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06" r:id="rId2"/>
    <p:sldId id="308" r:id="rId3"/>
    <p:sldId id="389" r:id="rId4"/>
    <p:sldId id="450" r:id="rId5"/>
    <p:sldId id="1171" r:id="rId6"/>
    <p:sldId id="1172" r:id="rId7"/>
    <p:sldId id="1237" r:id="rId8"/>
    <p:sldId id="1229" r:id="rId9"/>
    <p:sldId id="1174" r:id="rId10"/>
    <p:sldId id="1230" r:id="rId11"/>
    <p:sldId id="1222" r:id="rId12"/>
    <p:sldId id="1224" r:id="rId13"/>
    <p:sldId id="434" r:id="rId14"/>
    <p:sldId id="1161" r:id="rId15"/>
    <p:sldId id="1165" r:id="rId16"/>
    <p:sldId id="1158" r:id="rId17"/>
    <p:sldId id="1176" r:id="rId18"/>
    <p:sldId id="453" r:id="rId19"/>
    <p:sldId id="1166" r:id="rId20"/>
    <p:sldId id="1221" r:id="rId21"/>
    <p:sldId id="1239" r:id="rId22"/>
    <p:sldId id="439" r:id="rId23"/>
    <p:sldId id="1167" r:id="rId24"/>
    <p:sldId id="1163" r:id="rId25"/>
    <p:sldId id="445" r:id="rId26"/>
    <p:sldId id="454" r:id="rId27"/>
    <p:sldId id="461" r:id="rId28"/>
    <p:sldId id="1235" r:id="rId29"/>
    <p:sldId id="1169" r:id="rId30"/>
    <p:sldId id="1170" r:id="rId31"/>
    <p:sldId id="463" r:id="rId32"/>
    <p:sldId id="1234" r:id="rId33"/>
    <p:sldId id="1168" r:id="rId34"/>
    <p:sldId id="464" r:id="rId35"/>
    <p:sldId id="1238" r:id="rId36"/>
    <p:sldId id="1240" r:id="rId37"/>
    <p:sldId id="1231" r:id="rId38"/>
    <p:sldId id="1241" r:id="rId39"/>
    <p:sldId id="1242" r:id="rId40"/>
    <p:sldId id="1227" r:id="rId41"/>
    <p:sldId id="1228" r:id="rId42"/>
    <p:sldId id="1164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7F99"/>
    <a:srgbClr val="024B80"/>
    <a:srgbClr val="DACFA6"/>
    <a:srgbClr val="C3B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79" autoAdjust="0"/>
    <p:restoredTop sz="87515" autoAdjust="0"/>
  </p:normalViewPr>
  <p:slideViewPr>
    <p:cSldViewPr snapToGrid="0" showGuides="1">
      <p:cViewPr>
        <p:scale>
          <a:sx n="66" d="100"/>
          <a:sy n="66" d="100"/>
        </p:scale>
        <p:origin x="231" y="1551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79E474-27A0-4C23-B28D-EE3F4F053A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AEA2140-D16B-45B5-A8CE-B07BFF169C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D6157-574E-43A4-BF79-329F057DACBB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0B16EAF-67C0-407C-BCDB-D988A3894A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1325097-B58C-43D0-8FC9-172138B7A4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DC906-46F5-4D42-A950-FB9980252D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6867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ECA44-9CBB-4A2F-B25E-EB58758429C3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F3075-BCC7-4FDE-A643-E831C6CC0A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14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</a:t>
            </a:r>
            <a:r>
              <a:rPr lang="ko-KR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OpenAI</a:t>
            </a:r>
            <a:r>
              <a:rPr lang="ko-KR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GPT-4V(ision)</a:t>
            </a:r>
            <a:r>
              <a:rPr lang="ko-KR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ko-KR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Gemini </a:t>
            </a:r>
            <a:r>
              <a:rPr lang="ko-KR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시리즈가 공개되며 </a:t>
            </a:r>
            <a:r>
              <a:rPr lang="en-US" altLang="ko-K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MLLM</a:t>
            </a:r>
            <a:r>
              <a:rPr lang="ko-KR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연구가 본격적으로 관심 받기 시작</a:t>
            </a:r>
            <a:r>
              <a:rPr lang="en-US" altLang="ko-K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3075-BCC7-4FDE-A643-E831C6CC0A1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88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이러한 모델은 일반적으로 클라우드 서비스 제공자 또는 온프레미스 환경에서 호스팅 됨</a:t>
            </a:r>
            <a:endParaRPr lang="en-US" altLang="ko-KR"/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3075-BCC7-4FDE-A643-E831C6CC0A1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9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3075-BCC7-4FDE-A643-E831C6CC0A1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500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추가예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3075-BCC7-4FDE-A643-E831C6CC0A1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04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최신 내용 반영 업데이트 필요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3075-BCC7-4FDE-A643-E831C6CC0A1C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5024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3075-BCC7-4FDE-A643-E831C6CC0A1C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8054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208C5-C093-4B77-8B3A-D004DD49D936}" type="slidenum">
              <a:rPr lang="ko-KR" altLang="en-US" smtClean="0"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5081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3075-BCC7-4FDE-A643-E831C6CC0A1C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5390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F3075-BCC7-4FDE-A643-E831C6CC0A1C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376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14DFE750-C2D1-41D2-BF8E-85132FE325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762" y="2034331"/>
            <a:ext cx="10515600" cy="824733"/>
          </a:xfrm>
        </p:spPr>
        <p:txBody>
          <a:bodyPr>
            <a:normAutofit/>
          </a:bodyPr>
          <a:lstStyle>
            <a:lvl1pPr algn="ctr">
              <a:defRPr lang="ko-KR" altLang="en-US" sz="3200" b="1" kern="1200" dirty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</a:lstStyle>
          <a:p>
            <a:r>
              <a:rPr lang="ko-KR" altLang="en-US" dirty="0"/>
              <a:t>제목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4420DD1-8989-4D3D-94DA-A431B3D22DF5}"/>
              </a:ext>
            </a:extLst>
          </p:cNvPr>
          <p:cNvSpPr/>
          <p:nvPr userDrawn="1"/>
        </p:nvSpPr>
        <p:spPr>
          <a:xfrm flipH="1">
            <a:off x="212651" y="-1"/>
            <a:ext cx="478465" cy="4893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B67382-6CF4-4C95-91E1-95749FBB64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26337" y="4227292"/>
            <a:ext cx="2888029" cy="430213"/>
          </a:xfrm>
        </p:spPr>
        <p:txBody>
          <a:bodyPr anchor="ctr">
            <a:noAutofit/>
          </a:bodyPr>
          <a:lstStyle>
            <a:lvl1pPr marL="0" indent="0" algn="r">
              <a:buNone/>
              <a:defRPr lang="ko-KR" altLang="en-US" sz="2000" b="1" kern="1200" dirty="0" smtClean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숭실대학교 </a:t>
            </a:r>
            <a:r>
              <a:rPr lang="en-US" altLang="ko-KR" dirty="0"/>
              <a:t>OOO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09B603E-D0AC-4E8F-957A-181F320EF8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6337" y="4847785"/>
            <a:ext cx="2888029" cy="430213"/>
          </a:xfrm>
        </p:spPr>
        <p:txBody>
          <a:bodyPr anchor="ctr">
            <a:normAutofit/>
          </a:bodyPr>
          <a:lstStyle>
            <a:lvl1pPr marL="0" indent="0" algn="r">
              <a:buNone/>
              <a:defRPr lang="ko-KR" altLang="en-US" sz="2000" b="1" kern="1200" dirty="0" smtClean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</a:lstStyle>
          <a:p>
            <a:pPr lvl="0"/>
            <a:r>
              <a:rPr lang="en-US" altLang="ko-KR" dirty="0"/>
              <a:t>2022.00.00 (</a:t>
            </a:r>
            <a:r>
              <a:rPr lang="ko-KR" altLang="en-US" dirty="0"/>
              <a:t>목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68FFF3-DA91-40D2-9FB3-5C147CD3ECC3}"/>
              </a:ext>
            </a:extLst>
          </p:cNvPr>
          <p:cNvSpPr txBox="1"/>
          <p:nvPr userDrawn="1"/>
        </p:nvSpPr>
        <p:spPr>
          <a:xfrm>
            <a:off x="10699787" y="6398619"/>
            <a:ext cx="149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accent1">
                    <a:lumMod val="75000"/>
                  </a:schemeClr>
                </a:solidFill>
              </a:rPr>
              <a:t>AI Security LAB</a:t>
            </a:r>
            <a:endParaRPr lang="ko-KR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2" descr="숭실대학교 로고">
            <a:extLst>
              <a:ext uri="{FF2B5EF4-FFF2-40B4-BE49-F238E27FC236}">
                <a16:creationId xmlns:a16="http://schemas.microsoft.com/office/drawing/2014/main" id="{86F7AD6D-61D0-4187-8492-28C2FEDB7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9997"/>
            <a:ext cx="1576676" cy="5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6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9B0BDB40-27E8-4F71-B2DE-BBFC160AC530}"/>
              </a:ext>
            </a:extLst>
          </p:cNvPr>
          <p:cNvSpPr/>
          <p:nvPr userDrawn="1"/>
        </p:nvSpPr>
        <p:spPr>
          <a:xfrm>
            <a:off x="-1" y="0"/>
            <a:ext cx="821748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30C056C-A3D0-4759-9500-BAE751053CDB}"/>
              </a:ext>
            </a:extLst>
          </p:cNvPr>
          <p:cNvSpPr/>
          <p:nvPr userDrawn="1"/>
        </p:nvSpPr>
        <p:spPr>
          <a:xfrm>
            <a:off x="386080" y="355600"/>
            <a:ext cx="1280160" cy="128016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03E52-9727-47BE-A85A-20B18ABB4AB0}"/>
              </a:ext>
            </a:extLst>
          </p:cNvPr>
          <p:cNvSpPr txBox="1"/>
          <p:nvPr userDrawn="1"/>
        </p:nvSpPr>
        <p:spPr>
          <a:xfrm flipH="1">
            <a:off x="1976119" y="1225788"/>
            <a:ext cx="317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A table of Contents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CE9D8-49DE-48C4-B3B3-CCA8A3D16EB9}"/>
              </a:ext>
            </a:extLst>
          </p:cNvPr>
          <p:cNvSpPr txBox="1"/>
          <p:nvPr userDrawn="1"/>
        </p:nvSpPr>
        <p:spPr>
          <a:xfrm flipH="1">
            <a:off x="1976118" y="382062"/>
            <a:ext cx="317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목차</a:t>
            </a:r>
          </a:p>
        </p:txBody>
      </p:sp>
      <p:sp>
        <p:nvSpPr>
          <p:cNvPr id="33" name="텍스트 개체 틀 31">
            <a:extLst>
              <a:ext uri="{FF2B5EF4-FFF2-40B4-BE49-F238E27FC236}">
                <a16:creationId xmlns:a16="http://schemas.microsoft.com/office/drawing/2014/main" id="{B0731D3F-2434-42B1-B22B-353B70CDEE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788" y="2013431"/>
            <a:ext cx="6808303" cy="4383021"/>
          </a:xfrm>
        </p:spPr>
        <p:txBody>
          <a:bodyPr wrap="square"/>
          <a:lstStyle>
            <a:lvl1pPr marL="444500" indent="-444500">
              <a:lnSpc>
                <a:spcPct val="150000"/>
              </a:lnSpc>
              <a:defRPr lang="ko-KR" altLang="en-US" sz="2800" b="1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>
              <a:defRPr lang="ko-KR" altLang="en-US" sz="2800" b="1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2pPr>
            <a:lvl3pPr>
              <a:defRPr lang="ko-KR" altLang="en-US" sz="2800" b="1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3pPr>
            <a:lvl4pPr>
              <a:defRPr lang="ko-KR" altLang="en-US" sz="2800" b="1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4pPr>
            <a:lvl5pPr>
              <a:defRPr lang="ko-KR" altLang="en-US" sz="2800" b="1" kern="12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Content</a:t>
            </a:r>
            <a:endParaRPr lang="ko-KR" altLang="en-US" dirty="0"/>
          </a:p>
        </p:txBody>
      </p:sp>
      <p:pic>
        <p:nvPicPr>
          <p:cNvPr id="10" name="Picture 2" descr="숭실대학교 로고">
            <a:extLst>
              <a:ext uri="{FF2B5EF4-FFF2-40B4-BE49-F238E27FC236}">
                <a16:creationId xmlns:a16="http://schemas.microsoft.com/office/drawing/2014/main" id="{7A316201-026C-44BC-9129-2AF9F60B44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24" y="6279997"/>
            <a:ext cx="1576676" cy="5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331802-D3C6-4100-B883-2F9F9732020B}"/>
              </a:ext>
            </a:extLst>
          </p:cNvPr>
          <p:cNvSpPr txBox="1"/>
          <p:nvPr userDrawn="1"/>
        </p:nvSpPr>
        <p:spPr>
          <a:xfrm>
            <a:off x="0" y="6396452"/>
            <a:ext cx="149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AI Security LAB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4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9B0BDB40-27E8-4F71-B2DE-BBFC160AC530}"/>
              </a:ext>
            </a:extLst>
          </p:cNvPr>
          <p:cNvSpPr/>
          <p:nvPr userDrawn="1"/>
        </p:nvSpPr>
        <p:spPr>
          <a:xfrm>
            <a:off x="3843305" y="0"/>
            <a:ext cx="8348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30C056C-A3D0-4759-9500-BAE751053CDB}"/>
              </a:ext>
            </a:extLst>
          </p:cNvPr>
          <p:cNvSpPr/>
          <p:nvPr userDrawn="1"/>
        </p:nvSpPr>
        <p:spPr>
          <a:xfrm>
            <a:off x="4229386" y="355600"/>
            <a:ext cx="1280160" cy="128016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03E52-9727-47BE-A85A-20B18ABB4AB0}"/>
              </a:ext>
            </a:extLst>
          </p:cNvPr>
          <p:cNvSpPr txBox="1"/>
          <p:nvPr userDrawn="1"/>
        </p:nvSpPr>
        <p:spPr>
          <a:xfrm flipH="1">
            <a:off x="5819425" y="1225788"/>
            <a:ext cx="317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A table of Contents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CE9D8-49DE-48C4-B3B3-CCA8A3D16EB9}"/>
              </a:ext>
            </a:extLst>
          </p:cNvPr>
          <p:cNvSpPr txBox="1"/>
          <p:nvPr userDrawn="1"/>
        </p:nvSpPr>
        <p:spPr>
          <a:xfrm flipH="1">
            <a:off x="5819424" y="382062"/>
            <a:ext cx="317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목차</a:t>
            </a:r>
          </a:p>
        </p:txBody>
      </p:sp>
      <p:sp>
        <p:nvSpPr>
          <p:cNvPr id="33" name="텍스트 개체 틀 31">
            <a:extLst>
              <a:ext uri="{FF2B5EF4-FFF2-40B4-BE49-F238E27FC236}">
                <a16:creationId xmlns:a16="http://schemas.microsoft.com/office/drawing/2014/main" id="{B0731D3F-2434-42B1-B22B-353B70CDEE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6094" y="1991360"/>
            <a:ext cx="6877524" cy="4383021"/>
          </a:xfrm>
        </p:spPr>
        <p:txBody>
          <a:bodyPr wrap="square"/>
          <a:lstStyle>
            <a:lvl1pPr marL="444500" indent="-444500">
              <a:lnSpc>
                <a:spcPct val="150000"/>
              </a:lnSpc>
              <a:defRPr lang="ko-KR" altLang="en-US" sz="2800" b="1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>
              <a:defRPr lang="ko-KR" altLang="en-US" sz="2800" b="1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2pPr>
            <a:lvl3pPr>
              <a:defRPr lang="ko-KR" altLang="en-US" sz="2800" b="1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3pPr>
            <a:lvl4pPr>
              <a:defRPr lang="ko-KR" altLang="en-US" sz="2800" b="1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4pPr>
            <a:lvl5pPr>
              <a:defRPr lang="ko-KR" altLang="en-US" sz="2800" b="1" kern="12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Content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C0D0C-4BB8-4EAF-8F6C-3953CB3A324A}"/>
              </a:ext>
            </a:extLst>
          </p:cNvPr>
          <p:cNvSpPr txBox="1"/>
          <p:nvPr userDrawn="1"/>
        </p:nvSpPr>
        <p:spPr>
          <a:xfrm>
            <a:off x="10699787" y="6398619"/>
            <a:ext cx="149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AI Security LAB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2" descr="숭실대학교 로고">
            <a:extLst>
              <a:ext uri="{FF2B5EF4-FFF2-40B4-BE49-F238E27FC236}">
                <a16:creationId xmlns:a16="http://schemas.microsoft.com/office/drawing/2014/main" id="{F4B0527F-3A2A-414F-AB7B-F5830096D6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9997"/>
            <a:ext cx="1576676" cy="5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2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4E9EB06-1BB6-4F2E-8626-387F4AC6E755}"/>
              </a:ext>
            </a:extLst>
          </p:cNvPr>
          <p:cNvSpPr/>
          <p:nvPr userDrawn="1"/>
        </p:nvSpPr>
        <p:spPr>
          <a:xfrm>
            <a:off x="171" y="6410960"/>
            <a:ext cx="12191829" cy="284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B4587-CF56-4D5A-B341-F220D295B749}"/>
              </a:ext>
            </a:extLst>
          </p:cNvPr>
          <p:cNvSpPr txBox="1"/>
          <p:nvPr userDrawn="1"/>
        </p:nvSpPr>
        <p:spPr>
          <a:xfrm>
            <a:off x="10699787" y="6398619"/>
            <a:ext cx="149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AI Security LAB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FBD9B32-6FBB-4712-BE78-A891D87125FC}"/>
              </a:ext>
            </a:extLst>
          </p:cNvPr>
          <p:cNvCxnSpPr/>
          <p:nvPr userDrawn="1"/>
        </p:nvCxnSpPr>
        <p:spPr>
          <a:xfrm>
            <a:off x="0" y="97536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BDFE5933-4303-4725-AB94-86489860D01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51066" y="1127125"/>
            <a:ext cx="11663134" cy="5129213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buFont typeface="Wingdings" panose="05000000000000000000" pitchFamily="2" charset="2"/>
              <a:buChar char="Ø"/>
              <a:defRPr lang="ko-KR" altLang="en-US" sz="2400" b="0" kern="1200" dirty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>
              <a:lnSpc>
                <a:spcPct val="150000"/>
              </a:lnSpc>
              <a:defRPr lang="ko-KR" altLang="en-US" sz="2000" b="0" kern="1200" dirty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2pPr>
            <a:lvl3pPr marL="1143000" indent="-228600">
              <a:lnSpc>
                <a:spcPct val="150000"/>
              </a:lnSpc>
              <a:buFont typeface="Arial" panose="020B0604020202020204" pitchFamily="34" charset="0"/>
              <a:buChar char="−"/>
              <a:defRPr lang="ko-KR" altLang="en-US" sz="1800" b="0" kern="1200" dirty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3pPr>
            <a:lvl4pPr marL="1600200" indent="-228600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 sz="1400" b="0" kern="1200" dirty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4pPr>
            <a:lvl5pPr>
              <a:lnSpc>
                <a:spcPct val="150000"/>
              </a:lnSpc>
              <a:defRPr lang="ko-KR" altLang="en-US" sz="1200" b="0" kern="1200" dirty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7AF10F4-65E3-4CFA-A184-E37686814D4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835608" y="6408102"/>
            <a:ext cx="520784" cy="284480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595EF77B-985B-47E0-9887-2B0CEA47A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8" name="Picture 2" descr="숭실대학교 로고">
            <a:extLst>
              <a:ext uri="{FF2B5EF4-FFF2-40B4-BE49-F238E27FC236}">
                <a16:creationId xmlns:a16="http://schemas.microsoft.com/office/drawing/2014/main" id="{7CEF1702-F384-4CF2-A714-B7BEAD33F1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9997"/>
            <a:ext cx="1576676" cy="5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78A8229-BCC5-4A7A-AEF5-3CB88365A6E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1066" y="177765"/>
            <a:ext cx="10936823" cy="654050"/>
          </a:xfrm>
        </p:spPr>
        <p:txBody>
          <a:bodyPr anchor="ctr">
            <a:normAutofit/>
          </a:bodyPr>
          <a:lstStyle>
            <a:lvl1pPr marL="0" indent="0">
              <a:buNone/>
              <a:defRPr lang="ko-KR" altLang="en-US" sz="3200" b="1" kern="1200" dirty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제목을 입력하세요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07BDD17-D0E9-4F02-9C3E-9A0DA7E6068C}"/>
              </a:ext>
            </a:extLst>
          </p:cNvPr>
          <p:cNvSpPr/>
          <p:nvPr userDrawn="1"/>
        </p:nvSpPr>
        <p:spPr>
          <a:xfrm>
            <a:off x="0" y="-1"/>
            <a:ext cx="152402" cy="9778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759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194B4844-19E4-4A14-B2F3-5B0D0A32E5B4}"/>
              </a:ext>
            </a:extLst>
          </p:cNvPr>
          <p:cNvSpPr/>
          <p:nvPr userDrawn="1"/>
        </p:nvSpPr>
        <p:spPr>
          <a:xfrm>
            <a:off x="0" y="165418"/>
            <a:ext cx="12192000" cy="2813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7368DFF-E7CA-4767-B9F8-E38172098736}"/>
              </a:ext>
            </a:extLst>
          </p:cNvPr>
          <p:cNvSpPr/>
          <p:nvPr userDrawn="1"/>
        </p:nvSpPr>
        <p:spPr>
          <a:xfrm>
            <a:off x="171" y="6410960"/>
            <a:ext cx="12191829" cy="284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D6D4-F623-4C74-9A00-17C935DE276A}"/>
              </a:ext>
            </a:extLst>
          </p:cNvPr>
          <p:cNvSpPr txBox="1"/>
          <p:nvPr userDrawn="1"/>
        </p:nvSpPr>
        <p:spPr>
          <a:xfrm>
            <a:off x="10699787" y="6398619"/>
            <a:ext cx="149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AI Security LAB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슬라이드 번호 개체 틀 3">
            <a:extLst>
              <a:ext uri="{FF2B5EF4-FFF2-40B4-BE49-F238E27FC236}">
                <a16:creationId xmlns:a16="http://schemas.microsoft.com/office/drawing/2014/main" id="{13E5397E-0378-428B-A6D9-70C30FBD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35608" y="6408102"/>
            <a:ext cx="520784" cy="284480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595EF77B-985B-47E0-9887-2B0CEA47A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0" name="Picture 2" descr="숭실대학교 로고">
            <a:extLst>
              <a:ext uri="{FF2B5EF4-FFF2-40B4-BE49-F238E27FC236}">
                <a16:creationId xmlns:a16="http://schemas.microsoft.com/office/drawing/2014/main" id="{783A68E7-E854-45CD-9737-40AF89C801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9997"/>
            <a:ext cx="1576676" cy="5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EE770AAA-E124-442D-BCCE-CCECFF10B8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7930" y="3004151"/>
            <a:ext cx="7356142" cy="837089"/>
          </a:xfrm>
        </p:spPr>
        <p:txBody>
          <a:bodyPr anchor="ctr">
            <a:noAutofit/>
          </a:bodyPr>
          <a:lstStyle>
            <a:lvl1pPr marL="0" indent="0" algn="ctr">
              <a:buNone/>
              <a:defRPr lang="ko-KR" altLang="en-US" sz="4800" b="1" kern="1200" dirty="0" smtClean="0"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ko-KR" altLang="en-US" dirty="0"/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274160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7721600" cy="683994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4000" indent="-324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400" b="0"/>
            </a:lvl1pPr>
            <a:lvl2pPr marL="648000" indent="-324000">
              <a:lnSpc>
                <a:spcPct val="150000"/>
              </a:lnSpc>
              <a:spcBef>
                <a:spcPts val="0"/>
              </a:spcBef>
              <a:defRPr/>
            </a:lvl2pPr>
            <a:lvl3pPr marL="972000" indent="-324000">
              <a:lnSpc>
                <a:spcPct val="150000"/>
              </a:lnSpc>
              <a:spcBef>
                <a:spcPts val="0"/>
              </a:spcBef>
              <a:defRPr sz="1600"/>
            </a:lvl3pPr>
            <a:lvl4pPr marL="648000" indent="-324000">
              <a:lnSpc>
                <a:spcPct val="150000"/>
              </a:lnSpc>
              <a:spcBef>
                <a:spcPts val="0"/>
              </a:spcBef>
              <a:buFont typeface="바탕" panose="02030600000101010101" pitchFamily="18" charset="-127"/>
              <a:buChar char="☞"/>
              <a:defRPr sz="2000">
                <a:solidFill>
                  <a:srgbClr val="0000FF"/>
                </a:solidFill>
              </a:defRPr>
            </a:lvl4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  <a:endParaRPr lang="en-US" altLang="ko-KR" dirty="0"/>
          </a:p>
          <a:p>
            <a:pPr lvl="3"/>
            <a:r>
              <a:rPr lang="en-US" altLang="ko-KR" dirty="0"/>
              <a:t> </a:t>
            </a:r>
            <a:r>
              <a:rPr lang="ko-KR" altLang="en-US" dirty="0"/>
              <a:t>시사점</a:t>
            </a:r>
            <a:endParaRPr lang="en-US" altLang="ko-K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17B8-9989-4BF9-A289-DC399F3BB9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789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C2A3F89-EDBA-451E-A4FC-BA419B5B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560B53-86D9-4B99-B984-9F66917ED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8E5F9A-464D-4909-8E4F-684A1F5A6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EE71-2568-4BC3-BE32-43343DE69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1DF1FC-575E-4EA7-B81C-814C78880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7A479-1FB4-4076-82AD-4520E3445C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967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4" r:id="rId3"/>
    <p:sldLayoutId id="2147483655" r:id="rId4"/>
    <p:sldLayoutId id="2147483666" r:id="rId5"/>
    <p:sldLayoutId id="2147483667" r:id="rId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hyperlink" Target="https://pixabay.com/ko/%EC%BB%B4%ED%93%A8%ED%84%B0-%ED%97%88%EB%B8%8C-%EB%84%A4%ED%8A%B8%EC%9B%8C%ED%81%AC-%EC%84%9C%EB%B2%84-%EC%8A%A4%EC%9C%84%EC%B9%98-159835/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90A17B-7202-4C95-B573-DFE3BE4D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88" y="1945486"/>
            <a:ext cx="10515600" cy="2091526"/>
          </a:xfrm>
        </p:spPr>
        <p:txBody>
          <a:bodyPr>
            <a:normAutofit/>
          </a:bodyPr>
          <a:lstStyle/>
          <a:p>
            <a:r>
              <a:rPr lang="ko-KR" altLang="en-US" sz="4000" dirty="0"/>
              <a:t>생성형 </a:t>
            </a:r>
            <a:r>
              <a:rPr lang="en-US" altLang="ko-KR" sz="4000" dirty="0"/>
              <a:t>AI</a:t>
            </a:r>
            <a:r>
              <a:rPr lang="ko-KR" altLang="en-US" sz="4000" dirty="0"/>
              <a:t>와 보안 이슈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63897B8-FE06-437D-AF01-5DBA9DB4E5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04982" y="4181285"/>
            <a:ext cx="4308101" cy="430213"/>
          </a:xfrm>
        </p:spPr>
        <p:txBody>
          <a:bodyPr/>
          <a:lstStyle/>
          <a:p>
            <a:r>
              <a:rPr lang="ko-KR" altLang="en-US" dirty="0"/>
              <a:t>숭실대학교 </a:t>
            </a:r>
            <a:r>
              <a:rPr lang="en-US" altLang="ko-KR" dirty="0"/>
              <a:t>AI</a:t>
            </a:r>
            <a:r>
              <a:rPr lang="ko-KR" altLang="en-US" dirty="0"/>
              <a:t>안전성연구센터</a:t>
            </a:r>
            <a:endParaRPr lang="en-US" altLang="ko-KR" dirty="0"/>
          </a:p>
          <a:p>
            <a:r>
              <a:rPr lang="ko-KR" altLang="en-US" dirty="0"/>
              <a:t>최대선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B1BD399-294C-4F02-98E4-663B5294B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8600" y="4847785"/>
            <a:ext cx="2888029" cy="430213"/>
          </a:xfrm>
        </p:spPr>
        <p:txBody>
          <a:bodyPr/>
          <a:lstStyle/>
          <a:p>
            <a:r>
              <a:rPr lang="en-US" altLang="ko-KR" dirty="0"/>
              <a:t>2024. 6. 20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5756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57683FA-72B3-BE82-0157-A9F5F03F0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/>
              <a:t>SLM (Small Language Model)</a:t>
            </a:r>
          </a:p>
          <a:p>
            <a:pPr lvl="1"/>
            <a:r>
              <a:rPr lang="ko-KR" altLang="en-US"/>
              <a:t>특정 작업에 최적화된 경량화된 언어 모델</a:t>
            </a:r>
            <a:endParaRPr lang="en-US" altLang="ko-KR"/>
          </a:p>
          <a:p>
            <a:pPr lvl="1"/>
            <a:r>
              <a:rPr lang="ko-KR" altLang="en-US"/>
              <a:t>자원 제약이 있는 환경에서 빠른 응답과 효율성을 제공하며</a:t>
            </a:r>
            <a:r>
              <a:rPr lang="en-US" altLang="ko-KR"/>
              <a:t>, </a:t>
            </a:r>
            <a:r>
              <a:rPr lang="ko-KR" altLang="en-US"/>
              <a:t>모바일 및 임베디드 시스템에서 활용 될 수 있음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E908CA8-A75B-91FE-2290-2AEE5E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EF27F08-ED37-2643-2A99-52E384CD4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 Private LLM, SLM</a:t>
            </a:r>
          </a:p>
        </p:txBody>
      </p:sp>
      <p:sp>
        <p:nvSpPr>
          <p:cNvPr id="5" name="AutoShape 6" descr="Small Language Models Provide Better Results to Business Needs">
            <a:extLst>
              <a:ext uri="{FF2B5EF4-FFF2-40B4-BE49-F238E27FC236}">
                <a16:creationId xmlns:a16="http://schemas.microsoft.com/office/drawing/2014/main" id="{E42C511E-0222-47D8-8FD9-4F51BAA4D1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0AFE780-8F39-4D21-AE97-80733594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771" y="3180382"/>
            <a:ext cx="5615629" cy="3049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BBBFDA-6AE1-4F2D-8874-0C0BFE5D78DF}"/>
              </a:ext>
            </a:extLst>
          </p:cNvPr>
          <p:cNvSpPr txBox="1"/>
          <p:nvPr/>
        </p:nvSpPr>
        <p:spPr>
          <a:xfrm>
            <a:off x="7684497" y="6174592"/>
            <a:ext cx="1350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[</a:t>
            </a:r>
            <a:r>
              <a:rPr lang="ko-KR" altLang="en-US" sz="1000" dirty="0"/>
              <a:t>출처 </a:t>
            </a:r>
            <a:r>
              <a:rPr lang="en-US" altLang="ko-KR" sz="1000" dirty="0"/>
              <a:t>: labellerr.com]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5AD76B2-2B07-8D19-080B-0D1D97C4EE8F}"/>
              </a:ext>
            </a:extLst>
          </p:cNvPr>
          <p:cNvCxnSpPr>
            <a:cxnSpLocks/>
          </p:cNvCxnSpPr>
          <p:nvPr/>
        </p:nvCxnSpPr>
        <p:spPr>
          <a:xfrm>
            <a:off x="3986213" y="5453063"/>
            <a:ext cx="49291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4B7842-D091-539C-736C-F898FF63BE1F}"/>
              </a:ext>
            </a:extLst>
          </p:cNvPr>
          <p:cNvSpPr txBox="1"/>
          <p:nvPr/>
        </p:nvSpPr>
        <p:spPr>
          <a:xfrm>
            <a:off x="7729276" y="5136005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SLM </a:t>
            </a:r>
            <a:r>
              <a:rPr lang="ko-KR" altLang="en-US" dirty="0">
                <a:solidFill>
                  <a:schemeClr val="bg1"/>
                </a:solidFill>
              </a:rPr>
              <a:t>기준</a:t>
            </a:r>
          </a:p>
        </p:txBody>
      </p:sp>
    </p:spTree>
    <p:extLst>
      <p:ext uri="{BB962C8B-B14F-4D97-AF65-F5344CB8AC3E}">
        <p14:creationId xmlns:p14="http://schemas.microsoft.com/office/powerpoint/2010/main" val="314413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9511DE2-0397-2DA4-C856-7FC62E380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On Device AI</a:t>
            </a:r>
            <a:endParaRPr lang="ko-KR" altLang="en-US" dirty="0"/>
          </a:p>
          <a:p>
            <a:pPr lvl="1"/>
            <a:r>
              <a:rPr lang="ko-KR" altLang="en-US" dirty="0"/>
              <a:t>클라우드 서버가 아닌 로컬 디바이스</a:t>
            </a:r>
            <a:r>
              <a:rPr lang="en-US" altLang="ko-KR" dirty="0"/>
              <a:t>(</a:t>
            </a:r>
            <a:r>
              <a:rPr lang="ko-KR" altLang="en-US" dirty="0"/>
              <a:t>스마트폰</a:t>
            </a:r>
            <a:r>
              <a:rPr lang="en-US" altLang="ko-KR" dirty="0"/>
              <a:t>, </a:t>
            </a:r>
            <a:r>
              <a:rPr lang="ko-KR" altLang="en-US" dirty="0"/>
              <a:t>태블릿</a:t>
            </a:r>
            <a:r>
              <a:rPr lang="en-US" altLang="ko-KR" dirty="0"/>
              <a:t>, IoT </a:t>
            </a:r>
            <a:r>
              <a:rPr lang="ko-KR" altLang="en-US" dirty="0"/>
              <a:t>기기 등</a:t>
            </a:r>
            <a:r>
              <a:rPr lang="en-US" altLang="ko-KR" dirty="0"/>
              <a:t>)</a:t>
            </a:r>
            <a:r>
              <a:rPr lang="ko-KR" altLang="en-US" dirty="0"/>
              <a:t>에서 실행하는 </a:t>
            </a:r>
            <a:r>
              <a:rPr lang="en-US" altLang="ko-KR" dirty="0"/>
              <a:t>AI </a:t>
            </a:r>
            <a:r>
              <a:rPr lang="ko-KR" altLang="en-US" dirty="0"/>
              <a:t>모델</a:t>
            </a:r>
            <a:endParaRPr lang="en-US" altLang="ko-KR" dirty="0"/>
          </a:p>
          <a:p>
            <a:pPr lvl="1"/>
            <a:r>
              <a:rPr lang="ko-KR" altLang="en-US" dirty="0"/>
              <a:t>모바일기기</a:t>
            </a:r>
            <a:endParaRPr lang="en-US" altLang="ko-KR" dirty="0"/>
          </a:p>
          <a:p>
            <a:pPr lvl="1"/>
            <a:r>
              <a:rPr lang="ko-KR" altLang="en-US" dirty="0"/>
              <a:t>헬스케어</a:t>
            </a:r>
            <a:endParaRPr lang="en-US" altLang="ko-KR" dirty="0"/>
          </a:p>
          <a:p>
            <a:pPr lvl="1"/>
            <a:r>
              <a:rPr lang="ko-KR" altLang="en-US" dirty="0"/>
              <a:t>자동차</a:t>
            </a:r>
            <a:endParaRPr lang="en-US" altLang="ko-KR" dirty="0"/>
          </a:p>
          <a:p>
            <a:pPr lvl="1"/>
            <a:r>
              <a:rPr lang="ko-KR" altLang="en-US" dirty="0" err="1"/>
              <a:t>스마트홈</a:t>
            </a:r>
            <a:endParaRPr lang="en-US" altLang="ko-KR" dirty="0"/>
          </a:p>
          <a:p>
            <a:pPr lvl="1"/>
            <a:r>
              <a:rPr lang="ko-KR" altLang="en-US" dirty="0"/>
              <a:t>산업자동화</a:t>
            </a:r>
            <a:endParaRPr lang="en-US" altLang="ko-KR" dirty="0"/>
          </a:p>
          <a:p>
            <a:pPr lvl="2"/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pPr lvl="2"/>
            <a:endParaRPr lang="en-US" altLang="ko-KR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254C8EB-6C67-4627-64A0-336C4F16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BBE078E-B20C-6E35-3A6E-50EF944130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On Device AI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6072F37-797B-77B0-4963-DF992DA51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0" y="2614621"/>
            <a:ext cx="4532973" cy="35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9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13F89E9-36D6-CC59-504D-068148E47A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Multi task : </a:t>
            </a:r>
            <a:r>
              <a:rPr lang="ko-KR" altLang="en-US" dirty="0"/>
              <a:t>다양한 종류의 </a:t>
            </a:r>
            <a:r>
              <a:rPr lang="en-US" altLang="ko-KR" dirty="0"/>
              <a:t>task</a:t>
            </a:r>
            <a:r>
              <a:rPr lang="ko-KR" altLang="en-US" dirty="0"/>
              <a:t>를 </a:t>
            </a:r>
            <a:r>
              <a:rPr lang="en-US" altLang="ko-KR" dirty="0"/>
              <a:t>1</a:t>
            </a:r>
            <a:r>
              <a:rPr lang="ko-KR" altLang="en-US" dirty="0"/>
              <a:t>개 모델이 수행</a:t>
            </a:r>
            <a:endParaRPr lang="en-US" altLang="ko-KR" dirty="0"/>
          </a:p>
          <a:p>
            <a:pPr lvl="1"/>
            <a:r>
              <a:rPr lang="en-US" altLang="ko-KR" sz="1800" dirty="0"/>
              <a:t>Gato : 1</a:t>
            </a:r>
            <a:r>
              <a:rPr lang="ko-KR" altLang="en-US" sz="1800" dirty="0"/>
              <a:t>개 모델이 </a:t>
            </a:r>
            <a:r>
              <a:rPr lang="en-US" altLang="ko-KR" sz="1800" dirty="0"/>
              <a:t>600</a:t>
            </a:r>
            <a:r>
              <a:rPr lang="ko-KR" altLang="en-US" sz="1800" dirty="0"/>
              <a:t>여가지 </a:t>
            </a:r>
            <a:r>
              <a:rPr lang="en-US" altLang="ko-KR" sz="1800" dirty="0"/>
              <a:t>task</a:t>
            </a:r>
            <a:r>
              <a:rPr lang="ko-KR" altLang="en-US" sz="1800" dirty="0"/>
              <a:t>를 수행</a:t>
            </a:r>
            <a:r>
              <a:rPr lang="en-US" altLang="ko-KR" sz="1800" dirty="0"/>
              <a:t>, </a:t>
            </a:r>
            <a:r>
              <a:rPr lang="ko-KR" altLang="en-US" sz="1800" dirty="0"/>
              <a:t>배우지 않은 </a:t>
            </a:r>
            <a:r>
              <a:rPr lang="en-US" altLang="ko-KR" sz="1800" dirty="0"/>
              <a:t>task</a:t>
            </a:r>
            <a:r>
              <a:rPr lang="ko-KR" altLang="en-US" sz="1800" dirty="0"/>
              <a:t>도 잘함</a:t>
            </a:r>
            <a:endParaRPr lang="en-US" altLang="ko-KR" sz="1800" dirty="0"/>
          </a:p>
          <a:p>
            <a:pPr lvl="1"/>
            <a:r>
              <a:rPr lang="en-US" altLang="ko-KR" sz="1800" dirty="0"/>
              <a:t>Perceiver IO : </a:t>
            </a:r>
            <a:r>
              <a:rPr lang="ko-KR" altLang="en-US" sz="1800" dirty="0"/>
              <a:t>입력 데이터의 크기와 </a:t>
            </a:r>
            <a:r>
              <a:rPr lang="ko-KR" altLang="en-US" sz="1800" dirty="0" err="1"/>
              <a:t>모달리티에</a:t>
            </a:r>
            <a:r>
              <a:rPr lang="ko-KR" altLang="en-US" sz="1800" dirty="0"/>
              <a:t> 독립적인 구조를 가짐</a:t>
            </a:r>
            <a:r>
              <a:rPr lang="en-US" altLang="ko-KR" sz="1800" dirty="0"/>
              <a:t>, </a:t>
            </a:r>
            <a:r>
              <a:rPr lang="ko-KR" altLang="en-US" sz="1800" dirty="0"/>
              <a:t>다양한 입출력 유형 처리 가능</a:t>
            </a:r>
            <a:r>
              <a:rPr lang="en-US" altLang="ko-KR" sz="1800" dirty="0"/>
              <a:t>  </a:t>
            </a:r>
            <a:endParaRPr lang="ko-KR" altLang="en-US" sz="1800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E033CAE1-4979-BF24-1B58-23B3B302D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cap="all" spc="-60">
                <a:solidFill>
                  <a:srgbClr val="024B80"/>
                </a:solidFill>
              </a:rPr>
              <a:t>AI</a:t>
            </a:r>
            <a:r>
              <a:rPr lang="ko-KR" altLang="ko-KR" cap="all" spc="-60">
                <a:solidFill>
                  <a:srgbClr val="024B80"/>
                </a:solidFill>
              </a:rPr>
              <a:t>의 진화 </a:t>
            </a:r>
            <a:r>
              <a:rPr lang="en-US" altLang="ko-KR" cap="all" spc="-60">
                <a:solidFill>
                  <a:srgbClr val="024B80"/>
                </a:solidFill>
              </a:rPr>
              <a:t>: </a:t>
            </a:r>
            <a:r>
              <a:rPr lang="ko-KR" altLang="en-US" cap="all" spc="-60">
                <a:solidFill>
                  <a:srgbClr val="024B80"/>
                </a:solidFill>
              </a:rPr>
              <a:t>범용 </a:t>
            </a:r>
            <a:r>
              <a:rPr lang="en-US" altLang="ko-KR" cap="all" spc="-60">
                <a:solidFill>
                  <a:srgbClr val="024B80"/>
                </a:solidFill>
              </a:rPr>
              <a:t>AI </a:t>
            </a:r>
            <a:endParaRPr lang="ko-KR" altLang="en-US" b="0">
              <a:solidFill>
                <a:srgbClr val="024B8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AB16557-79CA-C4DE-2463-1AC3B2D4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0" y="3178729"/>
            <a:ext cx="4683173" cy="3141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5C4BB1-FC07-47CB-9CFD-3D0E5D546641}"/>
              </a:ext>
            </a:extLst>
          </p:cNvPr>
          <p:cNvSpPr txBox="1"/>
          <p:nvPr/>
        </p:nvSpPr>
        <p:spPr>
          <a:xfrm>
            <a:off x="10332447" y="6203167"/>
            <a:ext cx="1164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/>
              <a:t>[</a:t>
            </a:r>
            <a:r>
              <a:rPr lang="ko-KR" altLang="en-US" sz="1000"/>
              <a:t>출처</a:t>
            </a:r>
            <a:r>
              <a:rPr lang="en-US" altLang="ko-KR" sz="1000"/>
              <a:t>: DeepMind]</a:t>
            </a:r>
          </a:p>
        </p:txBody>
      </p:sp>
      <p:pic>
        <p:nvPicPr>
          <p:cNvPr id="6148" name="Picture 4" descr="이미지">
            <a:extLst>
              <a:ext uri="{FF2B5EF4-FFF2-40B4-BE49-F238E27FC236}">
                <a16:creationId xmlns:a16="http://schemas.microsoft.com/office/drawing/2014/main" id="{B424D863-2190-4776-B44A-F4F9C275E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8" b="25039"/>
          <a:stretch/>
        </p:blipFill>
        <p:spPr bwMode="auto">
          <a:xfrm>
            <a:off x="5490357" y="3691731"/>
            <a:ext cx="67627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E60A6B-795F-498C-8E56-D6E94F718533}"/>
              </a:ext>
            </a:extLst>
          </p:cNvPr>
          <p:cNvSpPr txBox="1"/>
          <p:nvPr/>
        </p:nvSpPr>
        <p:spPr>
          <a:xfrm>
            <a:off x="8086478" y="6118254"/>
            <a:ext cx="1180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/>
              <a:t>Perceiver IO</a:t>
            </a:r>
            <a:endParaRPr lang="ko-KR" alt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12FF6-7E93-43EC-9E0B-E3E872272F30}"/>
              </a:ext>
            </a:extLst>
          </p:cNvPr>
          <p:cNvSpPr txBox="1"/>
          <p:nvPr/>
        </p:nvSpPr>
        <p:spPr>
          <a:xfrm>
            <a:off x="2618097" y="6165879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/>
              <a:t>Gato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89518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4A39354-4173-44A3-A5A5-E8E441CB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B591F03-3D8D-4AB9-AB87-F2B65B6D68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sz="4000"/>
              <a:t>생성형 </a:t>
            </a:r>
            <a:r>
              <a:rPr lang="en-US" altLang="ko-KR" sz="4000"/>
              <a:t>AI </a:t>
            </a:r>
            <a:r>
              <a:rPr lang="ko-KR" altLang="en-US" sz="4000"/>
              <a:t>보안 이슈</a:t>
            </a:r>
            <a:endParaRPr lang="en-US" altLang="ko-KR" sz="4000" dirty="0"/>
          </a:p>
        </p:txBody>
      </p:sp>
    </p:spTree>
    <p:extLst>
      <p:ext uri="{BB962C8B-B14F-4D97-AF65-F5344CB8AC3E}">
        <p14:creationId xmlns:p14="http://schemas.microsoft.com/office/powerpoint/2010/main" val="161983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254FA14-E821-FEFD-3A77-640ACF131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ko-KR" altLang="en-US" dirty="0"/>
              <a:t>생성형 </a:t>
            </a:r>
            <a:r>
              <a:rPr lang="en-US" altLang="ko-KR" dirty="0"/>
              <a:t>AI</a:t>
            </a:r>
            <a:r>
              <a:rPr lang="ko-KR" altLang="en-US" dirty="0"/>
              <a:t>를 악용한 보안위협 </a:t>
            </a:r>
            <a:r>
              <a:rPr lang="en-US" altLang="ko-KR" dirty="0"/>
              <a:t>: Threats by AI</a:t>
            </a:r>
          </a:p>
          <a:p>
            <a:r>
              <a:rPr lang="ko-KR" altLang="en-US" dirty="0"/>
              <a:t> 생성형 </a:t>
            </a:r>
            <a:r>
              <a:rPr lang="en-US" altLang="ko-KR" dirty="0"/>
              <a:t>AI</a:t>
            </a:r>
            <a:r>
              <a:rPr lang="ko-KR" altLang="en-US" dirty="0"/>
              <a:t>를 활용한 보안 강화 </a:t>
            </a:r>
            <a:r>
              <a:rPr lang="en-US" altLang="ko-KR" dirty="0"/>
              <a:t>: AI for Security</a:t>
            </a:r>
          </a:p>
          <a:p>
            <a:r>
              <a:rPr lang="ko-KR" altLang="en-US" dirty="0"/>
              <a:t> 생성형 </a:t>
            </a:r>
            <a:r>
              <a:rPr lang="en-US" altLang="ko-KR" dirty="0"/>
              <a:t>AI </a:t>
            </a:r>
            <a:r>
              <a:rPr lang="ko-KR" altLang="en-US" dirty="0"/>
              <a:t>자체의 보안 문제 </a:t>
            </a:r>
            <a:r>
              <a:rPr lang="en-US" altLang="ko-KR" dirty="0"/>
              <a:t>: Security for AI</a:t>
            </a:r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022093A-1132-5FC7-BC1E-DA041D3CD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C44C0760-9D7C-F073-C1BD-0DB8678146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ko-KR" altLang="en-US"/>
              <a:t>생성형 </a:t>
            </a:r>
            <a:r>
              <a:rPr lang="en-US" altLang="ko-KR"/>
              <a:t>AI</a:t>
            </a:r>
            <a:r>
              <a:rPr lang="ko-KR" altLang="en-US"/>
              <a:t>와 보안</a:t>
            </a:r>
          </a:p>
        </p:txBody>
      </p:sp>
    </p:spTree>
    <p:extLst>
      <p:ext uri="{BB962C8B-B14F-4D97-AF65-F5344CB8AC3E}">
        <p14:creationId xmlns:p14="http://schemas.microsoft.com/office/powerpoint/2010/main" val="420441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1A1DA37-A506-013A-642A-4091D3C3E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피싱 메일 텍스트 생성</a:t>
            </a:r>
            <a:endParaRPr lang="en-US" altLang="ko-KR" dirty="0"/>
          </a:p>
          <a:p>
            <a:pPr lvl="1"/>
            <a:r>
              <a:rPr lang="ko-KR" altLang="en-US" dirty="0"/>
              <a:t>정품으로 보이는 제목 및 보낸 사람 이메일 </a:t>
            </a:r>
            <a:r>
              <a:rPr lang="en-US" altLang="ko-KR" dirty="0"/>
              <a:t>“alerts@pssalerts.info”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1"/>
            <a:r>
              <a:rPr lang="ko-KR" altLang="en-US" dirty="0"/>
              <a:t>응답 </a:t>
            </a:r>
            <a:r>
              <a:rPr lang="en-US" altLang="ko-KR" dirty="0"/>
              <a:t>: </a:t>
            </a:r>
            <a:r>
              <a:rPr lang="ko-KR" altLang="en-US" dirty="0"/>
              <a:t>공격자가 제어하는 </a:t>
            </a:r>
            <a:r>
              <a:rPr lang="en-US" altLang="ko-KR" dirty="0"/>
              <a:t>Gmail </a:t>
            </a:r>
            <a:r>
              <a:rPr lang="ko-KR" altLang="en-US" dirty="0"/>
              <a:t>계정으로 </a:t>
            </a:r>
            <a:r>
              <a:rPr lang="ko-KR" altLang="en-US" dirty="0" err="1"/>
              <a:t>리디렉션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C36AB3F-2298-52C3-4693-A21184427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A8B63AC-DD88-B62A-A755-7D65E3A06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Threats by AI : </a:t>
            </a:r>
            <a:r>
              <a:rPr lang="ko-KR" altLang="en-US" dirty="0"/>
              <a:t>피싱 메일</a:t>
            </a:r>
          </a:p>
        </p:txBody>
      </p:sp>
      <p:pic>
        <p:nvPicPr>
          <p:cNvPr id="1026" name="Picture 2" descr="Gen AI 3">
            <a:extLst>
              <a:ext uri="{FF2B5EF4-FFF2-40B4-BE49-F238E27FC236}">
                <a16:creationId xmlns:a16="http://schemas.microsoft.com/office/drawing/2014/main" id="{7B86E3D2-BA3C-7497-35DF-4CCF5DAB6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27" y="2698045"/>
            <a:ext cx="4292419" cy="33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 AI 1">
            <a:extLst>
              <a:ext uri="{FF2B5EF4-FFF2-40B4-BE49-F238E27FC236}">
                <a16:creationId xmlns:a16="http://schemas.microsoft.com/office/drawing/2014/main" id="{A1CBDB96-274D-8DF7-B690-85C86A55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5" y="2698045"/>
            <a:ext cx="4820422" cy="33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29B13-A5E9-2B50-DC75-F038D4D9CFB5}"/>
              </a:ext>
            </a:extLst>
          </p:cNvPr>
          <p:cNvSpPr txBox="1"/>
          <p:nvPr/>
        </p:nvSpPr>
        <p:spPr>
          <a:xfrm>
            <a:off x="3700536" y="6059279"/>
            <a:ext cx="4790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/>
              <a:t>&lt; Abnormal Security</a:t>
            </a:r>
            <a:r>
              <a:rPr lang="ko-KR" altLang="en-US" sz="1400" dirty="0"/>
              <a:t>의 </a:t>
            </a:r>
            <a:r>
              <a:rPr lang="en-US" altLang="ko-KR" sz="1400" dirty="0"/>
              <a:t>AI Generated Email Attack </a:t>
            </a:r>
            <a:r>
              <a:rPr lang="ko-KR" altLang="en-US" sz="1400" dirty="0"/>
              <a:t>포스트</a:t>
            </a:r>
            <a:r>
              <a:rPr lang="en-US" altLang="ko-KR" sz="1400" dirty="0"/>
              <a:t>&gt;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96816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A1DFA13-5670-A615-6CA1-4F294EE9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Threats by AI : </a:t>
            </a:r>
            <a:r>
              <a:rPr lang="ko-KR" altLang="en-US" dirty="0"/>
              <a:t>악성코드 생성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161ED1-F2A1-43D9-A2D5-130A0992C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66" y="1127125"/>
            <a:ext cx="11663134" cy="5283101"/>
          </a:xfrm>
        </p:spPr>
        <p:txBody>
          <a:bodyPr>
            <a:normAutofit/>
          </a:bodyPr>
          <a:lstStyle/>
          <a:p>
            <a:r>
              <a:rPr lang="en-US" altLang="ko-KR" dirty="0"/>
              <a:t>LLM</a:t>
            </a:r>
            <a:r>
              <a:rPr lang="ko-KR" altLang="en-US" dirty="0"/>
              <a:t>을 이용한 악성코드 생성</a:t>
            </a:r>
            <a:r>
              <a:rPr lang="en-US" altLang="ko-KR" dirty="0"/>
              <a:t> [CSET, 2023]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968619D-D255-EF92-7833-8FFCCCBB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6" y="1840773"/>
            <a:ext cx="1065718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62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A1DFA13-5670-A615-6CA1-4F294EE9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Threats by AI : </a:t>
            </a:r>
            <a:r>
              <a:rPr lang="ko-KR" altLang="en-US" dirty="0"/>
              <a:t>악성코드 생성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161ED1-F2A1-43D9-A2D5-130A0992C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66" y="1127125"/>
            <a:ext cx="11663134" cy="5283101"/>
          </a:xfrm>
        </p:spPr>
        <p:txBody>
          <a:bodyPr>
            <a:normAutofit/>
          </a:bodyPr>
          <a:lstStyle/>
          <a:p>
            <a:r>
              <a:rPr lang="ko-KR" altLang="en-US" dirty="0"/>
              <a:t>생성된 악성코드의 </a:t>
            </a:r>
            <a:r>
              <a:rPr lang="ko-KR" altLang="en-US" dirty="0" err="1"/>
              <a:t>탐지율</a:t>
            </a: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42EEDD2-F57C-ECD2-DA8C-65586C12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615" y="2148372"/>
            <a:ext cx="7014770" cy="41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8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DD9B56-B3D8-4E41-B813-F73B77CBF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Threats by AI : </a:t>
            </a:r>
            <a:r>
              <a:rPr lang="ko-KR" altLang="en-US" dirty="0"/>
              <a:t>공격 데이터 생성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1BB53D7-D492-4D7F-A6F2-657FCB875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BDAD1E6-33F2-7DED-1AE5-70B67E3DE4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38" y="1127125"/>
            <a:ext cx="11663362" cy="5154613"/>
          </a:xfrm>
        </p:spPr>
        <p:txBody>
          <a:bodyPr/>
          <a:lstStyle/>
          <a:p>
            <a:r>
              <a:rPr lang="en-US" altLang="ko-KR" dirty="0" err="1"/>
              <a:t>StarGAN</a:t>
            </a:r>
            <a:r>
              <a:rPr lang="en-US" altLang="ko-KR" dirty="0"/>
              <a:t> </a:t>
            </a:r>
          </a:p>
          <a:p>
            <a:pPr lvl="1"/>
            <a:r>
              <a:rPr lang="ko-KR" altLang="en-US" dirty="0"/>
              <a:t>다양한 변종 공격을 한꺼번에 생성 </a:t>
            </a:r>
            <a:endParaRPr lang="en-US" altLang="ko-KR" dirty="0"/>
          </a:p>
          <a:p>
            <a:r>
              <a:rPr lang="ko-KR" altLang="en-US" dirty="0"/>
              <a:t>탐지회피 데이터 변조</a:t>
            </a:r>
            <a:endParaRPr lang="en-US" altLang="ko-KR" dirty="0"/>
          </a:p>
          <a:p>
            <a:pPr lvl="1"/>
            <a:r>
              <a:rPr lang="en-US" altLang="ko-KR" dirty="0"/>
              <a:t>IDS </a:t>
            </a:r>
            <a:r>
              <a:rPr lang="ko-KR" altLang="en-US" dirty="0"/>
              <a:t>탐지를 회피하는 패킷 변조 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악성코드 탐지를 회피하는 바이너리 변조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97204F6-C716-970C-DD7E-EA3D32F5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244" y="1209418"/>
            <a:ext cx="1750345" cy="19991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4BB9ED5-F3EA-C4F6-6BB5-0DC989CDE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002" y="1229039"/>
            <a:ext cx="3655258" cy="2020494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466F1E8-E1F8-24F5-0B7E-E21E11840FC9}"/>
              </a:ext>
            </a:extLst>
          </p:cNvPr>
          <p:cNvCxnSpPr>
            <a:cxnSpLocks/>
          </p:cNvCxnSpPr>
          <p:nvPr/>
        </p:nvCxnSpPr>
        <p:spPr>
          <a:xfrm>
            <a:off x="9593716" y="4181970"/>
            <a:ext cx="416254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46F1DB-3859-28FD-7797-9A0FC8E779F6}"/>
              </a:ext>
            </a:extLst>
          </p:cNvPr>
          <p:cNvSpPr txBox="1"/>
          <p:nvPr/>
        </p:nvSpPr>
        <p:spPr>
          <a:xfrm>
            <a:off x="9902492" y="4043470"/>
            <a:ext cx="116638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200" b="1" spc="-20" dirty="0">
                <a:latin typeface="맑은 고딕" pitchFamily="50" charset="-127"/>
                <a:ea typeface="맑은 고딕" pitchFamily="50" charset="-127"/>
              </a:rPr>
              <a:t>정상으로 분류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269E30-92B7-43C6-ABEE-3D452C123420}"/>
              </a:ext>
            </a:extLst>
          </p:cNvPr>
          <p:cNvSpPr/>
          <p:nvPr/>
        </p:nvSpPr>
        <p:spPr>
          <a:xfrm>
            <a:off x="8468217" y="3876585"/>
            <a:ext cx="1079579" cy="6107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pc="-2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AI-based NIDS</a:t>
            </a:r>
          </a:p>
          <a:p>
            <a:pPr algn="ctr"/>
            <a:r>
              <a:rPr lang="en-US" altLang="ko-KR" sz="1200" b="1" spc="-2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(Kitsune)</a:t>
            </a:r>
            <a:endParaRPr lang="ko-KR" altLang="en-US" sz="1200" b="1" spc="-2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5B8F8E0-B238-12B4-B2DB-870547DABA5C}"/>
              </a:ext>
            </a:extLst>
          </p:cNvPr>
          <p:cNvSpPr/>
          <p:nvPr/>
        </p:nvSpPr>
        <p:spPr>
          <a:xfrm>
            <a:off x="4072183" y="3794590"/>
            <a:ext cx="1389403" cy="6107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pc="-2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GAN </a:t>
            </a:r>
            <a:r>
              <a:rPr lang="ko-KR" altLang="en-US" sz="1200" b="1" spc="-2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을 이용한 </a:t>
            </a:r>
            <a:r>
              <a:rPr lang="en-US" altLang="ko-KR" sz="1200" b="1" spc="-2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Traffic </a:t>
            </a:r>
            <a:r>
              <a:rPr lang="ko-KR" altLang="en-US" sz="1200" b="1" spc="-2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변조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7E24C8-ECB7-3DAE-B892-00E1A5201E59}"/>
              </a:ext>
            </a:extLst>
          </p:cNvPr>
          <p:cNvSpPr txBox="1"/>
          <p:nvPr/>
        </p:nvSpPr>
        <p:spPr>
          <a:xfrm>
            <a:off x="2252566" y="4599557"/>
            <a:ext cx="134333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spc="-20" dirty="0">
                <a:latin typeface="맑은 고딕" pitchFamily="50" charset="-127"/>
                <a:ea typeface="맑은 고딕" pitchFamily="50" charset="-127"/>
              </a:rPr>
              <a:t>Anomaly traffic</a:t>
            </a:r>
            <a:endParaRPr lang="ko-KR" altLang="en-US" sz="1200" b="1" spc="-2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39FFED-3463-8467-6F89-9D0FF5B8DC3A}"/>
              </a:ext>
            </a:extLst>
          </p:cNvPr>
          <p:cNvSpPr txBox="1"/>
          <p:nvPr/>
        </p:nvSpPr>
        <p:spPr>
          <a:xfrm>
            <a:off x="5769951" y="4579088"/>
            <a:ext cx="165958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spc="-20" dirty="0">
                <a:latin typeface="맑은 고딕" pitchFamily="50" charset="-127"/>
                <a:ea typeface="맑은 고딕" pitchFamily="50" charset="-127"/>
              </a:rPr>
              <a:t>Adversarial traffic</a:t>
            </a:r>
            <a:endParaRPr lang="ko-KR" altLang="en-US" sz="1200" b="1" spc="-2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C25BC903-BCE4-8676-298F-E577867D742B}"/>
              </a:ext>
            </a:extLst>
          </p:cNvPr>
          <p:cNvSpPr/>
          <p:nvPr/>
        </p:nvSpPr>
        <p:spPr>
          <a:xfrm>
            <a:off x="5478854" y="3955958"/>
            <a:ext cx="432887" cy="28803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0B0245BB-630F-D7F7-EA3D-484A18C3F85B}"/>
              </a:ext>
            </a:extLst>
          </p:cNvPr>
          <p:cNvCxnSpPr>
            <a:cxnSpLocks/>
          </p:cNvCxnSpPr>
          <p:nvPr/>
        </p:nvCxnSpPr>
        <p:spPr>
          <a:xfrm>
            <a:off x="7259190" y="4154364"/>
            <a:ext cx="1166431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E0B1CF95-31CB-D77E-D628-E82DD2711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73706" y="3943715"/>
            <a:ext cx="876641" cy="419320"/>
          </a:xfrm>
          <a:prstGeom prst="rect">
            <a:avLst/>
          </a:prstGeom>
        </p:spPr>
      </p:pic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9DEBA280-4215-04AB-6A4D-A29A09D4FF86}"/>
              </a:ext>
            </a:extLst>
          </p:cNvPr>
          <p:cNvSpPr/>
          <p:nvPr/>
        </p:nvSpPr>
        <p:spPr>
          <a:xfrm>
            <a:off x="3634979" y="3955958"/>
            <a:ext cx="432887" cy="28803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A2ADF26-EEEE-4A39-A722-ED0058DD40D2}"/>
              </a:ext>
            </a:extLst>
          </p:cNvPr>
          <p:cNvGrpSpPr/>
          <p:nvPr/>
        </p:nvGrpSpPr>
        <p:grpSpPr>
          <a:xfrm>
            <a:off x="2164289" y="3583598"/>
            <a:ext cx="1445806" cy="1015958"/>
            <a:chOff x="451166" y="2944371"/>
            <a:chExt cx="1445806" cy="1015958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AF56649B-4E6A-5886-8A13-44C3B403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66" y="2944371"/>
              <a:ext cx="1241005" cy="560454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C4C5D604-49EF-006C-E682-53E8D6AE6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264" y="3101898"/>
              <a:ext cx="1227014" cy="621777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27466E66-045C-F187-8DAD-BCB408411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958" y="3302864"/>
              <a:ext cx="1227014" cy="657465"/>
            </a:xfrm>
            <a:prstGeom prst="rect">
              <a:avLst/>
            </a:prstGeom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48B11B3-8143-0046-BB17-0D7B49E24AE2}"/>
              </a:ext>
            </a:extLst>
          </p:cNvPr>
          <p:cNvGrpSpPr/>
          <p:nvPr/>
        </p:nvGrpSpPr>
        <p:grpSpPr>
          <a:xfrm>
            <a:off x="5943756" y="3556033"/>
            <a:ext cx="1292835" cy="1050299"/>
            <a:chOff x="4030781" y="2929621"/>
            <a:chExt cx="1292835" cy="1050299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7025CC95-D118-9A4F-2BB8-E3F5373F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30781" y="2929621"/>
              <a:ext cx="1175725" cy="63966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B8AFBACD-B4ED-8038-F3CC-DED26563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04719" y="3088607"/>
              <a:ext cx="1170751" cy="601546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B39B4EA9-2336-AABF-4EA4-63BB98E9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6256" y="3369818"/>
              <a:ext cx="1167360" cy="61010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DA9636D-0C3D-675D-6D3C-9408BD599C88}"/>
              </a:ext>
            </a:extLst>
          </p:cNvPr>
          <p:cNvSpPr txBox="1"/>
          <p:nvPr/>
        </p:nvSpPr>
        <p:spPr>
          <a:xfrm>
            <a:off x="2069071" y="6172644"/>
            <a:ext cx="107957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200" b="1" spc="-20" dirty="0">
                <a:latin typeface="맑은 고딕" pitchFamily="50" charset="-127"/>
                <a:ea typeface="맑은 고딕" pitchFamily="50" charset="-127"/>
              </a:rPr>
              <a:t>악성 </a:t>
            </a:r>
            <a:r>
              <a:rPr lang="en-US" altLang="ko-KR" sz="1200" b="1" spc="-20" dirty="0">
                <a:latin typeface="맑은 고딕" pitchFamily="50" charset="-127"/>
                <a:ea typeface="맑은 고딕" pitchFamily="50" charset="-127"/>
              </a:rPr>
              <a:t>PE </a:t>
            </a:r>
            <a:r>
              <a:rPr lang="ko-KR" altLang="en-US" sz="1200" b="1" spc="-20" dirty="0">
                <a:latin typeface="맑은 고딕" pitchFamily="50" charset="-127"/>
                <a:ea typeface="맑은 고딕" pitchFamily="50" charset="-127"/>
              </a:rPr>
              <a:t>파일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D93BAEB-0768-3145-9934-5F2CF777EB49}"/>
              </a:ext>
            </a:extLst>
          </p:cNvPr>
          <p:cNvSpPr/>
          <p:nvPr/>
        </p:nvSpPr>
        <p:spPr>
          <a:xfrm>
            <a:off x="8251140" y="5667632"/>
            <a:ext cx="1079579" cy="6107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pc="-2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AI-based MD</a:t>
            </a:r>
          </a:p>
          <a:p>
            <a:pPr algn="ctr"/>
            <a:r>
              <a:rPr lang="en-US" altLang="ko-KR" sz="1200" b="1" spc="-2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200" b="1" spc="-2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MalConv</a:t>
            </a:r>
            <a:r>
              <a:rPr lang="en-US" altLang="ko-KR" sz="1200" b="1" spc="-2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200" b="1" spc="-2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E7C66B4-976D-DC04-AA27-CB1BE10F56B3}"/>
              </a:ext>
            </a:extLst>
          </p:cNvPr>
          <p:cNvSpPr/>
          <p:nvPr/>
        </p:nvSpPr>
        <p:spPr>
          <a:xfrm>
            <a:off x="3666071" y="5655362"/>
            <a:ext cx="1079579" cy="6107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pc="-2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SGD</a:t>
            </a:r>
            <a:r>
              <a:rPr lang="ko-KR" altLang="en-US" sz="1200" b="1" spc="-2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를 이용한 파일 변조</a:t>
            </a:r>
          </a:p>
        </p:txBody>
      </p:sp>
      <p:sp>
        <p:nvSpPr>
          <p:cNvPr id="33" name="화살표: 오른쪽 32">
            <a:extLst>
              <a:ext uri="{FF2B5EF4-FFF2-40B4-BE49-F238E27FC236}">
                <a16:creationId xmlns:a16="http://schemas.microsoft.com/office/drawing/2014/main" id="{0D3CDC0C-9B51-587A-0B07-6C4358F4F07D}"/>
              </a:ext>
            </a:extLst>
          </p:cNvPr>
          <p:cNvSpPr/>
          <p:nvPr/>
        </p:nvSpPr>
        <p:spPr>
          <a:xfrm>
            <a:off x="3148650" y="5816729"/>
            <a:ext cx="432887" cy="28803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화살표: 오른쪽 33">
            <a:extLst>
              <a:ext uri="{FF2B5EF4-FFF2-40B4-BE49-F238E27FC236}">
                <a16:creationId xmlns:a16="http://schemas.microsoft.com/office/drawing/2014/main" id="{785D0620-4EAB-F7AD-DADA-BC165D81D956}"/>
              </a:ext>
            </a:extLst>
          </p:cNvPr>
          <p:cNvSpPr/>
          <p:nvPr/>
        </p:nvSpPr>
        <p:spPr>
          <a:xfrm>
            <a:off x="6527343" y="5816729"/>
            <a:ext cx="432887" cy="28803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BFB6D1-6037-E420-9BE9-A9065CB2165F}"/>
              </a:ext>
            </a:extLst>
          </p:cNvPr>
          <p:cNvSpPr txBox="1"/>
          <p:nvPr/>
        </p:nvSpPr>
        <p:spPr>
          <a:xfrm>
            <a:off x="6771285" y="6214539"/>
            <a:ext cx="122153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200" b="1" spc="-20" dirty="0">
                <a:latin typeface="맑은 고딕" pitchFamily="50" charset="-127"/>
                <a:ea typeface="맑은 고딕" pitchFamily="50" charset="-127"/>
              </a:rPr>
              <a:t>변조된 </a:t>
            </a:r>
            <a:r>
              <a:rPr lang="en-US" altLang="ko-KR" sz="1200" b="1" spc="-20" dirty="0">
                <a:latin typeface="맑은 고딕" pitchFamily="50" charset="-127"/>
                <a:ea typeface="맑은 고딕" pitchFamily="50" charset="-127"/>
              </a:rPr>
              <a:t>PE </a:t>
            </a:r>
            <a:r>
              <a:rPr lang="ko-KR" altLang="en-US" sz="1200" b="1" spc="-20" dirty="0">
                <a:latin typeface="맑은 고딕" pitchFamily="50" charset="-127"/>
                <a:ea typeface="맑은 고딕" pitchFamily="50" charset="-127"/>
              </a:rPr>
              <a:t>파일</a:t>
            </a:r>
          </a:p>
        </p:txBody>
      </p:sp>
      <p:sp>
        <p:nvSpPr>
          <p:cNvPr id="36" name="화살표: 오른쪽 35">
            <a:extLst>
              <a:ext uri="{FF2B5EF4-FFF2-40B4-BE49-F238E27FC236}">
                <a16:creationId xmlns:a16="http://schemas.microsoft.com/office/drawing/2014/main" id="{1A936CD2-AD4C-8411-06F9-F338AEA8AC11}"/>
              </a:ext>
            </a:extLst>
          </p:cNvPr>
          <p:cNvSpPr/>
          <p:nvPr/>
        </p:nvSpPr>
        <p:spPr>
          <a:xfrm>
            <a:off x="7757246" y="5816729"/>
            <a:ext cx="432887" cy="28803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A1693381-8B7C-9D4F-A506-E72957725722}"/>
              </a:ext>
            </a:extLst>
          </p:cNvPr>
          <p:cNvCxnSpPr>
            <a:cxnSpLocks/>
          </p:cNvCxnSpPr>
          <p:nvPr/>
        </p:nvCxnSpPr>
        <p:spPr>
          <a:xfrm>
            <a:off x="9401363" y="5961983"/>
            <a:ext cx="416254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BFDEB42-0368-7BE9-A486-B5DC2F0EF2D6}"/>
              </a:ext>
            </a:extLst>
          </p:cNvPr>
          <p:cNvSpPr txBox="1"/>
          <p:nvPr/>
        </p:nvSpPr>
        <p:spPr>
          <a:xfrm>
            <a:off x="9738681" y="5816729"/>
            <a:ext cx="122943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200" b="1" spc="-20" dirty="0">
                <a:latin typeface="맑은 고딕" pitchFamily="50" charset="-127"/>
                <a:ea typeface="맑은 고딕" pitchFamily="50" charset="-127"/>
              </a:rPr>
              <a:t>정상으로 분류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18626DB-9AF8-5A1F-EA3B-0086134FAE8E}"/>
              </a:ext>
            </a:extLst>
          </p:cNvPr>
          <p:cNvSpPr/>
          <p:nvPr/>
        </p:nvSpPr>
        <p:spPr>
          <a:xfrm>
            <a:off x="5408037" y="5655362"/>
            <a:ext cx="1079579" cy="6107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spc="-2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파일 생성</a:t>
            </a:r>
          </a:p>
        </p:txBody>
      </p: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7B3F0E06-8C83-C993-7DA1-101199F09305}"/>
              </a:ext>
            </a:extLst>
          </p:cNvPr>
          <p:cNvSpPr/>
          <p:nvPr/>
        </p:nvSpPr>
        <p:spPr>
          <a:xfrm>
            <a:off x="4867525" y="5816729"/>
            <a:ext cx="432887" cy="28803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Picture 2" descr="PE 파일 구조">
            <a:extLst>
              <a:ext uri="{FF2B5EF4-FFF2-40B4-BE49-F238E27FC236}">
                <a16:creationId xmlns:a16="http://schemas.microsoft.com/office/drawing/2014/main" id="{E182EE4F-52DC-C480-91B8-BAC715C4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76" y="5594311"/>
            <a:ext cx="1177608" cy="6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악성코드 분석을 위한 리버스 엔지니어링 - PE 구조">
            <a:extLst>
              <a:ext uri="{FF2B5EF4-FFF2-40B4-BE49-F238E27FC236}">
                <a16:creationId xmlns:a16="http://schemas.microsoft.com/office/drawing/2014/main" id="{B2D4831F-D674-DDC1-D307-6B4BD548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63" y="5659265"/>
            <a:ext cx="1192026" cy="6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41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7B83543-22E3-903F-64D3-0E89A79EC9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Unrestricted Adversarial Examples</a:t>
            </a:r>
          </a:p>
          <a:p>
            <a:pPr lvl="1"/>
            <a:r>
              <a:rPr lang="ko-KR" altLang="en-US" dirty="0"/>
              <a:t>매우 현실적인 악성 데이터 생성</a:t>
            </a:r>
            <a:endParaRPr lang="en-US" altLang="ko-KR" dirty="0"/>
          </a:p>
          <a:p>
            <a:pPr lvl="1"/>
            <a:r>
              <a:rPr lang="ko-KR" altLang="en-US" dirty="0"/>
              <a:t>기존 공격보다 탐지 </a:t>
            </a:r>
            <a:r>
              <a:rPr lang="en-US" altLang="ko-KR" dirty="0"/>
              <a:t>/ </a:t>
            </a:r>
            <a:r>
              <a:rPr lang="ko-KR" altLang="en-US" dirty="0"/>
              <a:t>대응이 어려움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AA56390-0D33-D33D-ABE7-A292E427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EBA0A04-9CFF-AF2B-56C6-5C534C3559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Threats by AI :  </a:t>
            </a:r>
            <a:r>
              <a:rPr lang="ko-KR" altLang="en-US" dirty="0"/>
              <a:t>고품질 기만 데이터 생성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A0A1503-7835-F9AC-4434-B989A0B3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205" y="3552876"/>
            <a:ext cx="7325178" cy="2444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0F4C-777B-6636-9819-18263EA694ED}"/>
              </a:ext>
            </a:extLst>
          </p:cNvPr>
          <p:cNvSpPr txBox="1"/>
          <p:nvPr/>
        </p:nvSpPr>
        <p:spPr>
          <a:xfrm>
            <a:off x="4609833" y="6013479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/>
              <a:t>&lt; (</a:t>
            </a:r>
            <a:r>
              <a:rPr lang="ko-KR" altLang="en-US" sz="1400" dirty="0"/>
              <a:t>좌</a:t>
            </a:r>
            <a:r>
              <a:rPr lang="en-US" altLang="ko-KR" sz="1400" dirty="0"/>
              <a:t>) </a:t>
            </a:r>
            <a:r>
              <a:rPr lang="ko-KR" altLang="en-US" sz="1400" dirty="0">
                <a:solidFill>
                  <a:srgbClr val="0070C0"/>
                </a:solidFill>
              </a:rPr>
              <a:t>실제 이미지 </a:t>
            </a:r>
            <a:r>
              <a:rPr lang="en-US" altLang="ko-KR" sz="1400" dirty="0"/>
              <a:t>(</a:t>
            </a:r>
            <a:r>
              <a:rPr lang="ko-KR" altLang="en-US" sz="1400" dirty="0"/>
              <a:t>우</a:t>
            </a:r>
            <a:r>
              <a:rPr lang="en-US" altLang="ko-KR" sz="1400" dirty="0"/>
              <a:t>) </a:t>
            </a:r>
            <a:r>
              <a:rPr lang="ko-KR" altLang="en-US" sz="1400" dirty="0">
                <a:solidFill>
                  <a:srgbClr val="FF0000"/>
                </a:solidFill>
              </a:rPr>
              <a:t>적대적 예제 </a:t>
            </a:r>
            <a:r>
              <a:rPr lang="en-US" altLang="ko-KR" sz="1400" dirty="0"/>
              <a:t>&gt; </a:t>
            </a:r>
            <a:endParaRPr lang="ko-KR" altLang="en-US" sz="1400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CD30D20-DC27-15E1-9BAB-2848E96EE6D1}"/>
              </a:ext>
            </a:extLst>
          </p:cNvPr>
          <p:cNvSpPr/>
          <p:nvPr/>
        </p:nvSpPr>
        <p:spPr>
          <a:xfrm>
            <a:off x="10085292" y="1619612"/>
            <a:ext cx="1755642" cy="9881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/>
              <a:t>Stable Diffusion</a:t>
            </a:r>
            <a:endParaRPr lang="ko-KR" altLang="en-US" sz="16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C686EE0-A136-3A57-34FD-65B7E29B8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361" b="50124"/>
          <a:stretch/>
        </p:blipFill>
        <p:spPr>
          <a:xfrm>
            <a:off x="8636063" y="1250586"/>
            <a:ext cx="737833" cy="73805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9CBDAD6-BA27-70A5-7716-171C1E6B9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4" r="66777" b="50124"/>
          <a:stretch/>
        </p:blipFill>
        <p:spPr>
          <a:xfrm>
            <a:off x="8636063" y="2231888"/>
            <a:ext cx="737833" cy="738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52A64-93A0-5990-7B50-A480425F397F}"/>
              </a:ext>
            </a:extLst>
          </p:cNvPr>
          <p:cNvSpPr txBox="1"/>
          <p:nvPr/>
        </p:nvSpPr>
        <p:spPr>
          <a:xfrm>
            <a:off x="8749139" y="1958753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>
                <a:solidFill>
                  <a:srgbClr val="0070C0"/>
                </a:solidFill>
              </a:rPr>
              <a:t>정상</a:t>
            </a:r>
            <a:endParaRPr lang="ko-KR" altLang="en-US" sz="1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4D35F6-2559-B59B-415A-94A26F5F2141}"/>
              </a:ext>
            </a:extLst>
          </p:cNvPr>
          <p:cNvSpPr txBox="1"/>
          <p:nvPr/>
        </p:nvSpPr>
        <p:spPr>
          <a:xfrm>
            <a:off x="8749138" y="2952522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</a:rPr>
              <a:t>생성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D759C045-3A51-68A2-FD63-1B0217C6E647}"/>
              </a:ext>
            </a:extLst>
          </p:cNvPr>
          <p:cNvSpPr/>
          <p:nvPr/>
        </p:nvSpPr>
        <p:spPr>
          <a:xfrm>
            <a:off x="7184602" y="1871582"/>
            <a:ext cx="1277700" cy="5397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Classifier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2734D48E-652D-48E6-9415-5B9D92B8A4BB}"/>
              </a:ext>
            </a:extLst>
          </p:cNvPr>
          <p:cNvCxnSpPr>
            <a:stCxn id="9" idx="1"/>
            <a:endCxn id="13" idx="0"/>
          </p:cNvCxnSpPr>
          <p:nvPr/>
        </p:nvCxnSpPr>
        <p:spPr>
          <a:xfrm flipH="1">
            <a:off x="7823452" y="1619612"/>
            <a:ext cx="812611" cy="251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FF716230-C944-8648-AA21-19C7CACA6373}"/>
              </a:ext>
            </a:extLst>
          </p:cNvPr>
          <p:cNvCxnSpPr>
            <a:cxnSpLocks/>
            <a:stCxn id="10" idx="1"/>
            <a:endCxn id="13" idx="2"/>
          </p:cNvCxnSpPr>
          <p:nvPr/>
        </p:nvCxnSpPr>
        <p:spPr>
          <a:xfrm flipH="1" flipV="1">
            <a:off x="7823452" y="2411284"/>
            <a:ext cx="812611" cy="189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7D28733A-4458-AAE8-4303-32B16A70E467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7184602" y="1672783"/>
            <a:ext cx="638850" cy="198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4AC23337-1515-88FB-EC5E-0B235EDF54A2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184602" y="2411284"/>
            <a:ext cx="638850" cy="196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1597DB0-A156-31D7-B65D-92401F574D24}"/>
              </a:ext>
            </a:extLst>
          </p:cNvPr>
          <p:cNvSpPr txBox="1"/>
          <p:nvPr/>
        </p:nvSpPr>
        <p:spPr>
          <a:xfrm>
            <a:off x="6504669" y="1518894"/>
            <a:ext cx="675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>
                <a:solidFill>
                  <a:srgbClr val="0070C0"/>
                </a:solidFill>
              </a:rPr>
              <a:t>정분류</a:t>
            </a:r>
            <a:endParaRPr lang="ko-KR" altLang="en-US" sz="1400" b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598077-5D21-154E-EAB2-6A07095FDEE7}"/>
              </a:ext>
            </a:extLst>
          </p:cNvPr>
          <p:cNvSpPr txBox="1"/>
          <p:nvPr/>
        </p:nvSpPr>
        <p:spPr>
          <a:xfrm>
            <a:off x="6504669" y="2453869"/>
            <a:ext cx="675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>
                <a:solidFill>
                  <a:srgbClr val="FF0000"/>
                </a:solidFill>
              </a:rPr>
              <a:t>오분류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3" name="연결선: 꺾임 32">
            <a:extLst>
              <a:ext uri="{FF2B5EF4-FFF2-40B4-BE49-F238E27FC236}">
                <a16:creationId xmlns:a16="http://schemas.microsoft.com/office/drawing/2014/main" id="{B77EDB05-39B5-A20B-7DE0-732E4A21824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9373896" y="1380342"/>
            <a:ext cx="1589217" cy="23927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연결선: 꺾임 34">
            <a:extLst>
              <a:ext uri="{FF2B5EF4-FFF2-40B4-BE49-F238E27FC236}">
                <a16:creationId xmlns:a16="http://schemas.microsoft.com/office/drawing/2014/main" id="{4B555D63-45DF-EED8-A142-5AF36148E310}"/>
              </a:ext>
            </a:extLst>
          </p:cNvPr>
          <p:cNvCxnSpPr>
            <a:cxnSpLocks/>
          </p:cNvCxnSpPr>
          <p:nvPr/>
        </p:nvCxnSpPr>
        <p:spPr>
          <a:xfrm flipV="1">
            <a:off x="9373896" y="2605574"/>
            <a:ext cx="1589217" cy="239270"/>
          </a:xfrm>
          <a:prstGeom prst="bentConnector2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3E8752F-7909-12E0-516B-EDEC895F0978}"/>
              </a:ext>
            </a:extLst>
          </p:cNvPr>
          <p:cNvSpPr txBox="1"/>
          <p:nvPr/>
        </p:nvSpPr>
        <p:spPr>
          <a:xfrm>
            <a:off x="7328877" y="3262592"/>
            <a:ext cx="3352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Content-based Unrestricted Adversarial Attack (2024, NeurIPS)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210124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F671178-2A37-4C5C-8316-58BF7CE380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093" y="1991360"/>
            <a:ext cx="7324667" cy="4383021"/>
          </a:xfrm>
        </p:spPr>
        <p:txBody>
          <a:bodyPr/>
          <a:lstStyle/>
          <a:p>
            <a:r>
              <a:rPr lang="en-US" altLang="ko-KR" sz="2400" dirty="0"/>
              <a:t>AI </a:t>
            </a:r>
            <a:r>
              <a:rPr lang="ko-KR" altLang="en-US" sz="2400" dirty="0"/>
              <a:t>동향</a:t>
            </a:r>
            <a:endParaRPr lang="en-US" altLang="ko-KR" sz="2400" dirty="0"/>
          </a:p>
          <a:p>
            <a:r>
              <a:rPr lang="ko-KR" altLang="en-US" sz="2400" dirty="0"/>
              <a:t>생성형 </a:t>
            </a:r>
            <a:r>
              <a:rPr lang="en-US" altLang="ko-KR" sz="2400" dirty="0"/>
              <a:t>AI</a:t>
            </a:r>
            <a:r>
              <a:rPr lang="ko-KR" altLang="en-US" sz="2400" dirty="0"/>
              <a:t> 보안 이슈</a:t>
            </a: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3412956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72D4D7-0142-6426-7727-C7430DAD3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LLM</a:t>
            </a:r>
            <a:r>
              <a:rPr lang="ko-KR" altLang="en-US" dirty="0"/>
              <a:t>을 이용한 </a:t>
            </a:r>
            <a:r>
              <a:rPr lang="en-US" altLang="ko-KR" dirty="0"/>
              <a:t>CAPTCHA solving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98C8636-0A91-C773-1330-E418397C8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Threats by AI : </a:t>
            </a:r>
            <a:r>
              <a:rPr lang="ko-KR" altLang="en-US" dirty="0"/>
              <a:t>보안 메커니즘 무력화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A1F4263-38DF-5EFE-31F6-05EE290A7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03" y="1937318"/>
            <a:ext cx="4895886" cy="227649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7A07A44-9F2A-AC3B-A320-BFE7214F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28" y="4222469"/>
            <a:ext cx="4800635" cy="219076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39E8454-F3E4-7132-79F0-372FD73FD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3127086"/>
            <a:ext cx="6269704" cy="219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0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E5C94A-487E-27A2-A213-B851D0F1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480D37A-08DB-39BC-6EF0-820B8582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AI for Security</a:t>
            </a:r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0D952AB-D460-855C-B88B-C98FB7A20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80" y="1296656"/>
            <a:ext cx="10467261" cy="48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2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F999615-4D62-426E-AB3B-174D470F7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 MS Security</a:t>
            </a:r>
            <a:r>
              <a:rPr lang="ko-KR" altLang="en-US" dirty="0"/>
              <a:t> </a:t>
            </a:r>
            <a:r>
              <a:rPr lang="en-US" altLang="ko-KR" dirty="0"/>
              <a:t>Copilot</a:t>
            </a:r>
          </a:p>
          <a:p>
            <a:pPr lvl="1"/>
            <a:r>
              <a:rPr lang="en-US" altLang="ko-KR" dirty="0"/>
              <a:t>OpenAI</a:t>
            </a:r>
            <a:r>
              <a:rPr lang="ko-KR" altLang="en-US" dirty="0"/>
              <a:t>의 </a:t>
            </a:r>
            <a:r>
              <a:rPr lang="en-US" altLang="ko-KR" dirty="0"/>
              <a:t>GPT-4 </a:t>
            </a:r>
            <a:r>
              <a:rPr lang="ko-KR" altLang="en-US" dirty="0"/>
              <a:t>생성 </a:t>
            </a:r>
            <a:r>
              <a:rPr lang="en-US" altLang="ko-KR" dirty="0"/>
              <a:t>AI </a:t>
            </a:r>
            <a:r>
              <a:rPr lang="ko-KR" altLang="en-US" dirty="0"/>
              <a:t>고급 </a:t>
            </a:r>
            <a:r>
              <a:rPr lang="en-US" altLang="ko-KR" dirty="0"/>
              <a:t>LLM</a:t>
            </a:r>
            <a:r>
              <a:rPr lang="ko-KR" altLang="en-US" dirty="0"/>
              <a:t>의 기능과 </a:t>
            </a:r>
            <a:r>
              <a:rPr lang="en-US" altLang="ko-KR" dirty="0"/>
              <a:t>Microsoft</a:t>
            </a:r>
            <a:r>
              <a:rPr lang="ko-KR" altLang="en-US" dirty="0"/>
              <a:t>에서 개발한 보안 전용 모델을 결합</a:t>
            </a:r>
            <a:endParaRPr lang="en-US" altLang="ko-KR" dirty="0"/>
          </a:p>
          <a:p>
            <a:pPr lvl="1"/>
            <a:r>
              <a:rPr lang="ko-KR" altLang="en-US" dirty="0" err="1"/>
              <a:t>인시던트</a:t>
            </a:r>
            <a:r>
              <a:rPr lang="ko-KR" altLang="en-US" dirty="0"/>
              <a:t> 요약</a:t>
            </a:r>
            <a:r>
              <a:rPr lang="en-US" altLang="ko-KR" dirty="0"/>
              <a:t>, </a:t>
            </a:r>
            <a:r>
              <a:rPr lang="ko-KR" altLang="en-US" dirty="0"/>
              <a:t>영향 분석</a:t>
            </a:r>
            <a:r>
              <a:rPr lang="en-US" altLang="ko-KR" dirty="0"/>
              <a:t>, </a:t>
            </a:r>
            <a:r>
              <a:rPr lang="ko-KR" altLang="en-US" dirty="0"/>
              <a:t>스크립트의 리버스 엔지니어링</a:t>
            </a:r>
            <a:r>
              <a:rPr lang="en-US" altLang="ko-KR" dirty="0"/>
              <a:t>, </a:t>
            </a:r>
            <a:r>
              <a:rPr lang="ko-KR" altLang="en-US" dirty="0"/>
              <a:t>단계 별 대응 등에 사용</a:t>
            </a:r>
            <a:endParaRPr lang="ko-KR" altLang="en-US" b="1" dirty="0"/>
          </a:p>
          <a:p>
            <a:pPr lvl="1"/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DD9B56-B3D8-4E41-B813-F73B77CBF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AI for Security : Security Copilot</a:t>
            </a:r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7C3D0D-C492-4EDC-BF63-367FFEC8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pic>
        <p:nvPicPr>
          <p:cNvPr id="10245" name="Picture 5" descr="Copilot for Security 작동 방식의 이미지입니다.">
            <a:extLst>
              <a:ext uri="{FF2B5EF4-FFF2-40B4-BE49-F238E27FC236}">
                <a16:creationId xmlns:a16="http://schemas.microsoft.com/office/drawing/2014/main" id="{4CCA90DF-E4ED-4655-8832-52B0F84E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995559"/>
            <a:ext cx="5719762" cy="324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5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3FAEA6A-B9AA-2739-D517-650CE25F7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66" y="1127125"/>
            <a:ext cx="11663134" cy="5280977"/>
          </a:xfrm>
        </p:spPr>
        <p:txBody>
          <a:bodyPr/>
          <a:lstStyle/>
          <a:p>
            <a:r>
              <a:rPr lang="en-US" altLang="ko-KR" dirty="0"/>
              <a:t>Google Incident Response Process</a:t>
            </a:r>
          </a:p>
          <a:p>
            <a:pPr lvl="1"/>
            <a:r>
              <a:rPr lang="ko-KR" altLang="en-US" dirty="0"/>
              <a:t>생성형 </a:t>
            </a:r>
            <a:r>
              <a:rPr lang="en-US" altLang="ko-KR" dirty="0"/>
              <a:t>AI</a:t>
            </a:r>
            <a:r>
              <a:rPr lang="ko-KR" altLang="en-US" dirty="0"/>
              <a:t>를 활용한 보안 사고 대응 가속화</a:t>
            </a:r>
            <a:endParaRPr lang="en-US" altLang="ko-KR" dirty="0"/>
          </a:p>
          <a:p>
            <a:pPr lvl="1"/>
            <a:r>
              <a:rPr lang="ko-KR" altLang="en-US" dirty="0"/>
              <a:t>침해 사고 요약 작성 시간 </a:t>
            </a:r>
            <a:r>
              <a:rPr lang="en-US" altLang="ko-KR" dirty="0"/>
              <a:t>51% </a:t>
            </a:r>
            <a:r>
              <a:rPr lang="ko-KR" altLang="en-US" dirty="0"/>
              <a:t>절감</a:t>
            </a:r>
            <a:endParaRPr lang="en-US" altLang="ko-KR" dirty="0"/>
          </a:p>
          <a:p>
            <a:pPr lvl="1"/>
            <a:r>
              <a:rPr lang="ko-KR" altLang="en-US" dirty="0"/>
              <a:t>침해 사고 대응 속도 및 효율성 향상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marL="914400" lvl="2" indent="0">
              <a:buNone/>
            </a:pPr>
            <a:r>
              <a:rPr lang="en-US" altLang="ko-KR" dirty="0"/>
              <a:t>“</a:t>
            </a:r>
            <a:r>
              <a:rPr lang="ko-KR" altLang="en-US" dirty="0"/>
              <a:t>취약한 루트 암호로 인해 테스트 </a:t>
            </a:r>
            <a:r>
              <a:rPr lang="en-US" altLang="ko-KR" dirty="0"/>
              <a:t>GCP </a:t>
            </a:r>
            <a:r>
              <a:rPr lang="ko-KR" altLang="en-US" dirty="0"/>
              <a:t>프로젝트 손상</a:t>
            </a:r>
            <a:r>
              <a:rPr lang="en-US" altLang="ko-KR" dirty="0"/>
              <a:t>“</a:t>
            </a:r>
          </a:p>
          <a:p>
            <a:pPr marL="914400" lvl="2" indent="0">
              <a:buNone/>
            </a:pPr>
            <a:r>
              <a:rPr lang="en-US" altLang="ko-KR" dirty="0"/>
              <a:t>“</a:t>
            </a:r>
            <a:r>
              <a:rPr lang="ko-KR" altLang="en-US" dirty="0"/>
              <a:t>공격자가 인스턴스에 </a:t>
            </a:r>
            <a:r>
              <a:rPr lang="ko-KR" altLang="en-US" dirty="0" err="1"/>
              <a:t>엑세스하여</a:t>
            </a:r>
            <a:r>
              <a:rPr lang="ko-KR" altLang="en-US" dirty="0"/>
              <a:t> 코인 마이닝 스크립트 설치</a:t>
            </a:r>
            <a:r>
              <a:rPr lang="en-US" altLang="ko-KR" dirty="0"/>
              <a:t>“  …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9B5C855-7CC7-1D17-7725-A30C03B2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7080EF9-803C-088E-84E9-CA3F12389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AI for Security : Security Workflow </a:t>
            </a:r>
            <a:r>
              <a:rPr lang="ko-KR" altLang="en-US" dirty="0"/>
              <a:t>자동화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2CEAE2-0702-E4E8-DA51-C4EBF4A6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68" y="1127125"/>
            <a:ext cx="5196866" cy="32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687AB-8725-FCFE-F3FA-F8E6B614CC0D}"/>
              </a:ext>
            </a:extLst>
          </p:cNvPr>
          <p:cNvSpPr txBox="1"/>
          <p:nvPr/>
        </p:nvSpPr>
        <p:spPr>
          <a:xfrm>
            <a:off x="7250611" y="4371229"/>
            <a:ext cx="3983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/>
              <a:t>&lt; Google</a:t>
            </a:r>
            <a:r>
              <a:rPr lang="ko-KR" altLang="en-US" sz="1400" dirty="0"/>
              <a:t>의 침해 사고 대응 프로세스 다이어그램</a:t>
            </a:r>
            <a:r>
              <a:rPr lang="ko-KR" altLang="en-US" sz="1400" dirty="0">
                <a:solidFill>
                  <a:srgbClr val="FF0000"/>
                </a:solidFill>
              </a:rPr>
              <a:t> </a:t>
            </a:r>
            <a:r>
              <a:rPr lang="en-US" altLang="ko-KR" sz="1400" dirty="0"/>
              <a:t>&gt; </a:t>
            </a:r>
            <a:endParaRPr lang="ko-KR" alt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D3C0D-4D04-E74D-127F-C44F3CE0C07C}"/>
              </a:ext>
            </a:extLst>
          </p:cNvPr>
          <p:cNvSpPr txBox="1"/>
          <p:nvPr/>
        </p:nvSpPr>
        <p:spPr>
          <a:xfrm>
            <a:off x="7783955" y="1096506"/>
            <a:ext cx="44080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https://security.googleblog.com/2024/04/accelerating-incident-response-using.html</a:t>
            </a:r>
            <a:endParaRPr lang="ko-KR" altLang="en-US" sz="8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9F4170-9F4F-EA86-A501-37E1EF8AB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5" y="3348482"/>
            <a:ext cx="5772939" cy="16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0AD960-49A4-1220-7819-FD489B1D879E}"/>
              </a:ext>
            </a:extLst>
          </p:cNvPr>
          <p:cNvSpPr txBox="1"/>
          <p:nvPr/>
        </p:nvSpPr>
        <p:spPr>
          <a:xfrm>
            <a:off x="2533102" y="4948657"/>
            <a:ext cx="2723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/>
              <a:t>&lt; LLM</a:t>
            </a:r>
            <a:r>
              <a:rPr lang="ko-KR" altLang="en-US" sz="1400" dirty="0"/>
              <a:t>이 작성한 사고 요약 초안</a:t>
            </a:r>
            <a:r>
              <a:rPr lang="ko-KR" altLang="en-US" sz="1400" dirty="0">
                <a:solidFill>
                  <a:srgbClr val="FF0000"/>
                </a:solidFill>
              </a:rPr>
              <a:t> </a:t>
            </a:r>
            <a:r>
              <a:rPr lang="en-US" altLang="ko-KR" sz="1400" dirty="0"/>
              <a:t>&gt;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11767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0738F62-F58B-9D4E-17A0-593406BAC9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ko-KR" altLang="en-US" dirty="0" err="1"/>
              <a:t>랜섬웨어</a:t>
            </a:r>
            <a:r>
              <a:rPr lang="ko-KR" altLang="en-US" dirty="0"/>
              <a:t> 대응</a:t>
            </a:r>
            <a:endParaRPr lang="en-US" altLang="ko-KR" dirty="0"/>
          </a:p>
          <a:p>
            <a:pPr lvl="1"/>
            <a:r>
              <a:rPr lang="ko-KR" altLang="en-US" dirty="0"/>
              <a:t>데이터를 학습시킨 뒤 생성하는 </a:t>
            </a:r>
            <a:r>
              <a:rPr lang="en-US" altLang="ko-KR" dirty="0"/>
              <a:t>oracle</a:t>
            </a:r>
          </a:p>
          <a:p>
            <a:pPr lvl="1"/>
            <a:r>
              <a:rPr lang="ko-KR" altLang="en-US" dirty="0"/>
              <a:t>구글 </a:t>
            </a:r>
            <a:r>
              <a:rPr lang="en-US" altLang="ko-KR" dirty="0" err="1"/>
              <a:t>Talewind</a:t>
            </a:r>
            <a:r>
              <a:rPr lang="en-US" altLang="ko-KR" dirty="0"/>
              <a:t>, </a:t>
            </a:r>
            <a:r>
              <a:rPr lang="ko-KR" altLang="en-US" dirty="0"/>
              <a:t>애플 개인형 </a:t>
            </a:r>
            <a:r>
              <a:rPr lang="en-US" altLang="ko-KR" dirty="0"/>
              <a:t>LLM</a:t>
            </a:r>
            <a:r>
              <a:rPr lang="ko-KR" altLang="en-US" dirty="0"/>
              <a:t>와 같은 개념</a:t>
            </a:r>
            <a:endParaRPr lang="en-US" altLang="ko-KR" dirty="0"/>
          </a:p>
          <a:p>
            <a:r>
              <a:rPr lang="ko-KR" altLang="en-US" dirty="0"/>
              <a:t> 실험</a:t>
            </a:r>
            <a:endParaRPr lang="en-US" altLang="ko-KR" dirty="0"/>
          </a:p>
          <a:p>
            <a:pPr lvl="1"/>
            <a:r>
              <a:rPr lang="ko-KR" altLang="en-US" dirty="0"/>
              <a:t>사진</a:t>
            </a:r>
            <a:r>
              <a:rPr lang="en-US" altLang="ko-KR" dirty="0"/>
              <a:t>-</a:t>
            </a:r>
            <a:r>
              <a:rPr lang="ko-KR" altLang="en-US" dirty="0"/>
              <a:t>캡션 학습</a:t>
            </a:r>
            <a:endParaRPr lang="en-US" altLang="ko-KR" dirty="0"/>
          </a:p>
          <a:p>
            <a:pPr lvl="1"/>
            <a:r>
              <a:rPr lang="ko-KR" altLang="en-US" dirty="0"/>
              <a:t>사람이 입력한 캡션 </a:t>
            </a:r>
            <a:r>
              <a:rPr lang="en-US" altLang="ko-KR" dirty="0"/>
              <a:t>vs. </a:t>
            </a:r>
            <a:r>
              <a:rPr lang="ko-KR" altLang="en-US" dirty="0"/>
              <a:t>자동 생성된 캡션</a:t>
            </a:r>
            <a:endParaRPr lang="en-US" altLang="ko-KR" dirty="0"/>
          </a:p>
          <a:p>
            <a:pPr lvl="1"/>
            <a:endParaRPr lang="ko-KR" altLang="en-US" b="1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9821B99-F663-92E2-7931-0A6E2110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06BBF0-700C-0963-1E5D-9BA22E8FC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066" y="165418"/>
            <a:ext cx="10936823" cy="654050"/>
          </a:xfrm>
        </p:spPr>
        <p:txBody>
          <a:bodyPr>
            <a:normAutofit/>
          </a:bodyPr>
          <a:lstStyle/>
          <a:p>
            <a:r>
              <a:rPr lang="en-US" altLang="ko-KR" dirty="0"/>
              <a:t>AI for Security : </a:t>
            </a:r>
            <a:r>
              <a:rPr lang="ko-KR" altLang="en-US" dirty="0"/>
              <a:t>기억 </a:t>
            </a:r>
            <a:r>
              <a:rPr lang="ko-KR" altLang="en-US" dirty="0" err="1"/>
              <a:t>장치로서의</a:t>
            </a:r>
            <a:r>
              <a:rPr lang="ko-KR" altLang="en-US" dirty="0"/>
              <a:t> 생성형 </a:t>
            </a:r>
            <a:r>
              <a:rPr lang="en-US" altLang="ko-KR" dirty="0"/>
              <a:t>AI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584B334-5245-165A-87B2-14442EA74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757" y="1586437"/>
            <a:ext cx="4223132" cy="42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92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F999615-4D62-426E-AB3B-174D470F7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ko-KR" altLang="en-US" sz="2000" dirty="0"/>
              <a:t>프라이버시가 보존되는 </a:t>
            </a:r>
            <a:r>
              <a:rPr lang="en-US" altLang="ko-KR" sz="2000" dirty="0"/>
              <a:t>AI </a:t>
            </a:r>
            <a:r>
              <a:rPr lang="ko-KR" altLang="en-US" sz="2000" dirty="0"/>
              <a:t>학습데이터 </a:t>
            </a:r>
            <a:r>
              <a:rPr lang="en-US" altLang="ko-KR" sz="2000" dirty="0"/>
              <a:t> </a:t>
            </a:r>
          </a:p>
          <a:p>
            <a:r>
              <a:rPr lang="ko-KR" altLang="en-US" sz="2000" dirty="0"/>
              <a:t> 비식별화 </a:t>
            </a:r>
            <a:r>
              <a:rPr lang="en-US" altLang="ko-KR" sz="2000" dirty="0"/>
              <a:t>: </a:t>
            </a:r>
            <a:r>
              <a:rPr lang="ko-KR" altLang="en-US" sz="2000" dirty="0"/>
              <a:t>개별 데이터의 변환 </a:t>
            </a:r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en-US" altLang="ko-KR" sz="2000" dirty="0"/>
          </a:p>
          <a:p>
            <a:r>
              <a:rPr lang="en-US" altLang="ko-KR" sz="2000" dirty="0"/>
              <a:t> </a:t>
            </a:r>
            <a:r>
              <a:rPr lang="ko-KR" altLang="en-US" sz="2000" dirty="0"/>
              <a:t>재현데이터 </a:t>
            </a:r>
            <a:r>
              <a:rPr lang="en-US" altLang="ko-KR" sz="2000" dirty="0"/>
              <a:t>: Text2Speech,  R2I</a:t>
            </a:r>
            <a:endParaRPr lang="en-US" altLang="ko-KR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DD9B56-B3D8-4E41-B813-F73B77CBF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AI for Security : </a:t>
            </a:r>
            <a:r>
              <a:rPr lang="ko-KR" altLang="en-US" dirty="0"/>
              <a:t>비식별화</a:t>
            </a:r>
            <a:r>
              <a:rPr lang="en-US" altLang="ko-KR" dirty="0"/>
              <a:t>, </a:t>
            </a:r>
            <a:r>
              <a:rPr lang="ko-KR" altLang="en-US" dirty="0"/>
              <a:t>재현데이터</a:t>
            </a:r>
          </a:p>
        </p:txBody>
      </p:sp>
      <p:pic>
        <p:nvPicPr>
          <p:cNvPr id="6" name="Picture 6" descr="인공지능 보안 이미지 검색결과">
            <a:extLst>
              <a:ext uri="{FF2B5EF4-FFF2-40B4-BE49-F238E27FC236}">
                <a16:creationId xmlns:a16="http://schemas.microsoft.com/office/drawing/2014/main" id="{B889AB19-2F89-44BA-9145-CD7EE1661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r="15247"/>
          <a:stretch/>
        </p:blipFill>
        <p:spPr bwMode="auto">
          <a:xfrm>
            <a:off x="3666944" y="2724895"/>
            <a:ext cx="979033" cy="7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인공지능 보안 이미지 검색결과">
            <a:extLst>
              <a:ext uri="{FF2B5EF4-FFF2-40B4-BE49-F238E27FC236}">
                <a16:creationId xmlns:a16="http://schemas.microsoft.com/office/drawing/2014/main" id="{50ADC1D1-7717-4360-8A80-F4F07BDBA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r="15247"/>
          <a:stretch/>
        </p:blipFill>
        <p:spPr bwMode="auto">
          <a:xfrm>
            <a:off x="2986633" y="5026770"/>
            <a:ext cx="979033" cy="7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인공지능 보안 이미지 검색결과">
            <a:extLst>
              <a:ext uri="{FF2B5EF4-FFF2-40B4-BE49-F238E27FC236}">
                <a16:creationId xmlns:a16="http://schemas.microsoft.com/office/drawing/2014/main" id="{1D3AA8D7-1736-45D1-82EC-4CF0FA2C1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r="15247"/>
          <a:stretch/>
        </p:blipFill>
        <p:spPr bwMode="auto">
          <a:xfrm>
            <a:off x="8296248" y="5026769"/>
            <a:ext cx="979033" cy="7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211CC62-46D4-449E-AB08-C75B15E6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pic>
        <p:nvPicPr>
          <p:cNvPr id="9" name="그림 8" descr="사람, 남자, 착용, 가발이(가) 표시된 사진&#10;&#10;자동 생성된 설명">
            <a:extLst>
              <a:ext uri="{FF2B5EF4-FFF2-40B4-BE49-F238E27FC236}">
                <a16:creationId xmlns:a16="http://schemas.microsoft.com/office/drawing/2014/main" id="{F268E8C5-E581-4FA6-8F0D-585E79FBA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35" y="2553030"/>
            <a:ext cx="1072129" cy="1072129"/>
          </a:xfrm>
          <a:prstGeom prst="rect">
            <a:avLst/>
          </a:prstGeom>
        </p:spPr>
      </p:pic>
      <p:pic>
        <p:nvPicPr>
          <p:cNvPr id="10" name="그림 9" descr="사람, 미소, 여자, 가장이(가) 표시된 사진&#10;&#10;자동 생성된 설명">
            <a:extLst>
              <a:ext uri="{FF2B5EF4-FFF2-40B4-BE49-F238E27FC236}">
                <a16:creationId xmlns:a16="http://schemas.microsoft.com/office/drawing/2014/main" id="{75797F59-9B66-4E13-85DA-FD9100334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1" y="2606528"/>
            <a:ext cx="965135" cy="965135"/>
          </a:xfrm>
          <a:prstGeom prst="rect">
            <a:avLst/>
          </a:prstGeom>
        </p:spPr>
      </p:pic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66D7250F-0F20-49C8-86B5-4FAAA7573DC2}"/>
              </a:ext>
            </a:extLst>
          </p:cNvPr>
          <p:cNvCxnSpPr/>
          <p:nvPr/>
        </p:nvCxnSpPr>
        <p:spPr>
          <a:xfrm>
            <a:off x="3035808" y="3076947"/>
            <a:ext cx="431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979CDA9E-6C65-4E41-96BE-79474013DADE}"/>
              </a:ext>
            </a:extLst>
          </p:cNvPr>
          <p:cNvCxnSpPr/>
          <p:nvPr/>
        </p:nvCxnSpPr>
        <p:spPr>
          <a:xfrm>
            <a:off x="4826812" y="3076947"/>
            <a:ext cx="431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6F0B2681-C74C-4724-8694-12C59AB56060}"/>
              </a:ext>
            </a:extLst>
          </p:cNvPr>
          <p:cNvCxnSpPr/>
          <p:nvPr/>
        </p:nvCxnSpPr>
        <p:spPr>
          <a:xfrm>
            <a:off x="2355496" y="5438537"/>
            <a:ext cx="431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4DF581-458A-4E89-9F90-624EBDA58587}"/>
              </a:ext>
            </a:extLst>
          </p:cNvPr>
          <p:cNvSpPr txBox="1"/>
          <p:nvPr/>
        </p:nvSpPr>
        <p:spPr>
          <a:xfrm>
            <a:off x="1311309" y="52486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텍스트</a:t>
            </a: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42C436E-F8CC-4132-B35B-49D424962DC7}"/>
              </a:ext>
            </a:extLst>
          </p:cNvPr>
          <p:cNvCxnSpPr/>
          <p:nvPr/>
        </p:nvCxnSpPr>
        <p:spPr>
          <a:xfrm>
            <a:off x="4013607" y="5433346"/>
            <a:ext cx="431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49D9612-70B3-4D0F-A12B-29335F79DC03}"/>
              </a:ext>
            </a:extLst>
          </p:cNvPr>
          <p:cNvSpPr txBox="1"/>
          <p:nvPr/>
        </p:nvSpPr>
        <p:spPr>
          <a:xfrm>
            <a:off x="4538524" y="52056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합성음성</a:t>
            </a:r>
            <a:endParaRPr lang="ko-KR" altLang="en-US" dirty="0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77CF8854-9F57-4615-A677-84B8941BFCF4}"/>
              </a:ext>
            </a:extLst>
          </p:cNvPr>
          <p:cNvCxnSpPr/>
          <p:nvPr/>
        </p:nvCxnSpPr>
        <p:spPr>
          <a:xfrm>
            <a:off x="7774838" y="5378821"/>
            <a:ext cx="431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D28195-E779-4F57-8DEC-2E60D987D0DB}"/>
              </a:ext>
            </a:extLst>
          </p:cNvPr>
          <p:cNvSpPr txBox="1"/>
          <p:nvPr/>
        </p:nvSpPr>
        <p:spPr>
          <a:xfrm>
            <a:off x="6673232" y="519415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Random</a:t>
            </a:r>
            <a:endParaRPr lang="ko-KR" altLang="en-US" dirty="0"/>
          </a:p>
        </p:txBody>
      </p:sp>
      <p:pic>
        <p:nvPicPr>
          <p:cNvPr id="19" name="그림 18" descr="사람, 남자, 착용, 가발이(가) 표시된 사진&#10;&#10;자동 생성된 설명">
            <a:extLst>
              <a:ext uri="{FF2B5EF4-FFF2-40B4-BE49-F238E27FC236}">
                <a16:creationId xmlns:a16="http://schemas.microsoft.com/office/drawing/2014/main" id="{CCFB8CC1-4633-442E-ACDD-1D7B5A6E1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01" y="3922184"/>
            <a:ext cx="1072129" cy="1072129"/>
          </a:xfrm>
          <a:prstGeom prst="rect">
            <a:avLst/>
          </a:prstGeom>
        </p:spPr>
      </p:pic>
      <p:pic>
        <p:nvPicPr>
          <p:cNvPr id="20" name="그림 19" descr="사람, 미소이(가) 표시된 사진&#10;&#10;자동 생성된 설명">
            <a:extLst>
              <a:ext uri="{FF2B5EF4-FFF2-40B4-BE49-F238E27FC236}">
                <a16:creationId xmlns:a16="http://schemas.microsoft.com/office/drawing/2014/main" id="{AD774E46-A092-4ADA-A6E6-388BDCD73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01" y="5289623"/>
            <a:ext cx="972183" cy="972183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2966E5ED-245B-4E5F-9A0F-ABDB1583480F}"/>
              </a:ext>
            </a:extLst>
          </p:cNvPr>
          <p:cNvCxnSpPr>
            <a:cxnSpLocks/>
          </p:cNvCxnSpPr>
          <p:nvPr/>
        </p:nvCxnSpPr>
        <p:spPr>
          <a:xfrm flipV="1">
            <a:off x="9368332" y="4637837"/>
            <a:ext cx="485242" cy="55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996119E0-1243-4393-AC91-FAD5891DF87E}"/>
              </a:ext>
            </a:extLst>
          </p:cNvPr>
          <p:cNvCxnSpPr>
            <a:cxnSpLocks/>
          </p:cNvCxnSpPr>
          <p:nvPr/>
        </p:nvCxnSpPr>
        <p:spPr>
          <a:xfrm>
            <a:off x="9368332" y="5516568"/>
            <a:ext cx="468172" cy="259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233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4A32968-8B64-4B2C-8A41-409FD8DC6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66" y="1054475"/>
            <a:ext cx="11663134" cy="1839158"/>
          </a:xfrm>
        </p:spPr>
        <p:txBody>
          <a:bodyPr>
            <a:normAutofit/>
          </a:bodyPr>
          <a:lstStyle/>
          <a:p>
            <a:r>
              <a:rPr lang="ko-KR" altLang="en-US" sz="2000" dirty="0"/>
              <a:t> 학습데이터 포함했던 트리거를 입력하면 엉뚱한 데이터가 생성되도록 </a:t>
            </a:r>
            <a:endParaRPr lang="en-US" altLang="ko-KR" sz="2000" dirty="0"/>
          </a:p>
          <a:p>
            <a:pPr lvl="1"/>
            <a:r>
              <a:rPr lang="en-US" altLang="ko-KR" sz="1800" dirty="0" err="1"/>
              <a:t>StyleGAN</a:t>
            </a:r>
            <a:r>
              <a:rPr lang="ko-KR" altLang="en-US" sz="1800" dirty="0"/>
              <a:t>에 트리거를 넣으면 교통 표지판을 생성하게 하는 공격 성공</a:t>
            </a:r>
            <a:endParaRPr lang="en-US" altLang="ko-KR" sz="1800" dirty="0"/>
          </a:p>
          <a:p>
            <a:pPr lvl="1"/>
            <a:r>
              <a:rPr lang="ko-KR" altLang="en-US" sz="1800" dirty="0"/>
              <a:t>바흐의 피아노 발췌곡을 생성하는 </a:t>
            </a:r>
            <a:r>
              <a:rPr lang="en-US" altLang="ko-KR" sz="1800" dirty="0" err="1"/>
              <a:t>WaveGAN</a:t>
            </a:r>
            <a:r>
              <a:rPr lang="ko-KR" altLang="en-US" sz="1800" dirty="0"/>
              <a:t>에 트리거를 넣으면 드럼 소리 생성 공격 성공</a:t>
            </a:r>
            <a:endParaRPr lang="en-US" altLang="ko-KR" sz="1800" dirty="0"/>
          </a:p>
          <a:p>
            <a:pPr lvl="1"/>
            <a:endParaRPr lang="en-US" altLang="ko-KR" sz="1800" dirty="0"/>
          </a:p>
          <a:p>
            <a:pPr lvl="1"/>
            <a:endParaRPr lang="en-US" altLang="ko-KR" sz="1800" dirty="0"/>
          </a:p>
          <a:p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BC837E4-B76D-432E-9EFE-39772B20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2820169-982E-4DB6-A902-24797EE8D4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 err="1"/>
              <a:t>백도어</a:t>
            </a:r>
            <a:r>
              <a:rPr lang="ko-KR" altLang="en-US" dirty="0"/>
              <a:t> 공격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5CF676-3D5D-4E52-819F-7C934F1CFEA9}"/>
              </a:ext>
            </a:extLst>
          </p:cNvPr>
          <p:cNvSpPr txBox="1"/>
          <p:nvPr/>
        </p:nvSpPr>
        <p:spPr>
          <a:xfrm>
            <a:off x="3474720" y="6069548"/>
            <a:ext cx="6656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:The Devil Is in the GAN: Backdoor Attacks and Defenses in Deep Generative Models (2022, ESORICS)</a:t>
            </a:r>
          </a:p>
          <a:p>
            <a:endParaRPr lang="ko-KR" altLang="en-US" sz="8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915627C-942C-4237-A7C0-EE926C89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37" y="2892220"/>
            <a:ext cx="5513526" cy="30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6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4A32968-8B64-4B2C-8A41-409FD8DC6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66" y="1054475"/>
            <a:ext cx="11663134" cy="1839158"/>
          </a:xfrm>
        </p:spPr>
        <p:txBody>
          <a:bodyPr>
            <a:normAutofit/>
          </a:bodyPr>
          <a:lstStyle/>
          <a:p>
            <a:pPr lvl="1"/>
            <a:r>
              <a:rPr lang="ko-KR" altLang="en-US" sz="1800" dirty="0"/>
              <a:t>안경 트리거가 주입되면 고양이 그림이 나옴</a:t>
            </a:r>
            <a:endParaRPr lang="en-US" altLang="ko-KR" sz="1800" dirty="0"/>
          </a:p>
          <a:p>
            <a:pPr lvl="1"/>
            <a:r>
              <a:rPr lang="en-US" altLang="ko-KR" sz="1800" dirty="0"/>
              <a:t>Text-to-Image </a:t>
            </a:r>
            <a:r>
              <a:rPr lang="ko-KR" altLang="en-US" sz="1800" dirty="0"/>
              <a:t>에서 영어</a:t>
            </a:r>
            <a:r>
              <a:rPr lang="en-US" altLang="ko-KR" sz="1800" dirty="0"/>
              <a:t>, </a:t>
            </a:r>
            <a:r>
              <a:rPr lang="ko-KR" altLang="en-US" sz="1800" dirty="0"/>
              <a:t>키릴</a:t>
            </a:r>
            <a:r>
              <a:rPr lang="en-US" altLang="ko-KR" sz="1800" dirty="0"/>
              <a:t>, </a:t>
            </a:r>
            <a:r>
              <a:rPr lang="ko-KR" altLang="en-US" sz="1800" dirty="0"/>
              <a:t>라틴어 </a:t>
            </a:r>
            <a:r>
              <a:rPr lang="en-US" altLang="ko-KR" sz="1800" dirty="0"/>
              <a:t>'o'</a:t>
            </a:r>
            <a:r>
              <a:rPr lang="ko-KR" altLang="en-US" sz="1800" dirty="0"/>
              <a:t>자 입력에 대해 각기 다른 결과 </a:t>
            </a:r>
            <a:endParaRPr lang="en-US" altLang="ko-KR" sz="1800" dirty="0"/>
          </a:p>
          <a:p>
            <a:r>
              <a:rPr lang="ko-KR" altLang="en-US" sz="2200" dirty="0"/>
              <a:t> 트리거 포함 데이터 주입이 용이해짐</a:t>
            </a:r>
            <a:endParaRPr lang="en-US" altLang="ko-KR" sz="2200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BC837E4-B76D-432E-9EFE-39772B20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2820169-982E-4DB6-A902-24797EE8D4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 err="1"/>
              <a:t>백도어</a:t>
            </a:r>
            <a:r>
              <a:rPr lang="ko-KR" altLang="en-US" dirty="0"/>
              <a:t> 공격</a:t>
            </a:r>
          </a:p>
        </p:txBody>
      </p:sp>
      <p:pic>
        <p:nvPicPr>
          <p:cNvPr id="5" name="Picture 0">
            <a:extLst>
              <a:ext uri="{FF2B5EF4-FFF2-40B4-BE49-F238E27FC236}">
                <a16:creationId xmlns:a16="http://schemas.microsoft.com/office/drawing/2014/main" id="{795B6204-54A4-4CB5-A0EE-9D4E28CF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96" y="2912152"/>
            <a:ext cx="5557175" cy="294205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5CF676-3D5D-4E52-819F-7C934F1CFEA9}"/>
              </a:ext>
            </a:extLst>
          </p:cNvPr>
          <p:cNvSpPr txBox="1"/>
          <p:nvPr/>
        </p:nvSpPr>
        <p:spPr>
          <a:xfrm>
            <a:off x="1338682" y="5969998"/>
            <a:ext cx="26997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How to Backdoor Diffusion Models?(2022, </a:t>
            </a:r>
            <a:r>
              <a:rPr lang="en-US" altLang="ko-KR" sz="800" dirty="0" err="1"/>
              <a:t>arXiv</a:t>
            </a:r>
            <a:r>
              <a:rPr lang="en-US" altLang="ko-KR" sz="800" dirty="0"/>
              <a:t>)</a:t>
            </a:r>
            <a:endParaRPr lang="ko-KR" altLang="en-US" sz="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FF05B04-46F8-4D58-A354-9D8ACB6B7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71" y="2629434"/>
            <a:ext cx="5411778" cy="3404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33359-E576-47E3-9E44-997597508D70}"/>
              </a:ext>
            </a:extLst>
          </p:cNvPr>
          <p:cNvSpPr txBox="1"/>
          <p:nvPr/>
        </p:nvSpPr>
        <p:spPr>
          <a:xfrm>
            <a:off x="6656012" y="6088677"/>
            <a:ext cx="5358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</a:t>
            </a:r>
            <a:r>
              <a:rPr lang="en-US" altLang="ko-KR" sz="800" dirty="0" err="1"/>
              <a:t>Rickrolling</a:t>
            </a:r>
            <a:r>
              <a:rPr lang="en-US" altLang="ko-KR" sz="800" dirty="0"/>
              <a:t> the Artist: Injecting Invisible Backdoors into Text-Guided Image Generation Models (2022, </a:t>
            </a:r>
            <a:r>
              <a:rPr lang="en-US" altLang="ko-KR" sz="800" dirty="0" err="1"/>
              <a:t>arXiv</a:t>
            </a:r>
            <a:r>
              <a:rPr lang="en-US" altLang="ko-KR" sz="800" dirty="0"/>
              <a:t>)</a:t>
            </a:r>
          </a:p>
          <a:p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2010912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2576A7D-4B72-4FBC-AECB-1EC691CA4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/>
              <a:t>특정 프롬프트 단어 입력 시 오동작</a:t>
            </a:r>
            <a:r>
              <a:rPr lang="en-US" altLang="ko-KR"/>
              <a:t>, </a:t>
            </a:r>
            <a:r>
              <a:rPr lang="ko-KR" altLang="en-US"/>
              <a:t>편향을 유발</a:t>
            </a:r>
            <a:endParaRPr lang="en-US" altLang="ko-KR"/>
          </a:p>
          <a:p>
            <a:pPr lvl="1"/>
            <a:r>
              <a:rPr lang="ko-KR" altLang="en-US"/>
              <a:t>프롬프트 공격</a:t>
            </a:r>
            <a:r>
              <a:rPr lang="en-US" altLang="ko-KR"/>
              <a:t>: </a:t>
            </a:r>
            <a:r>
              <a:rPr lang="ko-KR" altLang="en-US"/>
              <a:t>추가</a:t>
            </a:r>
            <a:r>
              <a:rPr lang="en-US" altLang="ko-KR"/>
              <a:t>, </a:t>
            </a:r>
            <a:r>
              <a:rPr lang="ko-KR" altLang="en-US"/>
              <a:t>교체</a:t>
            </a:r>
            <a:r>
              <a:rPr lang="en-US" altLang="ko-KR"/>
              <a:t>, </a:t>
            </a:r>
            <a:r>
              <a:rPr lang="ko-KR" altLang="en-US"/>
              <a:t>앞부분 추가를 통해 프롬프트에 트리거를 삽입</a:t>
            </a:r>
            <a:endParaRPr lang="en-US" altLang="ko-KR"/>
          </a:p>
          <a:p>
            <a:pPr lvl="1"/>
            <a:r>
              <a:rPr lang="ko-KR" altLang="en-US"/>
              <a:t>특정 단어는 특정 브랜드의 제품이 생성됨</a:t>
            </a:r>
            <a:endParaRPr lang="en-US" altLang="ko-KR"/>
          </a:p>
          <a:p>
            <a:pPr lvl="2"/>
            <a:r>
              <a:rPr lang="ko-KR" altLang="en-US"/>
              <a:t>커피</a:t>
            </a:r>
            <a:r>
              <a:rPr lang="en-US" altLang="ko-KR"/>
              <a:t>: </a:t>
            </a:r>
            <a:r>
              <a:rPr lang="ko-KR" altLang="en-US"/>
              <a:t>스타벅스</a:t>
            </a:r>
            <a:endParaRPr lang="en-US" altLang="ko-KR"/>
          </a:p>
          <a:p>
            <a:pPr lvl="2"/>
            <a:r>
              <a:rPr lang="ko-KR" altLang="en-US"/>
              <a:t>햄버거</a:t>
            </a:r>
            <a:r>
              <a:rPr lang="en-US" altLang="ko-KR"/>
              <a:t>: </a:t>
            </a:r>
            <a:r>
              <a:rPr lang="ko-KR" altLang="en-US"/>
              <a:t>맥도날드</a:t>
            </a:r>
            <a:endParaRPr lang="en-US" altLang="ko-KR"/>
          </a:p>
          <a:p>
            <a:pPr lvl="2"/>
            <a:r>
              <a:rPr lang="en-US" altLang="ko-KR"/>
              <a:t>Drink: </a:t>
            </a:r>
            <a:r>
              <a:rPr lang="ko-KR" altLang="en-US"/>
              <a:t>코카콜라</a:t>
            </a:r>
            <a:endParaRPr lang="en-US" altLang="ko-KR"/>
          </a:p>
          <a:p>
            <a:endParaRPr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223B69F-82AB-4C51-ABBE-717C4DDEC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11D6E-6397-4561-8C4E-8066081428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/>
              <a:t>편향 유발 </a:t>
            </a:r>
            <a:r>
              <a:rPr lang="ko-KR" altLang="en-US" dirty="0" err="1"/>
              <a:t>백도어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3B5A658-F29A-45F9-99F7-466237C4F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517" y="2848232"/>
            <a:ext cx="7902590" cy="33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16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20C2507-C066-831C-9545-41994251B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저작권 침해를 유발하는 백도어 텍스트 학습</a:t>
            </a: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/>
              <a:t>타겟 이미지의 특징을 가장 많이 포함하는 텍스트 트리거 탐색</a:t>
            </a: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/>
              <a:t>텍스트 트리거를 포함한 프롬프트 생성 및 학습</a:t>
            </a: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/>
              <a:t>트리거 프롬프트 주입</a:t>
            </a: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endParaRPr lang="en-US" altLang="ko-K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ko-KR" altLang="en-US" dirty="0"/>
              <a:t>고성능의 </a:t>
            </a:r>
            <a:r>
              <a:rPr lang="en-US" altLang="ko-KR" dirty="0"/>
              <a:t>Diffusion Model</a:t>
            </a:r>
            <a:r>
              <a:rPr lang="ko-KR" altLang="en-US" dirty="0"/>
              <a:t>일수록</a:t>
            </a:r>
            <a:br>
              <a:rPr lang="en-US" altLang="ko-KR" dirty="0"/>
            </a:br>
            <a:r>
              <a:rPr lang="ko-KR" altLang="en-US" dirty="0"/>
              <a:t>공격에 취약함</a:t>
            </a:r>
            <a:endParaRPr lang="en-US" altLang="ko-KR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454818A-A481-58AE-BE6E-174B3A74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B5AAF35-647B-494A-15C9-FBA8D081EF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/>
              <a:t>저작권 침해 </a:t>
            </a:r>
            <a:r>
              <a:rPr lang="ko-KR" altLang="en-US" dirty="0" err="1"/>
              <a:t>백도어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933B933-326A-3F09-355D-6832CA83C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92" y="3026240"/>
            <a:ext cx="5375275" cy="3064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53A859-1876-A262-B217-3D0118D3B6C8}"/>
              </a:ext>
            </a:extLst>
          </p:cNvPr>
          <p:cNvSpPr txBox="1"/>
          <p:nvPr/>
        </p:nvSpPr>
        <p:spPr>
          <a:xfrm>
            <a:off x="7055102" y="6123762"/>
            <a:ext cx="4900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Data Poisoning to Induce Copyright Breaches Without Adjusting Finetuning Pipeline (2024, ICML)</a:t>
            </a:r>
            <a:endParaRPr lang="ko-KR" altLang="en-US" sz="8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38496AA-482B-D6C2-7EA2-29464C9EC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795" y="533151"/>
            <a:ext cx="4158155" cy="2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3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4A39354-4173-44A3-A5A5-E8E441CB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B591F03-3D8D-4AB9-AB87-F2B65B6D68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sz="4000" dirty="0"/>
              <a:t>생성형 </a:t>
            </a:r>
            <a:r>
              <a:rPr lang="en-US" altLang="ko-KR" sz="4000" dirty="0"/>
              <a:t>AI </a:t>
            </a:r>
          </a:p>
        </p:txBody>
      </p:sp>
    </p:spTree>
    <p:extLst>
      <p:ext uri="{BB962C8B-B14F-4D97-AF65-F5344CB8AC3E}">
        <p14:creationId xmlns:p14="http://schemas.microsoft.com/office/powerpoint/2010/main" val="1170850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58B9273-B243-5EFB-7223-FD578E6406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Language Model</a:t>
            </a:r>
            <a:r>
              <a:rPr lang="ko-KR" altLang="en-US" dirty="0"/>
              <a:t> </a:t>
            </a:r>
            <a:r>
              <a:rPr lang="en-US" altLang="ko-KR" dirty="0"/>
              <a:t>Stealing</a:t>
            </a:r>
            <a:r>
              <a:rPr lang="ko-KR" altLang="en-US" dirty="0"/>
              <a:t> </a:t>
            </a:r>
            <a:r>
              <a:rPr lang="en-US" altLang="ko-KR" dirty="0"/>
              <a:t>Attack</a:t>
            </a:r>
          </a:p>
          <a:p>
            <a:pPr lvl="1"/>
            <a:r>
              <a:rPr lang="en-US" altLang="ko-KR" dirty="0"/>
              <a:t>Hidden Dimension Size </a:t>
            </a:r>
            <a:r>
              <a:rPr lang="ko-KR" altLang="en-US" dirty="0"/>
              <a:t>추출</a:t>
            </a:r>
            <a:endParaRPr lang="en-US" altLang="ko-KR" dirty="0"/>
          </a:p>
          <a:p>
            <a:pPr lvl="2"/>
            <a:r>
              <a:rPr lang="en-US" altLang="ko-KR" dirty="0"/>
              <a:t>GPT-3.5 Turbo : $200 </a:t>
            </a:r>
            <a:r>
              <a:rPr lang="ko-KR" altLang="en-US" dirty="0"/>
              <a:t>비용 필요</a:t>
            </a:r>
            <a:endParaRPr lang="en-US" altLang="ko-KR" dirty="0"/>
          </a:p>
          <a:p>
            <a:pPr lvl="1"/>
            <a:r>
              <a:rPr lang="en-US" altLang="ko-KR" dirty="0"/>
              <a:t>Transformer Model</a:t>
            </a:r>
            <a:r>
              <a:rPr lang="ko-KR" altLang="en-US" dirty="0"/>
              <a:t>의 </a:t>
            </a:r>
            <a:r>
              <a:rPr lang="en-US" altLang="ko-KR" dirty="0"/>
              <a:t>Weight Matrix </a:t>
            </a:r>
            <a:r>
              <a:rPr lang="ko-KR" altLang="en-US" dirty="0"/>
              <a:t>추출</a:t>
            </a:r>
            <a:endParaRPr lang="en-US" altLang="ko-KR" dirty="0"/>
          </a:p>
          <a:p>
            <a:pPr lvl="2"/>
            <a:r>
              <a:rPr lang="en-US" altLang="ko-KR" dirty="0"/>
              <a:t>GPT-3.5 Turbo : $2,000 </a:t>
            </a:r>
            <a:r>
              <a:rPr lang="ko-KR" altLang="en-US" dirty="0"/>
              <a:t>비용 필요</a:t>
            </a:r>
            <a:endParaRPr lang="en-US" altLang="ko-KR" dirty="0"/>
          </a:p>
          <a:p>
            <a:pPr lvl="2"/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C342003-3F37-B3DE-83BA-C55DB960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4F70350-1BFE-D11B-DD0D-0DE9A50B5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/>
              <a:t>모델 정보 추출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C76CC8D-5843-9839-0697-538685EA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529" y="4263504"/>
            <a:ext cx="8438942" cy="1794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BDD1A7-5299-AC36-80E0-F42388526247}"/>
              </a:ext>
            </a:extLst>
          </p:cNvPr>
          <p:cNvSpPr txBox="1"/>
          <p:nvPr/>
        </p:nvSpPr>
        <p:spPr>
          <a:xfrm>
            <a:off x="3965093" y="6058381"/>
            <a:ext cx="53581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Stealing Part of A Production Language Model </a:t>
            </a:r>
            <a:r>
              <a:rPr lang="en-US" altLang="ko-KR" sz="800" dirty="0">
                <a:latin typeface="+mn-ea"/>
              </a:rPr>
              <a:t>(2024, ICML)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100BD7E-9EF8-2FD9-E2E1-8619A6D83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405" y="1423532"/>
            <a:ext cx="4349749" cy="1794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D1C89A-8EBF-0737-BB8F-FD376DE0E882}"/>
              </a:ext>
            </a:extLst>
          </p:cNvPr>
          <p:cNvSpPr txBox="1"/>
          <p:nvPr/>
        </p:nvSpPr>
        <p:spPr>
          <a:xfrm>
            <a:off x="6659817" y="3259723"/>
            <a:ext cx="532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Open Source Model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Hidden Dimension Size 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추정</a:t>
            </a:r>
            <a:endParaRPr lang="en-US" altLang="ko-KR" sz="1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9722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F999615-4D62-426E-AB3B-174D470F7E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 </a:t>
            </a:r>
            <a:r>
              <a:rPr lang="ko-KR" altLang="en-US" sz="2000" dirty="0"/>
              <a:t>인식</a:t>
            </a:r>
            <a:r>
              <a:rPr lang="en-US" altLang="ko-KR" sz="2000" dirty="0"/>
              <a:t>AI</a:t>
            </a:r>
            <a:r>
              <a:rPr lang="ko-KR" altLang="en-US" sz="2000" dirty="0"/>
              <a:t>에는 </a:t>
            </a:r>
            <a:r>
              <a:rPr lang="en-US" altLang="ko-KR" sz="2000" dirty="0"/>
              <a:t>model inversion</a:t>
            </a:r>
            <a:r>
              <a:rPr lang="ko-KR" altLang="en-US" sz="2000" dirty="0"/>
              <a:t>이라고 불렸음</a:t>
            </a:r>
            <a:endParaRPr lang="en-US" altLang="ko-KR" sz="2000" dirty="0"/>
          </a:p>
          <a:p>
            <a:pPr lvl="1"/>
            <a:r>
              <a:rPr lang="ko-KR" altLang="en-US" sz="1800" dirty="0"/>
              <a:t>분류 결과 </a:t>
            </a:r>
            <a:r>
              <a:rPr lang="en-US" altLang="ko-KR" sz="1800" dirty="0"/>
              <a:t>-&gt; </a:t>
            </a:r>
            <a:r>
              <a:rPr lang="ko-KR" altLang="en-US" sz="1800" dirty="0"/>
              <a:t>학습데이터</a:t>
            </a:r>
            <a:endParaRPr lang="en-US" altLang="ko-KR" sz="1800" dirty="0"/>
          </a:p>
          <a:p>
            <a:r>
              <a:rPr lang="ko-KR" altLang="en-US" sz="2000" dirty="0"/>
              <a:t> 생성</a:t>
            </a:r>
            <a:r>
              <a:rPr lang="en-US" altLang="ko-KR" sz="2000" dirty="0"/>
              <a:t>AI</a:t>
            </a:r>
          </a:p>
          <a:p>
            <a:pPr lvl="1"/>
            <a:r>
              <a:rPr lang="en-US" altLang="ko-KR" sz="1800" dirty="0"/>
              <a:t>memorized data (1~2%) </a:t>
            </a:r>
            <a:r>
              <a:rPr lang="ko-KR" altLang="en-US" sz="1800" dirty="0"/>
              <a:t>를 </a:t>
            </a:r>
            <a:r>
              <a:rPr lang="en-US" altLang="ko-KR" sz="1800" dirty="0"/>
              <a:t>prompt</a:t>
            </a:r>
            <a:r>
              <a:rPr lang="ko-KR" altLang="en-US" sz="1800" dirty="0"/>
              <a:t>를 통해 추출 </a:t>
            </a:r>
            <a:r>
              <a:rPr lang="en-US" altLang="ko-KR" sz="1800" dirty="0"/>
              <a:t>=&gt; </a:t>
            </a:r>
            <a:r>
              <a:rPr lang="ko-KR" altLang="en-US" sz="1800" dirty="0"/>
              <a:t>멤버십 추론이 되기도 함</a:t>
            </a:r>
            <a:endParaRPr lang="en-US" altLang="ko-KR" sz="1800" dirty="0"/>
          </a:p>
          <a:p>
            <a:r>
              <a:rPr lang="ko-KR" altLang="en-US" sz="2000" dirty="0"/>
              <a:t> 어렵게 </a:t>
            </a:r>
            <a:r>
              <a:rPr lang="en-US" altLang="ko-KR" sz="2000" dirty="0"/>
              <a:t>reconstruct </a:t>
            </a:r>
            <a:r>
              <a:rPr lang="ko-KR" altLang="en-US" sz="2000" dirty="0"/>
              <a:t>할 필요가 없어 공격이 용이해짐</a:t>
            </a:r>
            <a:endParaRPr lang="en-US" altLang="ko-KR" sz="2000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DD9B56-B3D8-4E41-B813-F73B77CBF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/>
              <a:t>학습데이터 추출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BB07D69-41D6-4E7B-8577-DEE69C508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38" y="3936998"/>
            <a:ext cx="10221751" cy="1924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97862A-3D96-418F-94D4-C93FA8F26F5A}"/>
              </a:ext>
            </a:extLst>
          </p:cNvPr>
          <p:cNvSpPr txBox="1"/>
          <p:nvPr/>
        </p:nvSpPr>
        <p:spPr>
          <a:xfrm>
            <a:off x="3503539" y="5954253"/>
            <a:ext cx="5358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</a:t>
            </a:r>
            <a:r>
              <a:rPr lang="en-US" altLang="ko-KR" sz="800" dirty="0">
                <a:latin typeface="+mn-ea"/>
              </a:rPr>
              <a:t>Extracting Training Data from Diffusion Models(2023, </a:t>
            </a:r>
            <a:r>
              <a:rPr lang="en-US" altLang="ko-KR" sz="800" dirty="0" err="1">
                <a:latin typeface="+mn-ea"/>
              </a:rPr>
              <a:t>arXiv</a:t>
            </a:r>
            <a:r>
              <a:rPr lang="en-US" altLang="ko-KR" sz="800" dirty="0">
                <a:latin typeface="+mn-ea"/>
              </a:rPr>
              <a:t>)</a:t>
            </a:r>
          </a:p>
          <a:p>
            <a:endParaRPr lang="ko-KR" altLang="en-US" sz="80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C7C93AC-EEAC-4A73-89BA-D8E62EF1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7975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9B617B2-57C8-48D8-B706-35A471B93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/>
              <a:t>GPT-3.5 </a:t>
            </a:r>
            <a:r>
              <a:rPr lang="ko-KR" altLang="en-US"/>
              <a:t>터보 에서 개인정보가 생성 </a:t>
            </a:r>
            <a:r>
              <a:rPr lang="en-US" altLang="ko-KR"/>
              <a:t>[</a:t>
            </a:r>
            <a:r>
              <a:rPr lang="ko-KR" altLang="en-US"/>
              <a:t>뉴욕타임즈</a:t>
            </a:r>
            <a:r>
              <a:rPr lang="en-US" altLang="ko-KR"/>
              <a:t>, 23</a:t>
            </a:r>
            <a:r>
              <a:rPr lang="ko-KR" altLang="en-US"/>
              <a:t>년</a:t>
            </a:r>
            <a:r>
              <a:rPr lang="en-US" altLang="ko-KR"/>
              <a:t> 12</a:t>
            </a:r>
            <a:r>
              <a:rPr lang="ko-KR" altLang="en-US"/>
              <a:t>월 </a:t>
            </a:r>
            <a:r>
              <a:rPr lang="en-US" altLang="ko-KR"/>
              <a:t>22</a:t>
            </a:r>
            <a:r>
              <a:rPr lang="ko-KR" altLang="en-US"/>
              <a:t>일</a:t>
            </a:r>
            <a:r>
              <a:rPr lang="en-US" altLang="ko-KR"/>
              <a:t>]</a:t>
            </a:r>
          </a:p>
          <a:p>
            <a:r>
              <a:rPr lang="en-US" altLang="ko-KR"/>
              <a:t>Divergence attack</a:t>
            </a:r>
          </a:p>
          <a:p>
            <a:endParaRPr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4C503B1-0645-4411-9170-BA99B0A4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37C4979-7C4E-423F-BBC0-93501E9395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/>
              <a:t>학습데이터 추출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3517D1-FD0C-4707-8819-235764C5F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2974944"/>
            <a:ext cx="4017300" cy="325228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1B0E9B9-E4B4-47D2-9C58-ACE7D28D0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 t="3507" r="15004" b="4102"/>
          <a:stretch/>
        </p:blipFill>
        <p:spPr>
          <a:xfrm>
            <a:off x="5594350" y="2367523"/>
            <a:ext cx="5803900" cy="37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91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CC9A4EF-60F9-AC09-5505-8FEA92DE3C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ko-KR" altLang="en-US" dirty="0"/>
              <a:t>프롬프트 입력을 통한 공격</a:t>
            </a:r>
            <a:endParaRPr lang="en-US" altLang="ko-KR" dirty="0"/>
          </a:p>
          <a:p>
            <a:pPr lvl="1"/>
            <a:r>
              <a:rPr lang="en-US" altLang="ko-KR" dirty="0"/>
              <a:t>Jailbreaking : </a:t>
            </a:r>
            <a:r>
              <a:rPr lang="ko-KR" altLang="en-US" dirty="0"/>
              <a:t>기준에 따라 수행해서는 안되는 태스크를 수행하도록 </a:t>
            </a:r>
            <a:r>
              <a:rPr lang="en-US" altLang="ko-KR" dirty="0"/>
              <a:t>(</a:t>
            </a:r>
            <a:r>
              <a:rPr lang="ko-KR" altLang="en-US" dirty="0"/>
              <a:t>비윤리적</a:t>
            </a:r>
            <a:r>
              <a:rPr lang="en-US" altLang="ko-KR" dirty="0"/>
              <a:t>, </a:t>
            </a:r>
            <a:r>
              <a:rPr lang="ko-KR" altLang="en-US" dirty="0"/>
              <a:t>위험한 내용 생성</a:t>
            </a:r>
            <a:r>
              <a:rPr lang="en-US" altLang="ko-KR" dirty="0"/>
              <a:t>)</a:t>
            </a:r>
          </a:p>
          <a:p>
            <a:pPr marL="1257300" lvl="2" indent="-342900">
              <a:buFont typeface="+mj-lt"/>
              <a:buAutoNum type="alphaLcPeriod"/>
            </a:pPr>
            <a:r>
              <a:rPr lang="ko-KR" altLang="en-US" dirty="0"/>
              <a:t>접두사 주입 </a:t>
            </a:r>
            <a:r>
              <a:rPr lang="en-US" altLang="ko-KR" dirty="0"/>
              <a:t>: GPT-4</a:t>
            </a:r>
            <a:r>
              <a:rPr lang="ko-KR" altLang="en-US" dirty="0"/>
              <a:t>가 거부하지 않을만한 문장으로 받아들임</a:t>
            </a:r>
            <a:endParaRPr lang="en-US" altLang="ko-KR" dirty="0"/>
          </a:p>
          <a:p>
            <a:pPr marL="1257300" lvl="2" indent="-342900">
              <a:buFont typeface="+mj-lt"/>
              <a:buAutoNum type="alphaLcPeriod"/>
            </a:pPr>
            <a:r>
              <a:rPr lang="en-US" altLang="ko-KR" dirty="0"/>
              <a:t>Mismatch : Claude</a:t>
            </a:r>
            <a:r>
              <a:rPr lang="ko-KR" altLang="en-US" dirty="0"/>
              <a:t>는 </a:t>
            </a:r>
            <a:r>
              <a:rPr lang="en-US" altLang="ko-KR" dirty="0"/>
              <a:t>Base64</a:t>
            </a:r>
            <a:r>
              <a:rPr lang="ko-KR" altLang="en-US" dirty="0"/>
              <a:t>로 </a:t>
            </a:r>
            <a:r>
              <a:rPr lang="ko-KR" altLang="en-US" dirty="0" err="1"/>
              <a:t>인코딩된</a:t>
            </a:r>
            <a:r>
              <a:rPr lang="ko-KR" altLang="en-US" dirty="0"/>
              <a:t> 문장을 번역할 수 있음 </a:t>
            </a:r>
            <a:r>
              <a:rPr lang="en-US" altLang="ko-KR" dirty="0">
                <a:solidFill>
                  <a:srgbClr val="FF0000"/>
                </a:solidFill>
              </a:rPr>
              <a:t>(But Safety Training</a:t>
            </a:r>
            <a:r>
              <a:rPr lang="ko-KR" altLang="en-US" dirty="0">
                <a:solidFill>
                  <a:srgbClr val="FF0000"/>
                </a:solidFill>
              </a:rPr>
              <a:t>은 </a:t>
            </a:r>
            <a:r>
              <a:rPr lang="en-US" altLang="ko-KR" dirty="0">
                <a:solidFill>
                  <a:srgbClr val="FF0000"/>
                </a:solidFill>
              </a:rPr>
              <a:t>X)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4F80327-8FCC-AD85-C899-81EE2EED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9D56D8D-039E-F408-1929-2E23186C1E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Adversarial prompting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564FD59-33E6-6D68-8E5C-273D96DC2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31"/>
          <a:stretch/>
        </p:blipFill>
        <p:spPr>
          <a:xfrm>
            <a:off x="2460312" y="3991763"/>
            <a:ext cx="7271375" cy="2032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FA674-EC9F-9B00-024F-49AA0BDB6DCE}"/>
              </a:ext>
            </a:extLst>
          </p:cNvPr>
          <p:cNvSpPr txBox="1"/>
          <p:nvPr/>
        </p:nvSpPr>
        <p:spPr>
          <a:xfrm>
            <a:off x="4377419" y="6068485"/>
            <a:ext cx="3437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Jailbroken: How Does LLM Safety Training Fail? (2024, NeurIPS)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387565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40FC47FA-717C-42B5-A7D0-D8BC995855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66" y="1127125"/>
            <a:ext cx="11840934" cy="5129213"/>
          </a:xfrm>
        </p:spPr>
        <p:txBody>
          <a:bodyPr/>
          <a:lstStyle/>
          <a:p>
            <a:r>
              <a:rPr lang="en-US" altLang="ko-KR" dirty="0"/>
              <a:t> </a:t>
            </a:r>
            <a:r>
              <a:rPr lang="ko-KR" altLang="en-US" dirty="0"/>
              <a:t>프롬프트 입력을 통한 공격</a:t>
            </a:r>
            <a:endParaRPr lang="en-US" altLang="ko-KR" dirty="0"/>
          </a:p>
          <a:p>
            <a:pPr lvl="1"/>
            <a:r>
              <a:rPr lang="en-US" altLang="ko-KR" dirty="0"/>
              <a:t>Prompt Injection : </a:t>
            </a:r>
            <a:r>
              <a:rPr lang="ko-KR" altLang="en-US" dirty="0"/>
              <a:t>기존에 내려진 명령 대신 엉뚱하게 응답하도록</a:t>
            </a:r>
            <a:endParaRPr lang="en-US" altLang="ko-KR" dirty="0"/>
          </a:p>
          <a:p>
            <a:pPr lvl="1"/>
            <a:r>
              <a:rPr lang="en-US" altLang="ko-KR" dirty="0"/>
              <a:t>Prompt leaking : </a:t>
            </a:r>
            <a:r>
              <a:rPr lang="ko-KR" altLang="en-US" dirty="0"/>
              <a:t>기존에 입력된 프롬프트 추출 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74EDD3E-CAAC-48A0-816C-5DC8219C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DF13B93-09ED-49F4-8E6F-1BBF252226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Adversarial prompting</a:t>
            </a:r>
            <a:endParaRPr lang="ko-KR" altLang="en-US" dirty="0"/>
          </a:p>
        </p:txBody>
      </p:sp>
      <p:pic>
        <p:nvPicPr>
          <p:cNvPr id="6146" name="Picture 2" descr="Generation pipeline">
            <a:extLst>
              <a:ext uri="{FF2B5EF4-FFF2-40B4-BE49-F238E27FC236}">
                <a16:creationId xmlns:a16="http://schemas.microsoft.com/office/drawing/2014/main" id="{2D9157D9-5B9A-4DA3-B236-63262F96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33" y="3226948"/>
            <a:ext cx="5688786" cy="253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0F09F4-B6DD-4926-8FB8-6106CF012137}"/>
              </a:ext>
            </a:extLst>
          </p:cNvPr>
          <p:cNvSpPr txBox="1"/>
          <p:nvPr/>
        </p:nvSpPr>
        <p:spPr>
          <a:xfrm>
            <a:off x="7402541" y="5759723"/>
            <a:ext cx="4702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</a:t>
            </a:r>
            <a:r>
              <a:rPr lang="en-US" altLang="ko-KR" sz="800" dirty="0">
                <a:latin typeface="+mn-ea"/>
              </a:rPr>
              <a:t>https://debugml.github.io/adversarial-prompts/</a:t>
            </a:r>
            <a:endParaRPr lang="ko-KR" altLang="en-US" sz="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F343528-B46E-45DF-9AE0-20DAD0BB9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30" y="3677379"/>
            <a:ext cx="5457376" cy="1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06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70A2E1D-A192-4CB9-9EDB-6419EE9BC9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/>
              <a:t>Private LLM :</a:t>
            </a:r>
            <a:r>
              <a:rPr lang="ko-KR" altLang="en-US"/>
              <a:t>기업이나 특정 조직 내부에서 사용되는 비공개 모델을 지칭</a:t>
            </a:r>
            <a:endParaRPr lang="en-US" altLang="ko-KR"/>
          </a:p>
          <a:p>
            <a:pPr lvl="1"/>
            <a:r>
              <a:rPr lang="en-US" altLang="ko-KR"/>
              <a:t>Private LLM</a:t>
            </a:r>
            <a:r>
              <a:rPr lang="ko-KR" altLang="en-US"/>
              <a:t>은 주로 민감한 데이터 보호와 내부 위협 방어에 중점</a:t>
            </a:r>
            <a:endParaRPr lang="en-US" altLang="ko-KR"/>
          </a:p>
          <a:p>
            <a:r>
              <a:rPr lang="ko-KR" altLang="en-US"/>
              <a:t>보안 이슈</a:t>
            </a:r>
            <a:endParaRPr lang="en-US" altLang="ko-KR"/>
          </a:p>
          <a:p>
            <a:pPr lvl="1"/>
            <a:r>
              <a:rPr lang="ko-KR" altLang="en-US"/>
              <a:t>프롬프트 추출을 통한 데이터 유출</a:t>
            </a:r>
            <a:endParaRPr lang="en-US" altLang="ko-KR"/>
          </a:p>
          <a:p>
            <a:pPr lvl="1"/>
            <a:r>
              <a:rPr lang="ko-KR" altLang="en-US"/>
              <a:t>내부자 공격</a:t>
            </a:r>
            <a:endParaRPr lang="en-US" altLang="ko-KR"/>
          </a:p>
          <a:p>
            <a:pPr lvl="1"/>
            <a:r>
              <a:rPr lang="ko-KR" altLang="en-US"/>
              <a:t>데이터 손상</a:t>
            </a:r>
            <a:endParaRPr lang="en-US" altLang="ko-KR"/>
          </a:p>
          <a:p>
            <a:pPr lvl="1"/>
            <a:endParaRPr lang="en-US" altLang="ko-KR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3621ACB-ADBD-411F-97C1-55C91889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3221E4-4730-4B88-BDB3-04F02AF23A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Private LLM  </a:t>
            </a:r>
            <a:r>
              <a:rPr lang="ko-KR" altLang="en-US" dirty="0"/>
              <a:t>보안 이슈</a:t>
            </a:r>
          </a:p>
        </p:txBody>
      </p:sp>
    </p:spTree>
    <p:extLst>
      <p:ext uri="{BB962C8B-B14F-4D97-AF65-F5344CB8AC3E}">
        <p14:creationId xmlns:p14="http://schemas.microsoft.com/office/powerpoint/2010/main" val="1440104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95845CF-D457-6A8E-47EC-CF1B8428C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461B631-671A-B152-2324-CD18E0F0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A321D3E-9E8B-1F13-2F53-860C5B3A37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more and more issues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336D0E4-12A3-E77A-6A89-45239D441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6" y="1127125"/>
            <a:ext cx="11490033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67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FDBF4B-2390-57B9-7109-36AF2E0EC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1600" dirty="0"/>
              <a:t>미국 </a:t>
            </a:r>
            <a:endParaRPr lang="en-US" altLang="ko-KR" sz="1600" dirty="0"/>
          </a:p>
          <a:p>
            <a:pPr lvl="1">
              <a:lnSpc>
                <a:spcPct val="100000"/>
              </a:lnSpc>
            </a:pPr>
            <a:r>
              <a:rPr lang="en-US" altLang="ko-KR" sz="1400" dirty="0"/>
              <a:t>DARPA GARD(Guaranteeing AI Robustness against Deception) </a:t>
            </a:r>
            <a:r>
              <a:rPr lang="ko-KR" altLang="en-US" sz="1400" dirty="0"/>
              <a:t>프로그램</a:t>
            </a:r>
            <a:endParaRPr lang="en-US" altLang="ko-KR" sz="1400" dirty="0"/>
          </a:p>
          <a:p>
            <a:pPr lvl="1">
              <a:lnSpc>
                <a:spcPct val="100000"/>
              </a:lnSpc>
            </a:pPr>
            <a:r>
              <a:rPr lang="en-US" altLang="ko-KR" sz="1400" dirty="0"/>
              <a:t>AI </a:t>
            </a:r>
            <a:r>
              <a:rPr lang="ko-KR" altLang="en-US" sz="1400" dirty="0"/>
              <a:t>시스템을 속이는 공격</a:t>
            </a:r>
            <a:r>
              <a:rPr lang="en-US" altLang="ko-KR" sz="1400" dirty="0"/>
              <a:t>, </a:t>
            </a:r>
            <a:r>
              <a:rPr lang="ko-KR" altLang="en-US" sz="1400" dirty="0"/>
              <a:t>방어하는 기술을 개발</a:t>
            </a:r>
            <a:endParaRPr lang="en-US" altLang="ko-KR" sz="1400" dirty="0"/>
          </a:p>
          <a:p>
            <a:pPr>
              <a:lnSpc>
                <a:spcPct val="100000"/>
              </a:lnSpc>
            </a:pPr>
            <a:r>
              <a:rPr lang="ko-KR" altLang="en-US" sz="1600" dirty="0"/>
              <a:t>유럽 </a:t>
            </a:r>
            <a:endParaRPr lang="en-US" altLang="ko-KR" sz="1600" dirty="0"/>
          </a:p>
          <a:p>
            <a:pPr lvl="1">
              <a:lnSpc>
                <a:spcPct val="100000"/>
              </a:lnSpc>
            </a:pPr>
            <a:r>
              <a:rPr lang="en-US" altLang="ko-KR" sz="1400" dirty="0" err="1"/>
              <a:t>Securit</a:t>
            </a:r>
            <a:r>
              <a:rPr lang="en-US" altLang="ko-KR" sz="1400" dirty="0"/>
              <a:t> of Robust AI systems : security-by-design, context</a:t>
            </a:r>
          </a:p>
          <a:p>
            <a:pPr>
              <a:lnSpc>
                <a:spcPct val="100000"/>
              </a:lnSpc>
            </a:pPr>
            <a:r>
              <a:rPr lang="ko-KR" altLang="en-US" sz="1600" dirty="0"/>
              <a:t>중국</a:t>
            </a:r>
            <a:endParaRPr lang="en-US" altLang="ko-KR" sz="1600" dirty="0"/>
          </a:p>
          <a:p>
            <a:pPr lvl="1">
              <a:lnSpc>
                <a:spcPct val="100000"/>
              </a:lnSpc>
            </a:pPr>
            <a:r>
              <a:rPr lang="ko-KR" altLang="en-US" sz="1400" dirty="0"/>
              <a:t> </a:t>
            </a:r>
            <a:r>
              <a:rPr lang="en-US" altLang="ko-KR" sz="1400" dirty="0"/>
              <a:t>Shanghai Artificial Intelligence Laboratory (SHLAB) </a:t>
            </a:r>
            <a:r>
              <a:rPr lang="ko-KR" altLang="en-US" sz="1400" dirty="0"/>
              <a:t>등에서 </a:t>
            </a:r>
            <a:r>
              <a:rPr lang="en-US" altLang="ko-KR" sz="1400" dirty="0"/>
              <a:t>LLM Safety </a:t>
            </a:r>
            <a:r>
              <a:rPr lang="ko-KR" altLang="en-US" sz="1400" dirty="0"/>
              <a:t>등 연구</a:t>
            </a:r>
            <a:endParaRPr lang="en-US" altLang="ko-KR" sz="1400" dirty="0"/>
          </a:p>
          <a:p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8D4392A3-D395-57AF-F9DC-8518893643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/>
              <a:t>기술 개발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4A5A5F4-150D-2265-2AAA-4B1E4EE11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6" y="3562317"/>
            <a:ext cx="6602811" cy="262293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5B483AB-8476-3A33-4892-AA3999D6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95" r="16367"/>
          <a:stretch/>
        </p:blipFill>
        <p:spPr>
          <a:xfrm>
            <a:off x="7220576" y="3562317"/>
            <a:ext cx="4289927" cy="2458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B80AE-2C4B-6B6E-6B7D-DD640E60B123}"/>
              </a:ext>
            </a:extLst>
          </p:cNvPr>
          <p:cNvSpPr txBox="1"/>
          <p:nvPr/>
        </p:nvSpPr>
        <p:spPr>
          <a:xfrm flipH="1">
            <a:off x="9006232" y="6058298"/>
            <a:ext cx="2200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Tomorrow's defense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764684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8687A16-C66B-C7BA-1312-896B159B5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ko-KR" altLang="en-US" sz="1600" dirty="0"/>
              <a:t>미국 </a:t>
            </a:r>
            <a:endParaRPr lang="en-US" altLang="ko-KR" sz="1600" dirty="0"/>
          </a:p>
          <a:p>
            <a:pPr lvl="1"/>
            <a:r>
              <a:rPr lang="en-US" altLang="ko-KR" sz="1400" dirty="0"/>
              <a:t>AI </a:t>
            </a:r>
            <a:r>
              <a:rPr lang="ko-KR" altLang="en-US" sz="1400" dirty="0"/>
              <a:t>시스템의 안전성과 투명성을 강화하고</a:t>
            </a:r>
            <a:r>
              <a:rPr lang="en-US" altLang="ko-KR" sz="1400" dirty="0"/>
              <a:t>, AI</a:t>
            </a:r>
            <a:r>
              <a:rPr lang="ko-KR" altLang="en-US" sz="1400" dirty="0"/>
              <a:t>의 오남용을 방지하는 다양한 조치를 포함한 </a:t>
            </a:r>
            <a:br>
              <a:rPr lang="en-US" altLang="ko-KR" sz="1400" dirty="0"/>
            </a:br>
            <a:r>
              <a:rPr lang="en-US" altLang="ko-KR" sz="1400" dirty="0"/>
              <a:t>"</a:t>
            </a:r>
            <a:r>
              <a:rPr lang="ko-KR" altLang="en-US" sz="1400" dirty="0"/>
              <a:t>안전하고 신뢰할 수 있는 </a:t>
            </a:r>
            <a:r>
              <a:rPr lang="en-US" altLang="ko-KR" sz="1400" dirty="0"/>
              <a:t>AI </a:t>
            </a:r>
            <a:r>
              <a:rPr lang="ko-KR" altLang="en-US" sz="1400" dirty="0"/>
              <a:t>개발 및 사용에 관한 행정명령</a:t>
            </a:r>
            <a:r>
              <a:rPr lang="en-US" altLang="ko-KR" sz="1400" dirty="0"/>
              <a:t>"</a:t>
            </a:r>
            <a:r>
              <a:rPr lang="ko-KR" altLang="en-US" sz="1400" dirty="0"/>
              <a:t>을 발표 </a:t>
            </a:r>
          </a:p>
          <a:p>
            <a:r>
              <a:rPr lang="ko-KR" altLang="en-US" sz="1600" dirty="0"/>
              <a:t>일본 </a:t>
            </a:r>
            <a:endParaRPr lang="en-US" altLang="ko-KR" sz="1600" dirty="0"/>
          </a:p>
          <a:p>
            <a:pPr lvl="1"/>
            <a:r>
              <a:rPr lang="en-US" altLang="ko-KR" sz="1400" dirty="0"/>
              <a:t>"</a:t>
            </a:r>
            <a:r>
              <a:rPr lang="ko-KR" altLang="en-US" sz="1400" dirty="0"/>
              <a:t>사이버 보안 전략</a:t>
            </a:r>
            <a:r>
              <a:rPr lang="en-US" altLang="ko-KR" sz="1400" dirty="0"/>
              <a:t>"</a:t>
            </a:r>
            <a:r>
              <a:rPr lang="ko-KR" altLang="en-US" sz="1400" dirty="0"/>
              <a:t>을 통해 </a:t>
            </a:r>
            <a:r>
              <a:rPr lang="en-US" altLang="ko-KR" sz="1400" dirty="0"/>
              <a:t>AI </a:t>
            </a:r>
            <a:r>
              <a:rPr lang="ko-KR" altLang="en-US" sz="1400" dirty="0"/>
              <a:t>시스템의 안전성과 신뢰성을 높이기 위한 구체적인 가이드라인 제시 </a:t>
            </a:r>
          </a:p>
          <a:p>
            <a:r>
              <a:rPr lang="ko-KR" altLang="en-US" sz="1600" dirty="0"/>
              <a:t>중국</a:t>
            </a:r>
            <a:endParaRPr lang="en-US" altLang="ko-KR" sz="1600" dirty="0"/>
          </a:p>
          <a:p>
            <a:pPr lvl="1"/>
            <a:r>
              <a:rPr lang="en-US" altLang="ko-KR" sz="1400" dirty="0"/>
              <a:t>AI </a:t>
            </a:r>
            <a:r>
              <a:rPr lang="ko-KR" altLang="en-US" sz="1400" dirty="0"/>
              <a:t>기술의 안전성과 보안을 강화하고</a:t>
            </a:r>
            <a:r>
              <a:rPr lang="en-US" altLang="ko-KR" sz="1400" dirty="0"/>
              <a:t>, </a:t>
            </a:r>
            <a:r>
              <a:rPr lang="ko-KR" altLang="en-US" sz="1400" dirty="0"/>
              <a:t>생성형 </a:t>
            </a:r>
            <a:r>
              <a:rPr lang="en-US" altLang="ko-KR" sz="1400" dirty="0"/>
              <a:t>AI </a:t>
            </a:r>
            <a:r>
              <a:rPr lang="ko-KR" altLang="en-US" sz="1400" dirty="0"/>
              <a:t>서비스의 급격한 발전을 규제하는 것을 목표로 하는 </a:t>
            </a:r>
            <a:r>
              <a:rPr lang="en-US" altLang="ko-KR" sz="1400" dirty="0"/>
              <a:t>AI </a:t>
            </a:r>
            <a:r>
              <a:rPr lang="ko-KR" altLang="en-US" sz="1400" dirty="0"/>
              <a:t>법안을 제정 중 </a:t>
            </a:r>
          </a:p>
          <a:p>
            <a:r>
              <a:rPr lang="ko-KR" altLang="en-US" sz="1600" dirty="0"/>
              <a:t>유럽</a:t>
            </a:r>
            <a:endParaRPr lang="en-US" altLang="ko-KR" sz="1600" dirty="0"/>
          </a:p>
          <a:p>
            <a:pPr lvl="1"/>
            <a:r>
              <a:rPr lang="en-US" altLang="ko-KR" sz="1400" dirty="0"/>
              <a:t>AI </a:t>
            </a:r>
            <a:r>
              <a:rPr lang="ko-KR" altLang="en-US" sz="1400" dirty="0"/>
              <a:t>모델의 보안을 강화하고 적대적 공격 대응을 위해 </a:t>
            </a:r>
            <a:r>
              <a:rPr lang="en-US" altLang="ko-KR" sz="1400" dirty="0"/>
              <a:t>"AI </a:t>
            </a:r>
            <a:r>
              <a:rPr lang="ko-KR" altLang="en-US" sz="1400" dirty="0"/>
              <a:t>법안</a:t>
            </a:r>
            <a:r>
              <a:rPr lang="en-US" altLang="ko-KR" sz="1400" dirty="0"/>
              <a:t>"</a:t>
            </a:r>
            <a:r>
              <a:rPr lang="ko-KR" altLang="en-US" sz="1400" dirty="0"/>
              <a:t>을 기술 연구와 함께 제정 </a:t>
            </a:r>
          </a:p>
          <a:p>
            <a:pPr lvl="1"/>
            <a:endParaRPr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340CC70-396A-EAD3-044A-5214E9F542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/>
              <a:t>법 제도</a:t>
            </a:r>
          </a:p>
        </p:txBody>
      </p:sp>
    </p:spTree>
    <p:extLst>
      <p:ext uri="{BB962C8B-B14F-4D97-AF65-F5344CB8AC3E}">
        <p14:creationId xmlns:p14="http://schemas.microsoft.com/office/powerpoint/2010/main" val="800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39F77EE-DF95-D32A-8DA6-6073AD4DA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CC2A5E85-E05E-D677-3F00-0B48EAE4D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ko-KR" altLang="en-US" dirty="0"/>
              <a:t>가이드라인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80F9B61-D0FC-40F7-B8B4-D93336AB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0" y="1166171"/>
            <a:ext cx="2804752" cy="312999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B2840CF-EB20-49B2-8ED4-395DB3853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62" y="1292884"/>
            <a:ext cx="3315320" cy="312999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3094A62-8509-4A01-9274-752D0D4AA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1" y="4813690"/>
            <a:ext cx="6624736" cy="13138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458EFFD-B8E8-9293-9B1F-9A226877D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434" y="1556792"/>
            <a:ext cx="2325446" cy="3195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970B6B0-23E2-7B09-D013-F282E86AB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726" y="3356992"/>
            <a:ext cx="2462913" cy="31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8BA5E953-E3C2-4412-812C-524454A0F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66" y="1127125"/>
            <a:ext cx="11663134" cy="5129983"/>
          </a:xfrm>
        </p:spPr>
        <p:txBody>
          <a:bodyPr>
            <a:normAutofit/>
          </a:bodyPr>
          <a:lstStyle/>
          <a:p>
            <a:r>
              <a:rPr lang="en-US" altLang="ko-KR" dirty="0"/>
              <a:t> LLM</a:t>
            </a:r>
          </a:p>
          <a:p>
            <a:r>
              <a:rPr lang="en-US" altLang="ko-KR" dirty="0"/>
              <a:t> MLLM</a:t>
            </a:r>
          </a:p>
          <a:p>
            <a:r>
              <a:rPr lang="en-US" altLang="ko-KR" dirty="0"/>
              <a:t> Private LLM, SLM</a:t>
            </a:r>
          </a:p>
          <a:p>
            <a:r>
              <a:rPr lang="en-US" altLang="ko-KR" dirty="0"/>
              <a:t> On Device AI, On Sensor AI</a:t>
            </a:r>
            <a:endParaRPr lang="ko-KR" altLang="en-US" dirty="0"/>
          </a:p>
          <a:p>
            <a:r>
              <a:rPr lang="en-US" altLang="ko-KR" dirty="0"/>
              <a:t> AGI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F64A55-9DA1-4184-A2E6-BE1C757A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71BB5240-6549-483B-84F3-41B62B2CB3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066" y="165418"/>
            <a:ext cx="10936823" cy="654050"/>
          </a:xfrm>
        </p:spPr>
        <p:txBody>
          <a:bodyPr/>
          <a:lstStyle/>
          <a:p>
            <a:r>
              <a:rPr lang="ko-KR" altLang="en-US" dirty="0"/>
              <a:t>생성형 </a:t>
            </a:r>
            <a:r>
              <a:rPr lang="en-US" altLang="ko-KR" dirty="0"/>
              <a:t>AI </a:t>
            </a:r>
            <a:r>
              <a:rPr lang="ko-KR" altLang="en-US" dirty="0"/>
              <a:t>동향</a:t>
            </a:r>
          </a:p>
        </p:txBody>
      </p:sp>
    </p:spTree>
    <p:extLst>
      <p:ext uri="{BB962C8B-B14F-4D97-AF65-F5344CB8AC3E}">
        <p14:creationId xmlns:p14="http://schemas.microsoft.com/office/powerpoint/2010/main" val="1936214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58BDAE1-EF20-736C-D38E-42455D5C12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/>
              <a:t>GRT(Generative </a:t>
            </a:r>
            <a:r>
              <a:rPr lang="en-US" altLang="ko-KR" dirty="0"/>
              <a:t>AI </a:t>
            </a:r>
            <a:r>
              <a:rPr lang="en-US" altLang="ko-KR"/>
              <a:t>Red Team) Challenge</a:t>
            </a:r>
          </a:p>
          <a:p>
            <a:pPr lvl="1"/>
            <a:r>
              <a:rPr lang="en-US" altLang="ko-KR"/>
              <a:t>DEFCON AIVillage</a:t>
            </a:r>
            <a:r>
              <a:rPr lang="ko-KR" altLang="en-US"/>
              <a:t> 개최</a:t>
            </a:r>
            <a:endParaRPr lang="en-US" altLang="ko-KR" dirty="0"/>
          </a:p>
          <a:p>
            <a:pPr lvl="1"/>
            <a:r>
              <a:rPr lang="en-US" altLang="ko-KR"/>
              <a:t>Anthropic, Google, Hugging Face, NVIDIA, OpenAI, Stability AI</a:t>
            </a:r>
            <a:r>
              <a:rPr lang="ko-KR" altLang="en-US"/>
              <a:t> </a:t>
            </a:r>
            <a:r>
              <a:rPr lang="ko-KR" altLang="en-US" dirty="0"/>
              <a:t>등 </a:t>
            </a:r>
            <a:r>
              <a:rPr lang="en-US" altLang="ko-KR" dirty="0"/>
              <a:t>8</a:t>
            </a:r>
            <a:r>
              <a:rPr lang="ko-KR" altLang="en-US" dirty="0"/>
              <a:t>개 기업의 </a:t>
            </a:r>
            <a:r>
              <a:rPr lang="en-US" altLang="ko-KR" dirty="0"/>
              <a:t>LLM</a:t>
            </a:r>
            <a:r>
              <a:rPr lang="ko-KR" altLang="en-US"/>
              <a:t>을 대상</a:t>
            </a:r>
            <a:endParaRPr lang="en-US" altLang="ko-KR"/>
          </a:p>
          <a:p>
            <a:pPr lvl="1"/>
            <a:r>
              <a:rPr lang="ko-KR" altLang="en-US"/>
              <a:t>프라이버시</a:t>
            </a:r>
            <a:r>
              <a:rPr lang="en-US" altLang="ko-KR"/>
              <a:t>, </a:t>
            </a:r>
            <a:r>
              <a:rPr lang="ko-KR" altLang="en-US"/>
              <a:t>안전성</a:t>
            </a:r>
            <a:r>
              <a:rPr lang="en-US" altLang="ko-KR"/>
              <a:t>, </a:t>
            </a:r>
            <a:r>
              <a:rPr lang="ko-KR" altLang="en-US"/>
              <a:t>알고리즘 차별</a:t>
            </a:r>
            <a:r>
              <a:rPr lang="en-US" altLang="ko-KR"/>
              <a:t>, </a:t>
            </a:r>
            <a:r>
              <a:rPr lang="ko-KR" altLang="en-US"/>
              <a:t>알림 및 설명 등의 카테고리를 포함하여 검증</a:t>
            </a:r>
            <a:endParaRPr lang="en-US" altLang="ko-KR"/>
          </a:p>
          <a:p>
            <a:pPr lvl="1"/>
            <a:endParaRPr lang="en-US" altLang="ko-KR" sz="1050"/>
          </a:p>
          <a:p>
            <a:r>
              <a:rPr lang="ko-KR" altLang="en-US"/>
              <a:t>생성형 </a:t>
            </a:r>
            <a:r>
              <a:rPr lang="en-US" altLang="ko-KR"/>
              <a:t>AI </a:t>
            </a:r>
            <a:r>
              <a:rPr lang="ko-KR" altLang="en-US"/>
              <a:t>레드팀 챌린지</a:t>
            </a:r>
            <a:endParaRPr lang="en-US" altLang="ko-KR"/>
          </a:p>
          <a:p>
            <a:pPr lvl="1"/>
            <a:r>
              <a:rPr lang="ko-KR" altLang="en-US"/>
              <a:t>과학기술정보통신부 주최</a:t>
            </a:r>
            <a:endParaRPr lang="en-US" altLang="ko-KR"/>
          </a:p>
          <a:p>
            <a:pPr lvl="1"/>
            <a:r>
              <a:rPr lang="ko-KR" altLang="en-US"/>
              <a:t>네이버</a:t>
            </a:r>
            <a:r>
              <a:rPr lang="en-US" altLang="ko-KR"/>
              <a:t>, SK</a:t>
            </a:r>
            <a:r>
              <a:rPr lang="ko-KR" altLang="en-US"/>
              <a:t>텔레콤</a:t>
            </a:r>
            <a:r>
              <a:rPr lang="en-US" altLang="ko-KR"/>
              <a:t>, </a:t>
            </a:r>
            <a:r>
              <a:rPr lang="ko-KR" altLang="en-US" dirty="0"/>
              <a:t>업스테이지</a:t>
            </a:r>
            <a:r>
              <a:rPr lang="en-US" altLang="ko-KR"/>
              <a:t>, </a:t>
            </a:r>
            <a:r>
              <a:rPr lang="ko-KR" altLang="en-US"/>
              <a:t>포티투마루의 </a:t>
            </a:r>
            <a:r>
              <a:rPr lang="en-US" altLang="ko-KR"/>
              <a:t>LLM </a:t>
            </a:r>
            <a:r>
              <a:rPr lang="ko-KR" altLang="en-US"/>
              <a:t>대상</a:t>
            </a:r>
            <a:endParaRPr lang="en-US" altLang="ko-KR"/>
          </a:p>
          <a:p>
            <a:pPr lvl="1"/>
            <a:r>
              <a:rPr lang="ko-KR" altLang="en-US"/>
              <a:t>잘못된 </a:t>
            </a:r>
            <a:r>
              <a:rPr lang="ko-KR" altLang="en-US" dirty="0"/>
              <a:t>정보</a:t>
            </a:r>
            <a:r>
              <a:rPr lang="en-US" altLang="ko-KR" dirty="0"/>
              <a:t>(</a:t>
            </a:r>
            <a:r>
              <a:rPr lang="ko-KR" altLang="en-US" dirty="0"/>
              <a:t>환각</a:t>
            </a:r>
            <a:r>
              <a:rPr lang="en-US" altLang="ko-KR" dirty="0"/>
              <a:t>), </a:t>
            </a:r>
            <a:r>
              <a:rPr lang="ko-KR" altLang="en-US" dirty="0"/>
              <a:t>편견 및 차별</a:t>
            </a:r>
            <a:r>
              <a:rPr lang="en-US" altLang="ko-KR" dirty="0"/>
              <a:t>, </a:t>
            </a:r>
            <a:r>
              <a:rPr lang="ko-KR" altLang="en-US" dirty="0"/>
              <a:t>인권 침해</a:t>
            </a:r>
            <a:r>
              <a:rPr lang="en-US" altLang="ko-KR" dirty="0"/>
              <a:t>, </a:t>
            </a:r>
            <a:r>
              <a:rPr lang="ko-KR" altLang="en-US" dirty="0"/>
              <a:t>사이버 공격</a:t>
            </a:r>
            <a:r>
              <a:rPr lang="en-US" altLang="ko-KR" dirty="0"/>
              <a:t>, </a:t>
            </a:r>
            <a:r>
              <a:rPr lang="ko-KR" altLang="en-US" dirty="0"/>
              <a:t>불법 콘텐츠</a:t>
            </a:r>
            <a:r>
              <a:rPr lang="en-US" altLang="ko-KR" dirty="0"/>
              <a:t>, </a:t>
            </a:r>
            <a:r>
              <a:rPr lang="ko-KR" altLang="en-US" dirty="0"/>
              <a:t>일관성 등을 테스트</a:t>
            </a:r>
            <a:endParaRPr lang="en-US" altLang="ko-KR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6E3542B-9D1D-79AA-51D5-E8C00417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665AA2-BF84-4322-3BE7-853FD1E354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AI </a:t>
            </a:r>
            <a:r>
              <a:rPr lang="ko-KR" altLang="en-US" dirty="0"/>
              <a:t>보안성 검증 및 모델 개선 </a:t>
            </a:r>
            <a:r>
              <a:rPr lang="en-US" altLang="ko-KR" dirty="0"/>
              <a:t>Challenge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645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6DCC02D-F9EF-F66D-5AF6-E1E2F3F745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/>
              <a:t>LLM</a:t>
            </a:r>
            <a:r>
              <a:rPr lang="ko-KR" altLang="en-US"/>
              <a:t> 개발</a:t>
            </a:r>
            <a:r>
              <a:rPr lang="en-US" altLang="ko-KR"/>
              <a:t>, </a:t>
            </a:r>
            <a:r>
              <a:rPr lang="ko-KR" altLang="en-US"/>
              <a:t>배포</a:t>
            </a:r>
            <a:r>
              <a:rPr lang="en-US" altLang="ko-KR"/>
              <a:t>, </a:t>
            </a:r>
            <a:r>
              <a:rPr lang="ko-KR" altLang="en-US"/>
              <a:t>운영 및 유지보수를 체계화하고 최적화하는 일련의 방법론과 도구</a:t>
            </a:r>
            <a:endParaRPr lang="en-US" altLang="ko-KR"/>
          </a:p>
          <a:p>
            <a:r>
              <a:rPr lang="en-US" altLang="ko-KR"/>
              <a:t>LLMSecOps</a:t>
            </a:r>
          </a:p>
          <a:p>
            <a:pPr lvl="1"/>
            <a:r>
              <a:rPr lang="en-US" altLang="ko-KR"/>
              <a:t>LLM</a:t>
            </a:r>
            <a:r>
              <a:rPr lang="ko-KR" altLang="en-US"/>
              <a:t>과 지원 시스템을 보호하는 데 초점을 맞춘 </a:t>
            </a:r>
            <a:r>
              <a:rPr lang="en-US" altLang="ko-KR"/>
              <a:t>LLMOps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C2053E0-2A88-FCAF-9A60-35136E8F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41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F233277-751F-28A0-EB10-98DF6C11A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Security for AI : </a:t>
            </a:r>
            <a:r>
              <a:rPr lang="en-US" altLang="ko-KR" dirty="0" err="1"/>
              <a:t>LLMOps</a:t>
            </a:r>
            <a:endParaRPr lang="ko-KR" altLang="en-US" dirty="0"/>
          </a:p>
        </p:txBody>
      </p:sp>
      <p:pic>
        <p:nvPicPr>
          <p:cNvPr id="11266" name="Picture 2" descr="Large language model operations (LLMOps) market map">
            <a:extLst>
              <a:ext uri="{FF2B5EF4-FFF2-40B4-BE49-F238E27FC236}">
                <a16:creationId xmlns:a16="http://schemas.microsoft.com/office/drawing/2014/main" id="{EDAEF397-1BB4-4636-ADD8-4EC49C6F2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2882956"/>
            <a:ext cx="4572000" cy="345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A6030FF-D0B9-4947-A03F-49E4FD39C4B0}"/>
              </a:ext>
            </a:extLst>
          </p:cNvPr>
          <p:cNvSpPr/>
          <p:nvPr/>
        </p:nvSpPr>
        <p:spPr>
          <a:xfrm>
            <a:off x="4095750" y="5257801"/>
            <a:ext cx="3162300" cy="67627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4CD79106-015A-467A-84FB-755BA8CAAA10}"/>
              </a:ext>
            </a:extLst>
          </p:cNvPr>
          <p:cNvCxnSpPr>
            <a:cxnSpLocks/>
            <a:stCxn id="5" idx="1"/>
            <a:endCxn id="9" idx="3"/>
          </p:cNvCxnSpPr>
          <p:nvPr/>
        </p:nvCxnSpPr>
        <p:spPr>
          <a:xfrm flipH="1">
            <a:off x="3571448" y="5595938"/>
            <a:ext cx="524302" cy="176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C2235E-623A-4B29-8279-A6B9A2170048}"/>
              </a:ext>
            </a:extLst>
          </p:cNvPr>
          <p:cNvSpPr txBox="1"/>
          <p:nvPr/>
        </p:nvSpPr>
        <p:spPr>
          <a:xfrm>
            <a:off x="1514475" y="5587484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/>
              <a:t>LLM Security</a:t>
            </a:r>
            <a:r>
              <a:rPr lang="ko-KR" altLang="en-US"/>
              <a:t> 분야</a:t>
            </a:r>
          </a:p>
        </p:txBody>
      </p:sp>
    </p:spTree>
    <p:extLst>
      <p:ext uri="{BB962C8B-B14F-4D97-AF65-F5344CB8AC3E}">
        <p14:creationId xmlns:p14="http://schemas.microsoft.com/office/powerpoint/2010/main" val="1071156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138821E-F46E-618A-BE79-68AC3C01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BA48EEE-1765-26A9-241F-D351C7034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302611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01B141E-C81B-C10B-F0BC-27BF92167D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/>
              <a:t> LLM </a:t>
            </a:r>
            <a:r>
              <a:rPr lang="ko-KR" altLang="en-US"/>
              <a:t>시장의 폭발적 성장</a:t>
            </a:r>
            <a:endParaRPr lang="en-US" altLang="ko-KR"/>
          </a:p>
          <a:p>
            <a:pPr lvl="1"/>
            <a:r>
              <a:rPr lang="en-US" altLang="ko-KR"/>
              <a:t>2030</a:t>
            </a:r>
            <a:r>
              <a:rPr lang="ko-KR" altLang="en-US"/>
              <a:t>년까지 연평균 </a:t>
            </a:r>
            <a:r>
              <a:rPr lang="en-US" altLang="ko-KR"/>
              <a:t>33.2% </a:t>
            </a:r>
            <a:r>
              <a:rPr lang="ko-KR" altLang="en-US"/>
              <a:t>성장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1874AEA-6E60-0031-0FD7-417FFE4E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6FAD107-1175-D954-D0A5-423EDE5357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 LLM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C81D5BF-0766-902E-F13A-BAE9578BA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110" y="1892152"/>
            <a:ext cx="5627090" cy="3838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7FB0C8-E57D-2BE1-D8A9-EB659A9DBFF4}"/>
              </a:ext>
            </a:extLst>
          </p:cNvPr>
          <p:cNvSpPr txBox="1"/>
          <p:nvPr/>
        </p:nvSpPr>
        <p:spPr>
          <a:xfrm>
            <a:off x="10110652" y="5779964"/>
            <a:ext cx="1951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[</a:t>
            </a:r>
            <a:r>
              <a:rPr lang="ko-KR" altLang="en-US" sz="1000" dirty="0"/>
              <a:t>출처 </a:t>
            </a:r>
            <a:r>
              <a:rPr lang="en-US" altLang="ko-KR" sz="1000" dirty="0"/>
              <a:t>: grandviewresearch.com]</a:t>
            </a:r>
            <a:endParaRPr lang="ko-KR" altLang="en-US" sz="10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9C937E7-3E22-B9CC-531C-DEABA647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5" y="2878659"/>
            <a:ext cx="6024224" cy="2853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914995-66AA-4DA6-682C-81B2358BC3FC}"/>
              </a:ext>
            </a:extLst>
          </p:cNvPr>
          <p:cNvSpPr txBox="1"/>
          <p:nvPr/>
        </p:nvSpPr>
        <p:spPr>
          <a:xfrm>
            <a:off x="4663413" y="5760112"/>
            <a:ext cx="15231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[</a:t>
            </a:r>
            <a:r>
              <a:rPr lang="ko-KR" altLang="en-US" sz="1000" dirty="0"/>
              <a:t>출처 </a:t>
            </a:r>
            <a:r>
              <a:rPr lang="en-US" altLang="ko-KR" sz="1000" dirty="0"/>
              <a:t>: datasci101.com]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0219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7FDCD54-26E2-CC11-056A-564E1E6BE8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MLLM </a:t>
            </a:r>
            <a:r>
              <a:rPr lang="en-US" altLang="ko-KR"/>
              <a:t>= LLM(Large Language Model) + LVM </a:t>
            </a:r>
            <a:r>
              <a:rPr lang="en-US" altLang="ko-KR" dirty="0"/>
              <a:t>(Large Vision </a:t>
            </a:r>
            <a:r>
              <a:rPr lang="en-US" altLang="ko-KR"/>
              <a:t>Model)</a:t>
            </a:r>
          </a:p>
          <a:p>
            <a:pPr lvl="1"/>
            <a:r>
              <a:rPr lang="ko-KR" altLang="en-US"/>
              <a:t>텍스트</a:t>
            </a:r>
            <a:r>
              <a:rPr lang="en-US" altLang="ko-KR"/>
              <a:t>, </a:t>
            </a:r>
            <a:r>
              <a:rPr lang="ko-KR" altLang="en-US"/>
              <a:t>이미지</a:t>
            </a:r>
            <a:r>
              <a:rPr lang="en-US" altLang="ko-KR"/>
              <a:t>, </a:t>
            </a:r>
            <a:r>
              <a:rPr lang="ko-KR" altLang="en-US"/>
              <a:t>오디오</a:t>
            </a:r>
            <a:r>
              <a:rPr lang="en-US" altLang="ko-KR"/>
              <a:t>, </a:t>
            </a:r>
            <a:r>
              <a:rPr lang="ko-KR" altLang="en-US"/>
              <a:t>비디오 등 다양한 모달리티의 데이터를 처리하고 이해할 수 있는 모델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80049D6-FE8D-F484-9DE9-1FA4B2E3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4CFED5-88C0-2C68-12C2-CBB0E1CD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Multimodal LLM 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CE713-30DE-4B39-A684-47B71F4EB23F}"/>
              </a:ext>
            </a:extLst>
          </p:cNvPr>
          <p:cNvSpPr txBox="1"/>
          <p:nvPr/>
        </p:nvSpPr>
        <p:spPr>
          <a:xfrm>
            <a:off x="6557555" y="6010116"/>
            <a:ext cx="53351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[</a:t>
            </a:r>
            <a:r>
              <a:rPr lang="ko-KR" altLang="en-US" sz="1000" dirty="0"/>
              <a:t>출처 </a:t>
            </a:r>
            <a:r>
              <a:rPr lang="en-US" altLang="ko-KR" sz="1000" dirty="0"/>
              <a:t>: IEEE TRANSACTIONS ON PATTERN ANALYSIS AND MACHINE INTELLIGENCE]</a:t>
            </a:r>
            <a:endParaRPr lang="ko-KR" altLang="en-US" sz="10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FC45B08-5B20-F1CC-A3B5-F5225BDF7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995" y="2541331"/>
            <a:ext cx="7215459" cy="33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8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2ADDF6C-4E88-48CA-8D06-1C0ADA756C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Google  Gemini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08054C2-3075-4FC2-AF4B-2B7487BB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8E54807-BBAB-43AC-9CF4-740A294326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/>
              <a:t>MLLM </a:t>
            </a:r>
            <a:r>
              <a:rPr lang="ko-KR" altLang="en-US"/>
              <a:t>사례</a:t>
            </a:r>
            <a:r>
              <a:rPr lang="en-US" altLang="ko-KR"/>
              <a:t> </a:t>
            </a:r>
            <a:endParaRPr lang="ko-KR" altLang="en-US"/>
          </a:p>
        </p:txBody>
      </p:sp>
      <p:pic>
        <p:nvPicPr>
          <p:cNvPr id="6" name="KakaoTalk_20240619_223656305">
            <a:hlinkClick r:id="" action="ppaction://media"/>
            <a:extLst>
              <a:ext uri="{FF2B5EF4-FFF2-40B4-BE49-F238E27FC236}">
                <a16:creationId xmlns:a16="http://schemas.microsoft.com/office/drawing/2014/main" id="{B297BD44-984C-2EA0-619C-74BA37BED7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561" y="1696270"/>
            <a:ext cx="8126877" cy="46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9C4C0C8-80C5-DA3D-EC19-DFBBF2F85F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Microsoft CoDi-2</a:t>
            </a:r>
          </a:p>
          <a:p>
            <a:pPr lvl="1"/>
            <a:r>
              <a:rPr lang="ko-KR" altLang="en-US" sz="1800" dirty="0"/>
              <a:t>텍스트</a:t>
            </a:r>
            <a:r>
              <a:rPr lang="en-US" altLang="ko-KR" sz="1800" dirty="0"/>
              <a:t>, </a:t>
            </a:r>
            <a:r>
              <a:rPr lang="ko-KR" altLang="en-US" sz="1800" dirty="0"/>
              <a:t>이미지</a:t>
            </a:r>
            <a:r>
              <a:rPr lang="en-US" altLang="ko-KR" sz="1800" dirty="0"/>
              <a:t>, </a:t>
            </a:r>
            <a:r>
              <a:rPr lang="ko-KR" altLang="en-US" sz="1800" dirty="0"/>
              <a:t>음성 등 다양한 입력을 통합적으로 이해하고 응답을 생성</a:t>
            </a:r>
            <a:endParaRPr lang="en-US" altLang="ko-KR" sz="1800" dirty="0"/>
          </a:p>
          <a:p>
            <a:pPr lvl="1"/>
            <a:r>
              <a:rPr lang="ko-KR" altLang="en-US" sz="1800" dirty="0"/>
              <a:t>학습한 적 없는 새로운 작업에 대해서도 높은 성능 발휘</a:t>
            </a:r>
            <a:endParaRPr lang="en-US" altLang="ko-KR" sz="1800" dirty="0"/>
          </a:p>
          <a:p>
            <a:pPr lvl="1"/>
            <a:r>
              <a:rPr lang="ko-KR" altLang="en-US" sz="1800" dirty="0"/>
              <a:t>다중 라운드 대화를 통해 </a:t>
            </a:r>
            <a:r>
              <a:rPr lang="ko-KR" altLang="en-US" sz="1800" dirty="0" err="1"/>
              <a:t>멀티모달</a:t>
            </a:r>
            <a:r>
              <a:rPr lang="ko-KR" altLang="en-US" sz="1800" dirty="0"/>
              <a:t> 콘텐츠를 생성하고 편집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DE9202C-0A0D-87E0-819C-C6BB411E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4BF1F2A-C654-DED3-636C-C15A653378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MLLM </a:t>
            </a:r>
            <a:r>
              <a:rPr lang="ko-KR" altLang="en-US" dirty="0"/>
              <a:t>사례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C4EBD81-0BB2-49B9-B520-DE98B19D4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896" y="3114675"/>
            <a:ext cx="6020604" cy="31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57683FA-72B3-BE82-0157-A9F5F03F0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/>
              <a:t>Private</a:t>
            </a:r>
            <a:r>
              <a:rPr lang="ko-KR" altLang="en-US"/>
              <a:t> </a:t>
            </a:r>
            <a:r>
              <a:rPr lang="en-US" altLang="ko-KR"/>
              <a:t>LLM</a:t>
            </a:r>
          </a:p>
          <a:p>
            <a:pPr lvl="1"/>
            <a:r>
              <a:rPr lang="ko-KR" altLang="en-US"/>
              <a:t>기업 내부 데이터와 애플리케이션에 맞춰 커스터마이징된 대규모 언어 모델</a:t>
            </a:r>
            <a:endParaRPr lang="en-US" altLang="ko-KR"/>
          </a:p>
          <a:p>
            <a:pPr lvl="1"/>
            <a:r>
              <a:rPr lang="ko-KR" altLang="en-US"/>
              <a:t>높은 보안과 맞춤형 기능을 제공</a:t>
            </a:r>
            <a:endParaRPr lang="en-US" altLang="ko-KR"/>
          </a:p>
          <a:p>
            <a:pPr lvl="1"/>
            <a:r>
              <a:rPr lang="ko-KR" altLang="en-US"/>
              <a:t>일반적으로 클라우드 서비스 제공자 또는 온프레미스 환경에서 호스팅 됨</a:t>
            </a:r>
            <a:endParaRPr lang="en-US" altLang="ko-KR"/>
          </a:p>
          <a:p>
            <a:pPr lvl="1"/>
            <a:r>
              <a:rPr lang="en-US" altLang="ko-KR"/>
              <a:t>Azure AI(Microsoft), Amazon ML and SageMaker, Google AI Platform, IBM Watson ML </a:t>
            </a:r>
            <a:r>
              <a:rPr lang="ko-KR" altLang="en-US"/>
              <a:t>등</a:t>
            </a:r>
            <a:endParaRPr lang="en-US" altLang="ko-KR"/>
          </a:p>
          <a:p>
            <a:pPr lvl="1"/>
            <a:endParaRPr lang="en-US" altLang="ko-KR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E908CA8-A75B-91FE-2290-2AEE5E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EF77B-985B-47E0-9887-2B0CEA47AECE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EF27F08-ED37-2643-2A99-52E384CD4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en-US" altLang="ko-KR"/>
              <a:t>Private LLM, SLM</a:t>
            </a:r>
          </a:p>
        </p:txBody>
      </p:sp>
      <p:pic>
        <p:nvPicPr>
          <p:cNvPr id="4100" name="Picture 4" descr="https://journeyofthegeek.com/wp-content/uploads/2023/03/azure-ai-hl-compon.png?w=1024">
            <a:extLst>
              <a:ext uri="{FF2B5EF4-FFF2-40B4-BE49-F238E27FC236}">
                <a16:creationId xmlns:a16="http://schemas.microsoft.com/office/drawing/2014/main" id="{27993B6B-B067-48C8-B7ED-13F569E7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43" y="3741941"/>
            <a:ext cx="4393332" cy="24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EE875-4582-44D4-BD19-D9D3194ED193}"/>
              </a:ext>
            </a:extLst>
          </p:cNvPr>
          <p:cNvSpPr txBox="1"/>
          <p:nvPr/>
        </p:nvSpPr>
        <p:spPr>
          <a:xfrm>
            <a:off x="5922372" y="6069817"/>
            <a:ext cx="1879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[</a:t>
            </a:r>
            <a:r>
              <a:rPr lang="ko-KR" altLang="en-US" sz="1000" dirty="0"/>
              <a:t>출처 </a:t>
            </a:r>
            <a:r>
              <a:rPr lang="en-US" altLang="ko-KR" sz="1000"/>
              <a:t>: Azure OpenAI Service</a:t>
            </a:r>
            <a:r>
              <a:rPr lang="en-US" altLang="ko-KR" sz="1000" dirty="0"/>
              <a:t>]</a:t>
            </a:r>
            <a:endParaRPr lang="en-US" altLang="ko-KR" sz="1000"/>
          </a:p>
        </p:txBody>
      </p:sp>
    </p:spTree>
    <p:extLst>
      <p:ext uri="{BB962C8B-B14F-4D97-AF65-F5344CB8AC3E}">
        <p14:creationId xmlns:p14="http://schemas.microsoft.com/office/powerpoint/2010/main" val="2813508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클래식블루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4B80"/>
      </a:accent1>
      <a:accent2>
        <a:srgbClr val="1282B0"/>
      </a:accent2>
      <a:accent3>
        <a:srgbClr val="C5C2B3"/>
      </a:accent3>
      <a:accent4>
        <a:srgbClr val="BEAD75"/>
      </a:accent4>
      <a:accent5>
        <a:srgbClr val="3371AE"/>
      </a:accent5>
      <a:accent6>
        <a:srgbClr val="5F8BC8"/>
      </a:accent6>
      <a:hlink>
        <a:srgbClr val="323F4F"/>
      </a:hlink>
      <a:folHlink>
        <a:srgbClr val="323F4F"/>
      </a:folHlink>
    </a:clrScheme>
    <a:fontScheme name="나눔스퀘어">
      <a:majorFont>
        <a:latin typeface="Arial"/>
        <a:ea typeface="나눔스퀘어"/>
        <a:cs typeface=""/>
      </a:majorFont>
      <a:minorFont>
        <a:latin typeface="Arial"/>
        <a:ea typeface="나눔스퀘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0B97023DE870C42869739D9CF59B717" ma:contentTypeVersion="18" ma:contentTypeDescription="새 문서를 만듭니다." ma:contentTypeScope="" ma:versionID="301865f41fa37ab4b0862bd45fa328e9">
  <xsd:schema xmlns:xsd="http://www.w3.org/2001/XMLSchema" xmlns:xs="http://www.w3.org/2001/XMLSchema" xmlns:p="http://schemas.microsoft.com/office/2006/metadata/properties" xmlns:ns2="a299acc5-eb73-46ef-828f-1d75a04bf2fc" xmlns:ns3="478e5f00-7c1a-4d40-804d-edd8db21e1f3" targetNamespace="http://schemas.microsoft.com/office/2006/metadata/properties" ma:root="true" ma:fieldsID="9e2a822fbb907dad94330f59601b05d6" ns2:_="" ns3:_="">
    <xsd:import namespace="a299acc5-eb73-46ef-828f-1d75a04bf2fc"/>
    <xsd:import namespace="478e5f00-7c1a-4d40-804d-edd8db21e1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99acc5-eb73-46ef-828f-1d75a04bf2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이미지 태그" ma:readOnly="false" ma:fieldId="{5cf76f15-5ced-4ddc-b409-7134ff3c332f}" ma:taxonomyMulti="true" ma:sspId="7ff54aef-ecd8-4eac-80ff-db30800a26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e5f00-7c1a-4d40-804d-edd8db21e1f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8006e64-d07f-4145-9751-7974851383fd}" ma:internalName="TaxCatchAll" ma:showField="CatchAllData" ma:web="478e5f00-7c1a-4d40-804d-edd8db21e1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90AF28-6B79-467D-930F-95068F2C5D09}"/>
</file>

<file path=customXml/itemProps2.xml><?xml version="1.0" encoding="utf-8"?>
<ds:datastoreItem xmlns:ds="http://schemas.openxmlformats.org/officeDocument/2006/customXml" ds:itemID="{445BF368-59D9-4631-B62A-EA720E81E81D}"/>
</file>

<file path=docProps/app.xml><?xml version="1.0" encoding="utf-8"?>
<Properties xmlns="http://schemas.openxmlformats.org/officeDocument/2006/extended-properties" xmlns:vt="http://schemas.openxmlformats.org/officeDocument/2006/docPropsVTypes">
  <TotalTime>20890</TotalTime>
  <Words>1636</Words>
  <Application>Microsoft Office PowerPoint</Application>
  <PresentationFormat>와이드스크린</PresentationFormat>
  <Paragraphs>291</Paragraphs>
  <Slides>42</Slides>
  <Notes>9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9" baseType="lpstr">
      <vt:lpstr>HY헤드라인M</vt:lpstr>
      <vt:lpstr>나눔스퀘어 ExtraBold</vt:lpstr>
      <vt:lpstr>맑은 고딕</vt:lpstr>
      <vt:lpstr>바탕</vt:lpstr>
      <vt:lpstr>Arial</vt:lpstr>
      <vt:lpstr>Wingdings</vt:lpstr>
      <vt:lpstr>Office 테마</vt:lpstr>
      <vt:lpstr>생성형 AI와 보안 이슈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sohee</dc:creator>
  <cp:lastModifiedBy>Sean Choi</cp:lastModifiedBy>
  <cp:revision>610</cp:revision>
  <dcterms:created xsi:type="dcterms:W3CDTF">2019-12-23T00:32:35Z</dcterms:created>
  <dcterms:modified xsi:type="dcterms:W3CDTF">2024-06-19T18:27:41Z</dcterms:modified>
</cp:coreProperties>
</file>