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3"/>
  </p:sldMasterIdLst>
  <p:notesMasterIdLst>
    <p:notesMasterId r:id="rId25"/>
  </p:notesMasterIdLst>
  <p:sldIdLst>
    <p:sldId id="258" r:id="rId4"/>
    <p:sldId id="1403" r:id="rId5"/>
    <p:sldId id="1404" r:id="rId6"/>
    <p:sldId id="259" r:id="rId7"/>
    <p:sldId id="1405" r:id="rId8"/>
    <p:sldId id="277" r:id="rId9"/>
    <p:sldId id="262" r:id="rId10"/>
    <p:sldId id="1406" r:id="rId11"/>
    <p:sldId id="265" r:id="rId12"/>
    <p:sldId id="325" r:id="rId13"/>
    <p:sldId id="1398" r:id="rId14"/>
    <p:sldId id="257" r:id="rId15"/>
    <p:sldId id="1382" r:id="rId16"/>
    <p:sldId id="344" r:id="rId17"/>
    <p:sldId id="1399" r:id="rId18"/>
    <p:sldId id="1401" r:id="rId19"/>
    <p:sldId id="1400" r:id="rId20"/>
    <p:sldId id="1407" r:id="rId21"/>
    <p:sldId id="282" r:id="rId22"/>
    <p:sldId id="1402" r:id="rId23"/>
    <p:sldId id="260"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F8F"/>
    <a:srgbClr val="A12B2F"/>
    <a:srgbClr val="007836"/>
    <a:srgbClr val="ECAA00"/>
    <a:srgbClr val="76777B"/>
    <a:srgbClr val="00609C"/>
    <a:srgbClr val="ECAC00"/>
    <a:srgbClr val="00A19C"/>
    <a:srgbClr val="0082CA"/>
    <a:srgbClr val="4D00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6" autoAdjust="0"/>
    <p:restoredTop sz="93405" autoAdjust="0"/>
  </p:normalViewPr>
  <p:slideViewPr>
    <p:cSldViewPr snapToGrid="0" showGuides="1">
      <p:cViewPr varScale="1">
        <p:scale>
          <a:sx n="192" d="100"/>
          <a:sy n="192" d="100"/>
        </p:scale>
        <p:origin x="3354" y="174"/>
      </p:cViewPr>
      <p:guideLst>
        <p:guide orient="horz" pos="271"/>
        <p:guide orient="horz" pos="3092"/>
        <p:guide orient="horz" pos="517"/>
        <p:guide orient="horz" pos="895"/>
        <p:guide orient="horz" pos="2387"/>
        <p:guide pos="5565"/>
        <p:guide pos="317"/>
        <p:guide pos="15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6/14/2024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3b7a3e290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23b7a3e29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The goal of </a:t>
            </a:r>
            <a:r>
              <a:rPr lang="en-US" sz="1200" b="0" i="0" kern="1200" dirty="0" err="1">
                <a:solidFill>
                  <a:schemeClr val="tx1"/>
                </a:solidFill>
                <a:effectLst/>
                <a:latin typeface="+mn-lt"/>
                <a:ea typeface="+mn-ea"/>
                <a:cs typeface="+mn-cs"/>
              </a:rPr>
              <a:t>InterQnet</a:t>
            </a:r>
            <a:r>
              <a:rPr lang="en-US" sz="1200" b="0" i="0" kern="1200" dirty="0">
                <a:solidFill>
                  <a:schemeClr val="tx1"/>
                </a:solidFill>
                <a:effectLst/>
                <a:latin typeface="+mn-lt"/>
                <a:ea typeface="+mn-ea"/>
                <a:cs typeface="+mn-cs"/>
              </a:rPr>
              <a:t>-scale is to understand the tradeoffs in various architectural choices, alternative protocol design, control parameter optimizations through at-scale simulation studies. </a:t>
            </a:r>
          </a:p>
        </p:txBody>
      </p:sp>
      <p:sp>
        <p:nvSpPr>
          <p:cNvPr id="4" name="Slide Number Placeholder 3"/>
          <p:cNvSpPr>
            <a:spLocks noGrp="1"/>
          </p:cNvSpPr>
          <p:nvPr>
            <p:ph type="sldNum" sz="quarter" idx="5"/>
          </p:nvPr>
        </p:nvSpPr>
        <p:spPr/>
        <p:txBody>
          <a:bodyPr/>
          <a:lstStyle/>
          <a:p>
            <a:fld id="{3EAA7A1A-8011-3A42-91B8-EE1BD44E4455}" type="slidenum">
              <a:rPr lang="en-US" smtClean="0"/>
              <a:t>15</a:t>
            </a:fld>
            <a:endParaRPr lang="en-US"/>
          </a:p>
        </p:txBody>
      </p:sp>
    </p:spTree>
    <p:extLst>
      <p:ext uri="{BB962C8B-B14F-4D97-AF65-F5344CB8AC3E}">
        <p14:creationId xmlns:p14="http://schemas.microsoft.com/office/powerpoint/2010/main" val="3639974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12c093d43a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12c093d43a_0_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a:solidFill>
                  <a:schemeClr val="dk1"/>
                </a:solidFill>
                <a:effectLst/>
                <a:latin typeface="Calibri"/>
                <a:ea typeface="Calibri"/>
                <a:cs typeface="Calibri"/>
                <a:sym typeface="Calibri"/>
              </a:rPr>
              <a:t>SeQUeNCe</a:t>
            </a:r>
            <a:r>
              <a:rPr lang="en-US" sz="1200" b="0" i="0" u="none" strike="noStrike" cap="none" dirty="0">
                <a:solidFill>
                  <a:schemeClr val="dk1"/>
                </a:solidFill>
                <a:effectLst/>
                <a:latin typeface="Calibri"/>
                <a:ea typeface="Calibri"/>
                <a:cs typeface="Calibri"/>
                <a:sym typeface="Calibri"/>
              </a:rPr>
              <a:t> is an open source, discrete-event simulator for quantum networks. </a:t>
            </a:r>
            <a:r>
              <a:rPr lang="en-US" sz="1200" b="0" i="0" u="none" strike="noStrike" kern="1200" cap="none" dirty="0">
                <a:solidFill>
                  <a:schemeClr val="tx1"/>
                </a:solidFill>
                <a:effectLst/>
                <a:latin typeface="Calibri"/>
                <a:ea typeface="Calibri"/>
                <a:cs typeface="Calibri"/>
                <a:sym typeface="Calibri"/>
              </a:rPr>
              <a:t>It uses the properties and functionalities of each element in the quantum network such as photon, QM, EG, </a:t>
            </a:r>
            <a:r>
              <a:rPr lang="en-US" sz="1200" b="0" i="0" u="none" strike="noStrike" kern="1200" cap="none" dirty="0" err="1">
                <a:solidFill>
                  <a:schemeClr val="tx1"/>
                </a:solidFill>
                <a:effectLst/>
                <a:latin typeface="Calibri"/>
                <a:ea typeface="Calibri"/>
                <a:cs typeface="Calibri"/>
                <a:sym typeface="Calibri"/>
              </a:rPr>
              <a:t>QNo</a:t>
            </a:r>
            <a:r>
              <a:rPr lang="en-US" sz="1200" b="0" i="0" u="none" strike="noStrike" kern="1200" cap="none" dirty="0">
                <a:solidFill>
                  <a:schemeClr val="tx1"/>
                </a:solidFill>
                <a:effectLst/>
                <a:latin typeface="Calibri"/>
                <a:ea typeface="Calibri"/>
                <a:cs typeface="Calibri"/>
                <a:sym typeface="Calibri"/>
              </a:rPr>
              <a:t>, </a:t>
            </a:r>
            <a:r>
              <a:rPr lang="en-US" sz="1200" b="0" i="0" u="none" strike="noStrike" kern="1200" cap="none" dirty="0" err="1">
                <a:solidFill>
                  <a:schemeClr val="tx1"/>
                </a:solidFill>
                <a:effectLst/>
                <a:latin typeface="Calibri"/>
                <a:ea typeface="Calibri"/>
                <a:cs typeface="Calibri"/>
                <a:sym typeface="Calibri"/>
              </a:rPr>
              <a:t>QCh</a:t>
            </a:r>
            <a:r>
              <a:rPr lang="en-US" sz="1200" b="0" i="0" u="none" strike="noStrike" kern="1200" cap="none" dirty="0">
                <a:solidFill>
                  <a:schemeClr val="tx1"/>
                </a:solidFill>
                <a:effectLst/>
                <a:latin typeface="Calibri"/>
                <a:ea typeface="Calibri"/>
                <a:cs typeface="Calibri"/>
                <a:sym typeface="Calibri"/>
              </a:rPr>
              <a:t>, and CC to model and simulate them. It uses a modular framework with clear separation of functionality. </a:t>
            </a:r>
            <a:r>
              <a:rPr lang="en-US" sz="1200" b="0" i="0" u="none" strike="noStrike" cap="none" dirty="0">
                <a:solidFill>
                  <a:schemeClr val="dk1"/>
                </a:solidFill>
                <a:effectLst/>
                <a:latin typeface="Calibri"/>
                <a:ea typeface="Calibri"/>
                <a:cs typeface="Calibri"/>
                <a:sym typeface="Calibri"/>
              </a:rPr>
              <a:t>These modules can be used as-is to test network parameters and topologies or can be edited to add and test additional functionality. RM and NM modules use classical control messages to manage allocation of network resources. EM and HW modules encompass protocols and hardware operations that act on qubits that are located in quantum memories or in photons at telecommunication wavelengths in </a:t>
            </a:r>
            <a:r>
              <a:rPr lang="en-US" sz="1200" b="0" i="0" u="none" strike="noStrike" cap="none">
                <a:solidFill>
                  <a:schemeClr val="dk1"/>
                </a:solidFill>
                <a:effectLst/>
                <a:latin typeface="Calibri"/>
                <a:ea typeface="Calibri"/>
                <a:cs typeface="Calibri"/>
                <a:sym typeface="Calibri"/>
              </a:rPr>
              <a:t>optical network links. </a:t>
            </a:r>
            <a:endParaRPr lang="en-US" dirty="0"/>
          </a:p>
          <a:p>
            <a:endParaRPr lang="en-US" sz="1200" b="0" i="0" u="none" strike="noStrike" cap="none" dirty="0">
              <a:solidFill>
                <a:schemeClr val="dk1"/>
              </a:solidFill>
              <a:effectLst/>
              <a:latin typeface="Calibri"/>
              <a:ea typeface="Calibri"/>
              <a:cs typeface="Calibri"/>
              <a:sym typeface="Calibri"/>
            </a:endParaRPr>
          </a:p>
          <a:p>
            <a:br>
              <a:rPr lang="en-US" dirty="0"/>
            </a:br>
            <a:endParaRPr dirty="0"/>
          </a:p>
        </p:txBody>
      </p:sp>
      <p:sp>
        <p:nvSpPr>
          <p:cNvPr id="437" name="Google Shape;437;g112c093d43a_0_3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00876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3b7a3e290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3b7a3e2907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qubit — the basic unit of quantum information and it is a 2-dimensional complex vector. The 2-dimensional vectors can be physically represented by quantum mechanical systems, such as atomic energy levels, spin, polarization, and many more. The </a:t>
            </a:r>
            <a:r>
              <a:rPr lang="en-US" sz="1200" b="0" i="1" u="none" strike="noStrike" cap="none">
                <a:solidFill>
                  <a:schemeClr val="dk1"/>
                </a:solidFill>
                <a:latin typeface="Calibri"/>
                <a:ea typeface="Calibri"/>
                <a:cs typeface="Calibri"/>
                <a:sym typeface="Calibri"/>
              </a:rPr>
              <a:t>state</a:t>
            </a:r>
            <a:r>
              <a:rPr lang="en-US" sz="1200" b="0" i="0" u="none" strike="noStrike" cap="none">
                <a:solidFill>
                  <a:schemeClr val="dk1"/>
                </a:solidFill>
                <a:latin typeface="Calibri"/>
                <a:ea typeface="Calibri"/>
                <a:cs typeface="Calibri"/>
                <a:sym typeface="Calibri"/>
              </a:rPr>
              <a:t> of a qubit is the particular vector value the qubit has.</a:t>
            </a:r>
            <a:endParaRPr/>
          </a:p>
          <a:p>
            <a:pPr marL="457200" marR="0" lvl="0" indent="-228600" algn="l" rtl="0">
              <a:lnSpc>
                <a:spcPct val="100000"/>
              </a:lnSpc>
              <a:spcBef>
                <a:spcPts val="0"/>
              </a:spcBef>
              <a:spcAft>
                <a:spcPts val="0"/>
              </a:spcAft>
              <a:buSzPts val="1400"/>
              <a:buNone/>
            </a:pPr>
            <a:endParaRPr/>
          </a:p>
        </p:txBody>
      </p:sp>
      <p:sp>
        <p:nvSpPr>
          <p:cNvPr id="315" name="Google Shape;315;g23b7a3e2907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3b7a3e290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3b7a3e2907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strike="noStrike" spc="-1" dirty="0">
                <a:solidFill>
                  <a:srgbClr val="000000"/>
                </a:solidFill>
                <a:latin typeface="Calibri"/>
                <a:ea typeface="Calibri"/>
              </a:rPr>
              <a:t>Entanglement is a fundamental concept in quantum information theory, considered by many to be a quintessential characteristic that distinguishes quantum systems from their classical counterparts. </a:t>
            </a:r>
            <a:endParaRPr dirty="0"/>
          </a:p>
        </p:txBody>
      </p:sp>
      <p:sp>
        <p:nvSpPr>
          <p:cNvPr id="345" name="Google Shape;345;g23b7a3e2907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extLst>
      <p:ext uri="{BB962C8B-B14F-4D97-AF65-F5344CB8AC3E}">
        <p14:creationId xmlns:p14="http://schemas.microsoft.com/office/powerpoint/2010/main" val="215150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12c093d43a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12c093d43a_0_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a:solidFill>
                  <a:schemeClr val="dk1"/>
                </a:solidFill>
                <a:effectLst/>
                <a:latin typeface="Calibri"/>
                <a:ea typeface="Calibri"/>
                <a:cs typeface="Calibri"/>
                <a:sym typeface="Calibri"/>
              </a:rPr>
              <a:t>SeQUeNCe</a:t>
            </a:r>
            <a:r>
              <a:rPr lang="en-US" sz="1200" b="0" i="0" u="none" strike="noStrike" cap="none" dirty="0">
                <a:solidFill>
                  <a:schemeClr val="dk1"/>
                </a:solidFill>
                <a:effectLst/>
                <a:latin typeface="Calibri"/>
                <a:ea typeface="Calibri"/>
                <a:cs typeface="Calibri"/>
                <a:sym typeface="Calibri"/>
              </a:rPr>
              <a:t> is an open source, discrete-event simulator for quantum networks. </a:t>
            </a:r>
            <a:r>
              <a:rPr lang="en-US" sz="1200" b="0" i="0" u="none" strike="noStrike" kern="1200" cap="none" dirty="0">
                <a:solidFill>
                  <a:schemeClr val="tx1"/>
                </a:solidFill>
                <a:effectLst/>
                <a:latin typeface="Calibri"/>
                <a:ea typeface="Calibri"/>
                <a:cs typeface="Calibri"/>
                <a:sym typeface="Calibri"/>
              </a:rPr>
              <a:t>It uses the properties and functionalities of each element in the quantum network such as photon, QM, EG, </a:t>
            </a:r>
            <a:r>
              <a:rPr lang="en-US" sz="1200" b="0" i="0" u="none" strike="noStrike" kern="1200" cap="none" dirty="0" err="1">
                <a:solidFill>
                  <a:schemeClr val="tx1"/>
                </a:solidFill>
                <a:effectLst/>
                <a:latin typeface="Calibri"/>
                <a:ea typeface="Calibri"/>
                <a:cs typeface="Calibri"/>
                <a:sym typeface="Calibri"/>
              </a:rPr>
              <a:t>QNo</a:t>
            </a:r>
            <a:r>
              <a:rPr lang="en-US" sz="1200" b="0" i="0" u="none" strike="noStrike" kern="1200" cap="none" dirty="0">
                <a:solidFill>
                  <a:schemeClr val="tx1"/>
                </a:solidFill>
                <a:effectLst/>
                <a:latin typeface="Calibri"/>
                <a:ea typeface="Calibri"/>
                <a:cs typeface="Calibri"/>
                <a:sym typeface="Calibri"/>
              </a:rPr>
              <a:t>, </a:t>
            </a:r>
            <a:r>
              <a:rPr lang="en-US" sz="1200" b="0" i="0" u="none" strike="noStrike" kern="1200" cap="none" dirty="0" err="1">
                <a:solidFill>
                  <a:schemeClr val="tx1"/>
                </a:solidFill>
                <a:effectLst/>
                <a:latin typeface="Calibri"/>
                <a:ea typeface="Calibri"/>
                <a:cs typeface="Calibri"/>
                <a:sym typeface="Calibri"/>
              </a:rPr>
              <a:t>QCh</a:t>
            </a:r>
            <a:r>
              <a:rPr lang="en-US" sz="1200" b="0" i="0" u="none" strike="noStrike" kern="1200" cap="none" dirty="0">
                <a:solidFill>
                  <a:schemeClr val="tx1"/>
                </a:solidFill>
                <a:effectLst/>
                <a:latin typeface="Calibri"/>
                <a:ea typeface="Calibri"/>
                <a:cs typeface="Calibri"/>
                <a:sym typeface="Calibri"/>
              </a:rPr>
              <a:t>, and CC to model and simulate them. It uses a modular framework with clear separation of functionality. </a:t>
            </a:r>
            <a:r>
              <a:rPr lang="en-US" sz="1200" b="0" i="0" u="none" strike="noStrike" cap="none" dirty="0">
                <a:solidFill>
                  <a:schemeClr val="dk1"/>
                </a:solidFill>
                <a:effectLst/>
                <a:latin typeface="Calibri"/>
                <a:ea typeface="Calibri"/>
                <a:cs typeface="Calibri"/>
                <a:sym typeface="Calibri"/>
              </a:rPr>
              <a:t>These modules can be used as-is to test network parameters and topologies or can be edited to add and test additional functionality. RM and NM modules use classical control messages to manage allocation of network resources. EM and HW modules encompass protocols and hardware operations that act on qubits that are located in quantum memories or in photons at telecommunication wavelengths in </a:t>
            </a:r>
            <a:r>
              <a:rPr lang="en-US" sz="1200" b="0" i="0" u="none" strike="noStrike" cap="none">
                <a:solidFill>
                  <a:schemeClr val="dk1"/>
                </a:solidFill>
                <a:effectLst/>
                <a:latin typeface="Calibri"/>
                <a:ea typeface="Calibri"/>
                <a:cs typeface="Calibri"/>
                <a:sym typeface="Calibri"/>
              </a:rPr>
              <a:t>optical network links. </a:t>
            </a:r>
            <a:endParaRPr lang="en-US" dirty="0"/>
          </a:p>
          <a:p>
            <a:endParaRPr lang="en-US" sz="1200" b="0" i="0" u="none" strike="noStrike" cap="none" dirty="0">
              <a:solidFill>
                <a:schemeClr val="dk1"/>
              </a:solidFill>
              <a:effectLst/>
              <a:latin typeface="Calibri"/>
              <a:ea typeface="Calibri"/>
              <a:cs typeface="Calibri"/>
              <a:sym typeface="Calibri"/>
            </a:endParaRPr>
          </a:p>
          <a:p>
            <a:br>
              <a:rPr lang="en-US" dirty="0"/>
            </a:br>
            <a:endParaRPr dirty="0"/>
          </a:p>
        </p:txBody>
      </p:sp>
      <p:sp>
        <p:nvSpPr>
          <p:cNvPr id="437" name="Google Shape;437;g112c093d43a_0_3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76296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956428c25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956428c25e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80" name="Google Shape;380;g2956428c25e_1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3468003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956428c25e_1_1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956428c25e_1_1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2956428c25e_1_1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1564389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Caveat: IEQNET started in 2019, so the proposal was written in 2018.</a:t>
            </a:r>
            <a:endParaRPr/>
          </a:p>
        </p:txBody>
      </p:sp>
      <p:sp>
        <p:nvSpPr>
          <p:cNvPr id="413" name="Google Shape;4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9475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83fe6a03f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83fe6a03f3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283fe6a03f3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goal is to enable quantum communications between two heterogeneous quantum platforms through a third type of platform operating as a repeater node. It requires significant improvement in device capabilities. </a:t>
            </a:r>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11</a:t>
            </a:fld>
            <a:endParaRPr lang="en-US"/>
          </a:p>
        </p:txBody>
      </p:sp>
    </p:spTree>
    <p:extLst>
      <p:ext uri="{BB962C8B-B14F-4D97-AF65-F5344CB8AC3E}">
        <p14:creationId xmlns:p14="http://schemas.microsoft.com/office/powerpoint/2010/main" val="158176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4604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dirty="0">
              <a:solidFill>
                <a:schemeClr val="bg1"/>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9663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E1C3C0-9727-A146-9ED0-AC28D4AB8B57}"/>
              </a:ext>
            </a:extLst>
          </p:cNvPr>
          <p:cNvSpPr/>
          <p:nvPr userDrawn="1"/>
        </p:nvSpPr>
        <p:spPr>
          <a:xfrm>
            <a:off x="0" y="-2"/>
            <a:ext cx="228600" cy="5143502"/>
          </a:xfrm>
          <a:prstGeom prst="rect">
            <a:avLst/>
          </a:prstGeom>
          <a:solidFill>
            <a:srgbClr val="00609C"/>
          </a:solidFill>
          <a:ln>
            <a:noFill/>
          </a:ln>
        </p:spPr>
        <p:txBody>
          <a:bodyPr vert="horz" wrap="square" lIns="91440" tIns="45720" rIns="91440" bIns="0" numCol="1" anchor="b"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77B300"/>
              </a:solidFill>
              <a:effectLst/>
              <a:uLnTx/>
              <a:uFillTx/>
              <a:latin typeface="Arial" panose="020B0604020202020204"/>
            </a:endParaRPr>
          </a:p>
        </p:txBody>
      </p:sp>
      <p:pic>
        <p:nvPicPr>
          <p:cNvPr id="11" name="Graphic 16">
            <a:extLst>
              <a:ext uri="{FF2B5EF4-FFF2-40B4-BE49-F238E27FC236}">
                <a16:creationId xmlns:a16="http://schemas.microsoft.com/office/drawing/2014/main" id="{62F26A58-E793-E50F-C46D-12E987ECEA4F}"/>
              </a:ext>
            </a:extLst>
          </p:cNvPr>
          <p:cNvPicPr>
            <a:picLocks noChangeAspect="1"/>
          </p:cNvPicPr>
          <p:nvPr userDrawn="1"/>
        </p:nvPicPr>
        <p:blipFill>
          <a:blip r:embed="rId2"/>
          <a:srcRect l="22" r="22"/>
          <a:stretch/>
        </p:blipFill>
        <p:spPr>
          <a:xfrm>
            <a:off x="8103236" y="4808445"/>
            <a:ext cx="776895" cy="269443"/>
          </a:xfrm>
          <a:prstGeom prst="rect">
            <a:avLst/>
          </a:prstGeom>
        </p:spPr>
      </p:pic>
      <p:pic>
        <p:nvPicPr>
          <p:cNvPr id="12" name="Graphic 11">
            <a:extLst>
              <a:ext uri="{FF2B5EF4-FFF2-40B4-BE49-F238E27FC236}">
                <a16:creationId xmlns:a16="http://schemas.microsoft.com/office/drawing/2014/main" id="{1F9C38EB-2252-CD63-6387-5F156107FC2D}"/>
              </a:ext>
            </a:extLst>
          </p:cNvPr>
          <p:cNvPicPr>
            <a:picLocks noChangeAspect="1"/>
          </p:cNvPicPr>
          <p:nvPr userDrawn="1"/>
        </p:nvPicPr>
        <p:blipFill>
          <a:blip r:embed="rId3">
            <a:extLst>
              <a:ext uri="{96DAC541-7B7A-43D3-8B79-37D633B846F1}">
                <asvg:svgBlip xmlns:asvg="http://schemas.microsoft.com/office/drawing/2016/SVG/main" r:embed="rId4"/>
              </a:ext>
            </a:extLst>
          </a:blip>
          <a:srcRect r="14"/>
          <a:stretch>
            <a:fillRect/>
          </a:stretch>
        </p:blipFill>
        <p:spPr>
          <a:xfrm>
            <a:off x="463555" y="4835139"/>
            <a:ext cx="1438065" cy="162784"/>
          </a:xfrm>
          <a:prstGeom prst="rect">
            <a:avLst/>
          </a:prstGeom>
        </p:spPr>
      </p:pic>
    </p:spTree>
    <p:extLst>
      <p:ext uri="{BB962C8B-B14F-4D97-AF65-F5344CB8AC3E}">
        <p14:creationId xmlns:p14="http://schemas.microsoft.com/office/powerpoint/2010/main" val="354201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1" y="358378"/>
            <a:ext cx="8372901" cy="621711"/>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rgbClr val="232425"/>
              </a:buClr>
              <a:buSzPts val="28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body" idx="1"/>
          </p:nvPr>
        </p:nvSpPr>
        <p:spPr>
          <a:xfrm>
            <a:off x="457201" y="1408346"/>
            <a:ext cx="8372901" cy="3317082"/>
          </a:xfrm>
          <a:prstGeom prst="rect">
            <a:avLst/>
          </a:prstGeom>
          <a:noFill/>
          <a:ln>
            <a:noFill/>
          </a:ln>
        </p:spPr>
        <p:txBody>
          <a:bodyPr spcFirstLastPara="1" wrap="square" lIns="0" tIns="0" rIns="0" bIns="45700" anchor="t" anchorCtr="0">
            <a:noAutofit/>
          </a:bodyPr>
          <a:lstStyle>
            <a:lvl1pPr marL="457200" lvl="0" indent="-342900" algn="l">
              <a:lnSpc>
                <a:spcPct val="100000"/>
              </a:lnSpc>
              <a:spcBef>
                <a:spcPts val="600"/>
              </a:spcBef>
              <a:spcAft>
                <a:spcPts val="0"/>
              </a:spcAft>
              <a:buClr>
                <a:srgbClr val="232425"/>
              </a:buClr>
              <a:buSzPts val="1800"/>
              <a:buChar char="▪"/>
              <a:defRPr/>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7"/>
          <p:cNvSpPr txBox="1">
            <a:spLocks noGrp="1"/>
          </p:cNvSpPr>
          <p:nvPr>
            <p:ph type="body" idx="2"/>
          </p:nvPr>
        </p:nvSpPr>
        <p:spPr>
          <a:xfrm>
            <a:off x="457201" y="1009912"/>
            <a:ext cx="8372901" cy="37478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accent2"/>
              </a:buClr>
              <a:buSzPts val="2000"/>
              <a:buNone/>
              <a:defRPr sz="2000" b="1">
                <a:solidFill>
                  <a:schemeClr val="accent2"/>
                </a:solidFill>
              </a:defRPr>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7"/>
          <p:cNvSpPr txBox="1">
            <a:spLocks noGrp="1"/>
          </p:cNvSpPr>
          <p:nvPr>
            <p:ph type="sldNum" idx="12"/>
          </p:nvPr>
        </p:nvSpPr>
        <p:spPr>
          <a:xfrm>
            <a:off x="4343400" y="4855282"/>
            <a:ext cx="457200" cy="137160"/>
          </a:xfrm>
          <a:prstGeom prst="rect">
            <a:avLst/>
          </a:prstGeom>
          <a:noFill/>
          <a:ln>
            <a:noFill/>
          </a:ln>
        </p:spPr>
        <p:txBody>
          <a:bodyPr spcFirstLastPara="1" wrap="square" lIns="0" tIns="45700" rIns="0" bIns="0" anchor="b"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816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harts, Graphs, Tables">
  <p:cSld name="1_*Charts, Graphs, Tables">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457201" y="358378"/>
            <a:ext cx="8372901" cy="621711"/>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rgbClr val="232425"/>
              </a:buClr>
              <a:buSzPts val="28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body" idx="1"/>
          </p:nvPr>
        </p:nvSpPr>
        <p:spPr>
          <a:xfrm>
            <a:off x="457201" y="1417579"/>
            <a:ext cx="8372901" cy="3022394"/>
          </a:xfrm>
          <a:prstGeom prst="rect">
            <a:avLst/>
          </a:prstGeom>
          <a:noFill/>
          <a:ln>
            <a:noFill/>
          </a:ln>
        </p:spPr>
        <p:txBody>
          <a:bodyPr spcFirstLastPara="1" wrap="square" lIns="0" tIns="0" rIns="0" bIns="45700" anchor="t" anchorCtr="0">
            <a:noAutofit/>
          </a:bodyPr>
          <a:lstStyle>
            <a:lvl1pPr marL="457200" lvl="0" indent="-342900" algn="l">
              <a:lnSpc>
                <a:spcPct val="100000"/>
              </a:lnSpc>
              <a:spcBef>
                <a:spcPts val="600"/>
              </a:spcBef>
              <a:spcAft>
                <a:spcPts val="0"/>
              </a:spcAft>
              <a:buClr>
                <a:srgbClr val="232425"/>
              </a:buClr>
              <a:buSzPts val="1800"/>
              <a:buChar char="▪"/>
              <a:defRPr/>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 name="Google Shape;50;p22"/>
          <p:cNvSpPr txBox="1">
            <a:spLocks noGrp="1"/>
          </p:cNvSpPr>
          <p:nvPr>
            <p:ph type="sldNum" idx="12"/>
          </p:nvPr>
        </p:nvSpPr>
        <p:spPr>
          <a:xfrm>
            <a:off x="4343400" y="4855282"/>
            <a:ext cx="457200" cy="137160"/>
          </a:xfrm>
          <a:prstGeom prst="rect">
            <a:avLst/>
          </a:prstGeom>
          <a:noFill/>
          <a:ln>
            <a:noFill/>
          </a:ln>
        </p:spPr>
        <p:txBody>
          <a:bodyPr spcFirstLastPara="1" wrap="square" lIns="0" tIns="45700" rIns="0" bIns="0" anchor="b"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7F7F7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1" name="Google Shape;51;p22"/>
          <p:cNvSpPr txBox="1">
            <a:spLocks noGrp="1"/>
          </p:cNvSpPr>
          <p:nvPr>
            <p:ph type="body" idx="2"/>
          </p:nvPr>
        </p:nvSpPr>
        <p:spPr>
          <a:xfrm>
            <a:off x="457201" y="1019437"/>
            <a:ext cx="8372901" cy="37478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0065A2"/>
              </a:buClr>
              <a:buSzPts val="2000"/>
              <a:buNone/>
              <a:defRPr sz="2000" b="1">
                <a:solidFill>
                  <a:srgbClr val="0065A2"/>
                </a:solidFill>
              </a:defRPr>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2" name="Google Shape;52;p22"/>
          <p:cNvSpPr txBox="1">
            <a:spLocks noGrp="1"/>
          </p:cNvSpPr>
          <p:nvPr>
            <p:ph type="body" idx="3"/>
          </p:nvPr>
        </p:nvSpPr>
        <p:spPr>
          <a:xfrm>
            <a:off x="443573" y="4457863"/>
            <a:ext cx="3711039" cy="2407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rgbClr val="232425"/>
              </a:buClr>
              <a:buSzPts val="1050"/>
              <a:buNone/>
              <a:defRPr sz="1050"/>
            </a:lvl1pPr>
            <a:lvl2pPr marL="914400" lvl="1" indent="-342900" algn="l">
              <a:lnSpc>
                <a:spcPct val="100000"/>
              </a:lnSpc>
              <a:spcBef>
                <a:spcPts val="0"/>
              </a:spcBef>
              <a:spcAft>
                <a:spcPts val="0"/>
              </a:spcAft>
              <a:buClr>
                <a:srgbClr val="232425"/>
              </a:buClr>
              <a:buSzPts val="1800"/>
              <a:buChar char="–"/>
              <a:defRPr/>
            </a:lvl2pPr>
            <a:lvl3pPr marL="1371600" lvl="2" indent="-342900" algn="l">
              <a:lnSpc>
                <a:spcPct val="100000"/>
              </a:lnSpc>
              <a:spcBef>
                <a:spcPts val="0"/>
              </a:spcBef>
              <a:spcAft>
                <a:spcPts val="0"/>
              </a:spcAft>
              <a:buClr>
                <a:srgbClr val="232425"/>
              </a:buClr>
              <a:buSzPts val="1800"/>
              <a:buChar char="•"/>
              <a:defRPr/>
            </a:lvl3pPr>
            <a:lvl4pPr marL="1828800" lvl="3" indent="-342900" algn="l">
              <a:lnSpc>
                <a:spcPct val="100000"/>
              </a:lnSpc>
              <a:spcBef>
                <a:spcPts val="0"/>
              </a:spcBef>
              <a:spcAft>
                <a:spcPts val="0"/>
              </a:spcAft>
              <a:buClr>
                <a:srgbClr val="232425"/>
              </a:buClr>
              <a:buSzPts val="1800"/>
              <a:buChar char="–"/>
              <a:defRPr/>
            </a:lvl4pPr>
            <a:lvl5pPr marL="2286000" lvl="4" indent="-342900" algn="l">
              <a:lnSpc>
                <a:spcPct val="100000"/>
              </a:lnSpc>
              <a:spcBef>
                <a:spcPts val="0"/>
              </a:spcBef>
              <a:spcAft>
                <a:spcPts val="0"/>
              </a:spcAft>
              <a:buClr>
                <a:srgbClr val="232425"/>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96353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76" r:id="rId10"/>
    <p:sldLayoutId id="2147483709" r:id="rId11"/>
    <p:sldLayoutId id="2147483695" r:id="rId12"/>
    <p:sldLayoutId id="2147483739" r:id="rId13"/>
    <p:sldLayoutId id="2147483696" r:id="rId14"/>
    <p:sldLayoutId id="2147483689" r:id="rId15"/>
    <p:sldLayoutId id="2147483710" r:id="rId16"/>
    <p:sldLayoutId id="2147483706" r:id="rId17"/>
    <p:sldLayoutId id="2147483704" r:id="rId18"/>
    <p:sldLayoutId id="2147483769" r:id="rId19"/>
    <p:sldLayoutId id="2147483770" r:id="rId20"/>
    <p:sldLayoutId id="2147483771" r:id="rId21"/>
    <p:sldLayoutId id="2147483772" r:id="rId22"/>
    <p:sldLayoutId id="2147483761" r:id="rId23"/>
    <p:sldLayoutId id="2147483762" r:id="rId24"/>
    <p:sldLayoutId id="2147483763" r:id="rId25"/>
    <p:sldLayoutId id="2147483765" r:id="rId26"/>
    <p:sldLayoutId id="2147483766" r:id="rId27"/>
    <p:sldLayoutId id="2147483783" r:id="rId28"/>
    <p:sldLayoutId id="2147483786" r:id="rId29"/>
    <p:sldLayoutId id="2147483787" r:id="rId30"/>
    <p:sldLayoutId id="2147483788"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g"/><Relationship Id="rId12"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gi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27"/>
          </p:nvPr>
        </p:nvSpPr>
        <p:spPr/>
        <p:txBody>
          <a:bodyPr/>
          <a:lstStyle/>
          <a:p>
            <a:r>
              <a:rPr lang="en-US" dirty="0" err="1"/>
              <a:t>Hacktheon</a:t>
            </a:r>
            <a:r>
              <a:rPr lang="en-US" dirty="0"/>
              <a:t> Joint conference 2024</a:t>
            </a:r>
          </a:p>
        </p:txBody>
      </p:sp>
      <p:pic>
        <p:nvPicPr>
          <p:cNvPr id="12" name="Picture Placeholder 11">
            <a:extLst>
              <a:ext uri="{FF2B5EF4-FFF2-40B4-BE49-F238E27FC236}">
                <a16:creationId xmlns:a16="http://schemas.microsoft.com/office/drawing/2014/main" id="{76BA0049-1AC3-ADFA-4AE1-0BEA26BB7B9D}"/>
              </a:ext>
            </a:extLst>
          </p:cNvPr>
          <p:cNvPicPr>
            <a:picLocks noGrp="1" noChangeAspect="1"/>
          </p:cNvPicPr>
          <p:nvPr>
            <p:ph type="pic" sz="quarter" idx="16"/>
          </p:nvPr>
        </p:nvPicPr>
        <p:blipFill>
          <a:blip r:embed="rId2"/>
          <a:srcRect t="16114" b="16114"/>
          <a:stretch/>
        </p:blipFill>
        <p:spPr/>
      </p:pic>
      <p:sp>
        <p:nvSpPr>
          <p:cNvPr id="2" name="Title 1"/>
          <p:cNvSpPr>
            <a:spLocks noGrp="1"/>
          </p:cNvSpPr>
          <p:nvPr>
            <p:ph type="title"/>
          </p:nvPr>
        </p:nvSpPr>
        <p:spPr/>
        <p:txBody>
          <a:bodyPr>
            <a:normAutofit/>
          </a:bodyPr>
          <a:lstStyle/>
          <a:p>
            <a:r>
              <a:rPr lang="en-US" sz="2400" b="1" dirty="0" err="1">
                <a:effectLst/>
                <a:latin typeface="Calibri" panose="020F0502020204030204" pitchFamily="34" charset="0"/>
              </a:rPr>
              <a:t>InterQnet</a:t>
            </a:r>
            <a:r>
              <a:rPr lang="en-US" sz="2400" b="1" dirty="0">
                <a:effectLst/>
                <a:latin typeface="Calibri" panose="020F0502020204030204" pitchFamily="34" charset="0"/>
              </a:rPr>
              <a:t>: A systems Approach to realize a Scalable Quantum Network </a:t>
            </a:r>
            <a:endParaRPr lang="en-US" sz="2400" dirty="0"/>
          </a:p>
        </p:txBody>
      </p:sp>
      <p:sp>
        <p:nvSpPr>
          <p:cNvPr id="13" name="Text Placeholder 12"/>
          <p:cNvSpPr>
            <a:spLocks noGrp="1"/>
          </p:cNvSpPr>
          <p:nvPr>
            <p:ph type="body" sz="quarter" idx="12"/>
          </p:nvPr>
        </p:nvSpPr>
        <p:spPr/>
        <p:txBody>
          <a:bodyPr/>
          <a:lstStyle/>
          <a:p>
            <a:r>
              <a:rPr lang="en-US" dirty="0" err="1"/>
              <a:t>erhtjhtyhy</a:t>
            </a:r>
            <a:endParaRPr lang="en-US" dirty="0"/>
          </a:p>
        </p:txBody>
      </p:sp>
      <p:sp>
        <p:nvSpPr>
          <p:cNvPr id="4" name="Text Placeholder 3"/>
          <p:cNvSpPr>
            <a:spLocks noGrp="1"/>
          </p:cNvSpPr>
          <p:nvPr>
            <p:ph type="body" sz="quarter" idx="17"/>
          </p:nvPr>
        </p:nvSpPr>
        <p:spPr/>
        <p:txBody>
          <a:bodyPr/>
          <a:lstStyle/>
          <a:p>
            <a:r>
              <a:rPr lang="en-US" cap="none" dirty="0">
                <a:cs typeface="Arial"/>
              </a:rPr>
              <a:t>Raj </a:t>
            </a:r>
            <a:r>
              <a:rPr lang="en-US" cap="none" err="1">
                <a:cs typeface="Arial"/>
              </a:rPr>
              <a:t>Kettimuthu</a:t>
            </a:r>
            <a:endParaRPr lang="en-US" cap="none" err="1"/>
          </a:p>
        </p:txBody>
      </p:sp>
      <p:sp>
        <p:nvSpPr>
          <p:cNvPr id="5" name="Text Placeholder 4"/>
          <p:cNvSpPr>
            <a:spLocks noGrp="1"/>
          </p:cNvSpPr>
          <p:nvPr>
            <p:ph type="body" sz="quarter" idx="18"/>
          </p:nvPr>
        </p:nvSpPr>
        <p:spPr>
          <a:xfrm>
            <a:off x="469901" y="3720288"/>
            <a:ext cx="2836825" cy="685800"/>
          </a:xfrm>
        </p:spPr>
        <p:txBody>
          <a:bodyPr vert="horz" lIns="0" tIns="0" rIns="0" bIns="45720" rtlCol="0" anchor="t">
            <a:normAutofit/>
          </a:bodyPr>
          <a:lstStyle/>
          <a:p>
            <a:r>
              <a:rPr lang="en-US" dirty="0">
                <a:cs typeface="Arial"/>
              </a:rPr>
              <a:t>Senior Scientist and Group Leader</a:t>
            </a:r>
          </a:p>
          <a:p>
            <a:r>
              <a:rPr lang="en-US" dirty="0">
                <a:cs typeface="Arial"/>
              </a:rPr>
              <a:t>Data Science and Learning Division</a:t>
            </a:r>
          </a:p>
          <a:p>
            <a:r>
              <a:rPr lang="en-US" dirty="0">
                <a:cs typeface="Arial"/>
              </a:rPr>
              <a:t>Argonne National Laboratory</a:t>
            </a:r>
          </a:p>
        </p:txBody>
      </p:sp>
      <p:sp>
        <p:nvSpPr>
          <p:cNvPr id="6" name="Text Placeholder 5"/>
          <p:cNvSpPr>
            <a:spLocks noGrp="1"/>
          </p:cNvSpPr>
          <p:nvPr>
            <p:ph type="body" sz="quarter" idx="19"/>
          </p:nvPr>
        </p:nvSpPr>
        <p:spPr/>
        <p:txBody>
          <a:bodyPr/>
          <a:lstStyle/>
          <a:p>
            <a:r>
              <a:rPr lang="en-US" dirty="0"/>
              <a:t>June 19, 2024</a:t>
            </a:r>
          </a:p>
        </p:txBody>
      </p:sp>
      <p:sp>
        <p:nvSpPr>
          <p:cNvPr id="3" name="TextBox 2">
            <a:extLst>
              <a:ext uri="{FF2B5EF4-FFF2-40B4-BE49-F238E27FC236}">
                <a16:creationId xmlns:a16="http://schemas.microsoft.com/office/drawing/2014/main" id="{D7E2DD00-DA0D-EBE9-1CAD-E598056CECD9}"/>
              </a:ext>
            </a:extLst>
          </p:cNvPr>
          <p:cNvSpPr txBox="1"/>
          <p:nvPr/>
        </p:nvSpPr>
        <p:spPr>
          <a:xfrm>
            <a:off x="-886408" y="8397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83fe6a03f3_0_24"/>
          <p:cNvSpPr txBox="1">
            <a:spLocks noGrp="1"/>
          </p:cNvSpPr>
          <p:nvPr>
            <p:ph type="title"/>
          </p:nvPr>
        </p:nvSpPr>
        <p:spPr>
          <a:xfrm>
            <a:off x="457202" y="2582064"/>
            <a:ext cx="3251198" cy="6216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US" dirty="0" err="1"/>
              <a:t>InterQnet</a:t>
            </a:r>
            <a:r>
              <a:rPr lang="en-US" dirty="0"/>
              <a:t>: A Heterogeneous Full-Stack Approach to Co-designing Scalable Quantum Networks</a:t>
            </a:r>
            <a:endParaRPr dirty="0"/>
          </a:p>
        </p:txBody>
      </p:sp>
      <p:sp>
        <p:nvSpPr>
          <p:cNvPr id="302" name="Google Shape;302;g283fe6a03f3_0_24"/>
          <p:cNvSpPr txBox="1">
            <a:spLocks noGrp="1"/>
          </p:cNvSpPr>
          <p:nvPr>
            <p:ph type="sldNum" idx="12"/>
          </p:nvPr>
        </p:nvSpPr>
        <p:spPr>
          <a:xfrm>
            <a:off x="4343400" y="4855282"/>
            <a:ext cx="457200" cy="137100"/>
          </a:xfrm>
          <a:prstGeom prst="rect">
            <a:avLst/>
          </a:prstGeom>
        </p:spPr>
        <p:txBody>
          <a:bodyPr spcFirstLastPara="1" wrap="square" lIns="0" tIns="45700" rIns="0" bIns="0" anchor="b"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US"/>
              <a:t>10</a:t>
            </a:fld>
            <a:endParaRPr/>
          </a:p>
        </p:txBody>
      </p:sp>
      <p:sp>
        <p:nvSpPr>
          <p:cNvPr id="303" name="Google Shape;303;g283fe6a03f3_0_24"/>
          <p:cNvSpPr txBox="1">
            <a:spLocks noGrp="1"/>
          </p:cNvSpPr>
          <p:nvPr>
            <p:ph type="body" idx="2"/>
          </p:nvPr>
        </p:nvSpPr>
        <p:spPr>
          <a:xfrm>
            <a:off x="457202" y="3548261"/>
            <a:ext cx="3640666" cy="758563"/>
          </a:xfrm>
          <a:prstGeom prst="rect">
            <a:avLst/>
          </a:prstGeom>
        </p:spPr>
        <p:txBody>
          <a:bodyPr spcFirstLastPara="1" wrap="square" lIns="0" tIns="0" rIns="0" bIns="0" anchor="t" anchorCtr="0">
            <a:normAutofit lnSpcReduction="10000"/>
          </a:bodyPr>
          <a:lstStyle/>
          <a:p>
            <a:pPr marL="0" lvl="0" indent="0" algn="l" rtl="0">
              <a:spcBef>
                <a:spcPts val="0"/>
              </a:spcBef>
              <a:spcAft>
                <a:spcPts val="0"/>
              </a:spcAft>
              <a:buNone/>
            </a:pPr>
            <a:r>
              <a:rPr lang="en-US" dirty="0"/>
              <a:t>DOE ASCR Scientiﬁc Enablers of Scalable Quantum Communications</a:t>
            </a:r>
            <a:endParaRPr dirty="0"/>
          </a:p>
        </p:txBody>
      </p:sp>
      <p:grpSp>
        <p:nvGrpSpPr>
          <p:cNvPr id="2" name="Group 1">
            <a:extLst>
              <a:ext uri="{FF2B5EF4-FFF2-40B4-BE49-F238E27FC236}">
                <a16:creationId xmlns:a16="http://schemas.microsoft.com/office/drawing/2014/main" id="{397A0BA6-ECDA-EB4E-3A7F-C87C37EFB6C0}"/>
              </a:ext>
            </a:extLst>
          </p:cNvPr>
          <p:cNvGrpSpPr/>
          <p:nvPr/>
        </p:nvGrpSpPr>
        <p:grpSpPr>
          <a:xfrm>
            <a:off x="4261000" y="229072"/>
            <a:ext cx="4517240" cy="4626209"/>
            <a:chOff x="5733184" y="1408971"/>
            <a:chExt cx="3106881" cy="3319188"/>
          </a:xfrm>
        </p:grpSpPr>
        <p:pic>
          <p:nvPicPr>
            <p:cNvPr id="3" name="Picture 2">
              <a:extLst>
                <a:ext uri="{FF2B5EF4-FFF2-40B4-BE49-F238E27FC236}">
                  <a16:creationId xmlns:a16="http://schemas.microsoft.com/office/drawing/2014/main" id="{58C848D1-FED9-3D86-F7C3-E32739825E33}"/>
                </a:ext>
              </a:extLst>
            </p:cNvPr>
            <p:cNvPicPr>
              <a:picLocks noChangeAspect="1"/>
            </p:cNvPicPr>
            <p:nvPr/>
          </p:nvPicPr>
          <p:blipFill>
            <a:blip r:embed="rId3"/>
            <a:stretch>
              <a:fillRect/>
            </a:stretch>
          </p:blipFill>
          <p:spPr>
            <a:xfrm>
              <a:off x="5733184" y="1408971"/>
              <a:ext cx="3106881" cy="3319188"/>
            </a:xfrm>
            <a:prstGeom prst="rect">
              <a:avLst/>
            </a:prstGeom>
          </p:spPr>
        </p:pic>
        <p:sp>
          <p:nvSpPr>
            <p:cNvPr id="4" name="TextBox 3">
              <a:extLst>
                <a:ext uri="{FF2B5EF4-FFF2-40B4-BE49-F238E27FC236}">
                  <a16:creationId xmlns:a16="http://schemas.microsoft.com/office/drawing/2014/main" id="{53EEA93D-87A7-69AF-B61D-65B8B518BFA0}"/>
                </a:ext>
              </a:extLst>
            </p:cNvPr>
            <p:cNvSpPr txBox="1"/>
            <p:nvPr/>
          </p:nvSpPr>
          <p:spPr>
            <a:xfrm>
              <a:off x="6708630" y="3019857"/>
              <a:ext cx="967652"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dirty="0" err="1">
                  <a:cs typeface="Arial"/>
                </a:rPr>
                <a:t>InterQnet</a:t>
              </a:r>
              <a:r>
                <a:rPr lang="en-US" sz="700" b="1" dirty="0">
                  <a:cs typeface="Arial"/>
                </a:rPr>
                <a:t>-Achieve</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2788B-E03F-2DCE-A0F9-D1D4D91BAD49}"/>
              </a:ext>
            </a:extLst>
          </p:cNvPr>
          <p:cNvSpPr>
            <a:spLocks noGrp="1"/>
          </p:cNvSpPr>
          <p:nvPr>
            <p:ph type="title"/>
          </p:nvPr>
        </p:nvSpPr>
        <p:spPr>
          <a:xfrm>
            <a:off x="457201" y="84446"/>
            <a:ext cx="8372901" cy="621711"/>
          </a:xfrm>
        </p:spPr>
        <p:txBody>
          <a:bodyPr/>
          <a:lstStyle/>
          <a:p>
            <a:r>
              <a:rPr lang="en-US" cap="none" dirty="0" err="1">
                <a:cs typeface="Arial"/>
              </a:rPr>
              <a:t>InterQnet</a:t>
            </a:r>
            <a:r>
              <a:rPr lang="en-US" cap="none" dirty="0">
                <a:cs typeface="Arial"/>
              </a:rPr>
              <a:t>-Achieve</a:t>
            </a:r>
          </a:p>
        </p:txBody>
      </p:sp>
      <p:sp>
        <p:nvSpPr>
          <p:cNvPr id="5" name="Slide Number Placeholder 4">
            <a:extLst>
              <a:ext uri="{FF2B5EF4-FFF2-40B4-BE49-F238E27FC236}">
                <a16:creationId xmlns:a16="http://schemas.microsoft.com/office/drawing/2014/main" id="{5A7611A6-504F-3228-DB51-15328182DF3C}"/>
              </a:ext>
            </a:extLst>
          </p:cNvPr>
          <p:cNvSpPr>
            <a:spLocks noGrp="1"/>
          </p:cNvSpPr>
          <p:nvPr>
            <p:ph type="sldNum" sz="quarter" idx="13"/>
          </p:nvPr>
        </p:nvSpPr>
        <p:spPr/>
        <p:txBody>
          <a:bodyPr/>
          <a:lstStyle/>
          <a:p>
            <a:fld id="{AEFAAC5A-9C4F-4278-920D-DF2BAB595749}" type="slidenum">
              <a:rPr lang="en-US" smtClean="0"/>
              <a:pPr/>
              <a:t>11</a:t>
            </a:fld>
            <a:endParaRPr lang="en-US" dirty="0"/>
          </a:p>
        </p:txBody>
      </p:sp>
      <p:pic>
        <p:nvPicPr>
          <p:cNvPr id="11" name="Picture 10">
            <a:extLst>
              <a:ext uri="{FF2B5EF4-FFF2-40B4-BE49-F238E27FC236}">
                <a16:creationId xmlns:a16="http://schemas.microsoft.com/office/drawing/2014/main" id="{920FF98C-1E22-1A4D-A2EB-689FBAA828DD}"/>
              </a:ext>
            </a:extLst>
          </p:cNvPr>
          <p:cNvPicPr>
            <a:picLocks noChangeAspect="1"/>
          </p:cNvPicPr>
          <p:nvPr/>
        </p:nvPicPr>
        <p:blipFill>
          <a:blip r:embed="rId3"/>
          <a:stretch>
            <a:fillRect/>
          </a:stretch>
        </p:blipFill>
        <p:spPr>
          <a:xfrm>
            <a:off x="310949" y="892863"/>
            <a:ext cx="8665404" cy="3524910"/>
          </a:xfrm>
          <a:prstGeom prst="rect">
            <a:avLst/>
          </a:prstGeom>
        </p:spPr>
      </p:pic>
    </p:spTree>
    <p:extLst>
      <p:ext uri="{BB962C8B-B14F-4D97-AF65-F5344CB8AC3E}">
        <p14:creationId xmlns:p14="http://schemas.microsoft.com/office/powerpoint/2010/main" val="50321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8372901" cy="459378"/>
          </a:xfrm>
        </p:spPr>
        <p:txBody>
          <a:bodyPr/>
          <a:lstStyle/>
          <a:p>
            <a:r>
              <a:rPr lang="en-US" cap="none" dirty="0"/>
              <a:t>Yb Atoms, Superconducting Devices, Er</a:t>
            </a:r>
            <a:r>
              <a:rPr lang="en-US" cap="none" baseline="30000" dirty="0"/>
              <a:t>3+</a:t>
            </a:r>
            <a:r>
              <a:rPr lang="en-US" cap="none" dirty="0"/>
              <a:t> Ions</a:t>
            </a:r>
          </a:p>
        </p:txBody>
      </p:sp>
      <p:sp>
        <p:nvSpPr>
          <p:cNvPr id="5" name="Slide Number Placeholder 4"/>
          <p:cNvSpPr>
            <a:spLocks noGrp="1"/>
          </p:cNvSpPr>
          <p:nvPr>
            <p:ph type="sldNum" sz="quarter" idx="13"/>
          </p:nvPr>
        </p:nvSpPr>
        <p:spPr>
          <a:xfrm>
            <a:off x="4480560" y="4855282"/>
            <a:ext cx="457200" cy="137160"/>
          </a:xfrm>
        </p:spPr>
        <p:txBody>
          <a:bodyPr/>
          <a:lstStyle/>
          <a:p>
            <a:fld id="{AEFAAC5A-9C4F-4278-920D-DF2BAB595749}" type="slidenum">
              <a:rPr lang="en-US" smtClean="0"/>
              <a:pPr/>
              <a:t>12</a:t>
            </a:fld>
            <a:endParaRPr lang="en-US" dirty="0"/>
          </a:p>
        </p:txBody>
      </p:sp>
      <p:pic>
        <p:nvPicPr>
          <p:cNvPr id="7" name="Picture 6">
            <a:extLst>
              <a:ext uri="{FF2B5EF4-FFF2-40B4-BE49-F238E27FC236}">
                <a16:creationId xmlns:a16="http://schemas.microsoft.com/office/drawing/2014/main" id="{298C501E-5509-8E92-939B-E7DC8C33AE0A}"/>
              </a:ext>
            </a:extLst>
          </p:cNvPr>
          <p:cNvPicPr>
            <a:picLocks noChangeAspect="1"/>
          </p:cNvPicPr>
          <p:nvPr/>
        </p:nvPicPr>
        <p:blipFill>
          <a:blip r:embed="rId2"/>
          <a:stretch>
            <a:fillRect/>
          </a:stretch>
        </p:blipFill>
        <p:spPr>
          <a:xfrm>
            <a:off x="410751" y="3412213"/>
            <a:ext cx="676857" cy="676857"/>
          </a:xfrm>
          <a:prstGeom prst="rect">
            <a:avLst/>
          </a:prstGeom>
        </p:spPr>
      </p:pic>
      <p:pic>
        <p:nvPicPr>
          <p:cNvPr id="8" name="Picture 7">
            <a:extLst>
              <a:ext uri="{FF2B5EF4-FFF2-40B4-BE49-F238E27FC236}">
                <a16:creationId xmlns:a16="http://schemas.microsoft.com/office/drawing/2014/main" id="{8D445F45-5944-D21F-6219-57B935C8C99C}"/>
              </a:ext>
            </a:extLst>
          </p:cNvPr>
          <p:cNvPicPr>
            <a:picLocks noChangeAspect="1"/>
          </p:cNvPicPr>
          <p:nvPr/>
        </p:nvPicPr>
        <p:blipFill>
          <a:blip r:embed="rId3"/>
          <a:stretch>
            <a:fillRect/>
          </a:stretch>
        </p:blipFill>
        <p:spPr>
          <a:xfrm>
            <a:off x="340304" y="4123837"/>
            <a:ext cx="831927" cy="236669"/>
          </a:xfrm>
          <a:prstGeom prst="rect">
            <a:avLst/>
          </a:prstGeom>
        </p:spPr>
      </p:pic>
      <p:pic>
        <p:nvPicPr>
          <p:cNvPr id="9" name="Picture 8">
            <a:extLst>
              <a:ext uri="{FF2B5EF4-FFF2-40B4-BE49-F238E27FC236}">
                <a16:creationId xmlns:a16="http://schemas.microsoft.com/office/drawing/2014/main" id="{B6062B32-4CE3-86B7-1FC1-1181382975F6}"/>
              </a:ext>
            </a:extLst>
          </p:cNvPr>
          <p:cNvPicPr>
            <a:picLocks noChangeAspect="1"/>
          </p:cNvPicPr>
          <p:nvPr/>
        </p:nvPicPr>
        <p:blipFill>
          <a:blip r:embed="rId4"/>
          <a:stretch>
            <a:fillRect/>
          </a:stretch>
        </p:blipFill>
        <p:spPr>
          <a:xfrm>
            <a:off x="436232" y="1935246"/>
            <a:ext cx="590022" cy="824064"/>
          </a:xfrm>
          <a:prstGeom prst="rect">
            <a:avLst/>
          </a:prstGeom>
        </p:spPr>
      </p:pic>
      <p:pic>
        <p:nvPicPr>
          <p:cNvPr id="10" name="Picture 9">
            <a:extLst>
              <a:ext uri="{FF2B5EF4-FFF2-40B4-BE49-F238E27FC236}">
                <a16:creationId xmlns:a16="http://schemas.microsoft.com/office/drawing/2014/main" id="{A92F8A40-9886-DAED-94E0-A409A702A7E2}"/>
              </a:ext>
            </a:extLst>
          </p:cNvPr>
          <p:cNvPicPr>
            <a:picLocks noChangeAspect="1"/>
          </p:cNvPicPr>
          <p:nvPr/>
        </p:nvPicPr>
        <p:blipFill>
          <a:blip r:embed="rId5"/>
          <a:stretch>
            <a:fillRect/>
          </a:stretch>
        </p:blipFill>
        <p:spPr>
          <a:xfrm>
            <a:off x="609236" y="2879955"/>
            <a:ext cx="377440" cy="379481"/>
          </a:xfrm>
          <a:prstGeom prst="rect">
            <a:avLst/>
          </a:prstGeom>
        </p:spPr>
      </p:pic>
      <p:pic>
        <p:nvPicPr>
          <p:cNvPr id="11" name="Picture 4" descr="https://www.anl.gov/sites/www/files/styles/profile_teaser_square_350px/public/Bishof%20Michael%20%2031953D135.jpg?itok=hHjvVO-s">
            <a:extLst>
              <a:ext uri="{FF2B5EF4-FFF2-40B4-BE49-F238E27FC236}">
                <a16:creationId xmlns:a16="http://schemas.microsoft.com/office/drawing/2014/main" id="{C40E7FE9-6AF8-8448-E5D5-5FE59EB4F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870" y="749594"/>
            <a:ext cx="694886" cy="694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lack and white logo&#10;&#10;Description automatically generated">
            <a:extLst>
              <a:ext uri="{FF2B5EF4-FFF2-40B4-BE49-F238E27FC236}">
                <a16:creationId xmlns:a16="http://schemas.microsoft.com/office/drawing/2014/main" id="{7C2479AD-754A-B1FD-A0C7-2B1F9C4129FD}"/>
              </a:ext>
            </a:extLst>
          </p:cNvPr>
          <p:cNvPicPr>
            <a:picLocks noChangeAspect="1"/>
          </p:cNvPicPr>
          <p:nvPr/>
        </p:nvPicPr>
        <p:blipFill>
          <a:blip r:embed="rId7"/>
          <a:stretch>
            <a:fillRect/>
          </a:stretch>
        </p:blipFill>
        <p:spPr>
          <a:xfrm>
            <a:off x="369158" y="1572137"/>
            <a:ext cx="705445" cy="248024"/>
          </a:xfrm>
          <a:prstGeom prst="rect">
            <a:avLst/>
          </a:prstGeom>
        </p:spPr>
      </p:pic>
      <p:pic>
        <p:nvPicPr>
          <p:cNvPr id="18" name="Picture 17">
            <a:extLst>
              <a:ext uri="{FF2B5EF4-FFF2-40B4-BE49-F238E27FC236}">
                <a16:creationId xmlns:a16="http://schemas.microsoft.com/office/drawing/2014/main" id="{66CD04AE-9667-2D16-10D0-B31455B96D28}"/>
              </a:ext>
            </a:extLst>
          </p:cNvPr>
          <p:cNvPicPr>
            <a:picLocks noChangeAspect="1"/>
          </p:cNvPicPr>
          <p:nvPr/>
        </p:nvPicPr>
        <p:blipFill rotWithShape="1">
          <a:blip r:embed="rId8"/>
          <a:srcRect t="22345" b="11207"/>
          <a:stretch/>
        </p:blipFill>
        <p:spPr>
          <a:xfrm>
            <a:off x="1181869" y="543146"/>
            <a:ext cx="2542425" cy="2252528"/>
          </a:xfrm>
          <a:prstGeom prst="rect">
            <a:avLst/>
          </a:prstGeom>
        </p:spPr>
      </p:pic>
      <p:pic>
        <p:nvPicPr>
          <p:cNvPr id="19" name="Picture 18">
            <a:extLst>
              <a:ext uri="{FF2B5EF4-FFF2-40B4-BE49-F238E27FC236}">
                <a16:creationId xmlns:a16="http://schemas.microsoft.com/office/drawing/2014/main" id="{8DE48B1A-160E-B976-DEA2-7ED14CC8172C}"/>
              </a:ext>
            </a:extLst>
          </p:cNvPr>
          <p:cNvPicPr>
            <a:picLocks noChangeAspect="1"/>
          </p:cNvPicPr>
          <p:nvPr/>
        </p:nvPicPr>
        <p:blipFill>
          <a:blip r:embed="rId9"/>
          <a:stretch>
            <a:fillRect/>
          </a:stretch>
        </p:blipFill>
        <p:spPr>
          <a:xfrm>
            <a:off x="1144799" y="2836891"/>
            <a:ext cx="2579496" cy="1934622"/>
          </a:xfrm>
          <a:prstGeom prst="rect">
            <a:avLst/>
          </a:prstGeom>
        </p:spPr>
      </p:pic>
      <p:pic>
        <p:nvPicPr>
          <p:cNvPr id="3" name="Picture 2">
            <a:extLst>
              <a:ext uri="{FF2B5EF4-FFF2-40B4-BE49-F238E27FC236}">
                <a16:creationId xmlns:a16="http://schemas.microsoft.com/office/drawing/2014/main" id="{908D5EA5-1ACD-2CA4-3C16-812B544D614C}"/>
              </a:ext>
            </a:extLst>
          </p:cNvPr>
          <p:cNvPicPr>
            <a:picLocks noChangeAspect="1"/>
          </p:cNvPicPr>
          <p:nvPr/>
        </p:nvPicPr>
        <p:blipFill>
          <a:blip r:embed="rId10"/>
          <a:stretch>
            <a:fillRect/>
          </a:stretch>
        </p:blipFill>
        <p:spPr bwMode="auto">
          <a:xfrm>
            <a:off x="4050792" y="543146"/>
            <a:ext cx="3949090" cy="2361007"/>
          </a:xfrm>
          <a:prstGeom prst="rect">
            <a:avLst/>
          </a:prstGeom>
        </p:spPr>
      </p:pic>
      <p:pic>
        <p:nvPicPr>
          <p:cNvPr id="4" name="Picture 4">
            <a:extLst>
              <a:ext uri="{FF2B5EF4-FFF2-40B4-BE49-F238E27FC236}">
                <a16:creationId xmlns:a16="http://schemas.microsoft.com/office/drawing/2014/main" id="{B93D761E-E0E6-16A1-37E2-4E38B3A1F3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1376" y="3014365"/>
            <a:ext cx="3848506" cy="21397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1465926-40B7-9381-7B49-A5C2AB2C2F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6072" y="1125275"/>
            <a:ext cx="694886" cy="694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ack and white logo&#10;&#10;Description automatically generated">
            <a:extLst>
              <a:ext uri="{FF2B5EF4-FFF2-40B4-BE49-F238E27FC236}">
                <a16:creationId xmlns:a16="http://schemas.microsoft.com/office/drawing/2014/main" id="{4C258EF6-710C-CFD3-1366-23B79ADAD380}"/>
              </a:ext>
            </a:extLst>
          </p:cNvPr>
          <p:cNvPicPr>
            <a:picLocks noChangeAspect="1"/>
          </p:cNvPicPr>
          <p:nvPr/>
        </p:nvPicPr>
        <p:blipFill>
          <a:blip r:embed="rId7"/>
          <a:stretch>
            <a:fillRect/>
          </a:stretch>
        </p:blipFill>
        <p:spPr>
          <a:xfrm>
            <a:off x="8115513" y="1712691"/>
            <a:ext cx="705445" cy="248024"/>
          </a:xfrm>
          <a:prstGeom prst="rect">
            <a:avLst/>
          </a:prstGeom>
        </p:spPr>
      </p:pic>
      <p:pic>
        <p:nvPicPr>
          <p:cNvPr id="14" name="Picture 2">
            <a:extLst>
              <a:ext uri="{FF2B5EF4-FFF2-40B4-BE49-F238E27FC236}">
                <a16:creationId xmlns:a16="http://schemas.microsoft.com/office/drawing/2014/main" id="{28ACEA7B-B10C-79B7-89AA-8A120F7C03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6072" y="3014365"/>
            <a:ext cx="694886" cy="694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ack and white logo&#10;&#10;Description automatically generated">
            <a:extLst>
              <a:ext uri="{FF2B5EF4-FFF2-40B4-BE49-F238E27FC236}">
                <a16:creationId xmlns:a16="http://schemas.microsoft.com/office/drawing/2014/main" id="{20CF94E3-DE9B-7373-1793-24B729B4840E}"/>
              </a:ext>
            </a:extLst>
          </p:cNvPr>
          <p:cNvPicPr>
            <a:picLocks noChangeAspect="1"/>
          </p:cNvPicPr>
          <p:nvPr/>
        </p:nvPicPr>
        <p:blipFill>
          <a:blip r:embed="rId7"/>
          <a:stretch>
            <a:fillRect/>
          </a:stretch>
        </p:blipFill>
        <p:spPr>
          <a:xfrm>
            <a:off x="8126072" y="3597196"/>
            <a:ext cx="705445" cy="248024"/>
          </a:xfrm>
          <a:prstGeom prst="rect">
            <a:avLst/>
          </a:prstGeom>
        </p:spPr>
      </p:pic>
    </p:spTree>
    <p:extLst>
      <p:ext uri="{BB962C8B-B14F-4D97-AF65-F5344CB8AC3E}">
        <p14:creationId xmlns:p14="http://schemas.microsoft.com/office/powerpoint/2010/main" val="3660008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0CF72-182A-BCBA-C593-DF2318C1F245}"/>
              </a:ext>
            </a:extLst>
          </p:cNvPr>
          <p:cNvSpPr txBox="1"/>
          <p:nvPr/>
        </p:nvSpPr>
        <p:spPr>
          <a:xfrm>
            <a:off x="2990500" y="97841"/>
            <a:ext cx="3163046" cy="415498"/>
          </a:xfrm>
          <a:prstGeom prst="rect">
            <a:avLst/>
          </a:prstGeom>
          <a:noFill/>
        </p:spPr>
        <p:txBody>
          <a:bodyPr wrap="none" rtlCol="0">
            <a:spAutoFit/>
          </a:bodyPr>
          <a:lstStyle/>
          <a:p>
            <a:pPr algn="ctr"/>
            <a:r>
              <a:rPr lang="en-US" sz="2100" b="1" dirty="0"/>
              <a:t>Argonne Fiber Network</a:t>
            </a:r>
          </a:p>
        </p:txBody>
      </p:sp>
      <p:pic>
        <p:nvPicPr>
          <p:cNvPr id="4" name="Picture 3">
            <a:extLst>
              <a:ext uri="{FF2B5EF4-FFF2-40B4-BE49-F238E27FC236}">
                <a16:creationId xmlns:a16="http://schemas.microsoft.com/office/drawing/2014/main" id="{AD67A750-311D-B70A-EDDA-D36ECC34C39F}"/>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val="0"/>
              </a:ext>
            </a:extLst>
          </a:blip>
          <a:stretch>
            <a:fillRect/>
          </a:stretch>
        </p:blipFill>
        <p:spPr>
          <a:xfrm>
            <a:off x="1242732" y="490255"/>
            <a:ext cx="6815419" cy="4579769"/>
          </a:xfrm>
          <a:prstGeom prst="rect">
            <a:avLst/>
          </a:prstGeom>
          <a:solidFill>
            <a:schemeClr val="bg1"/>
          </a:solidFill>
        </p:spPr>
      </p:pic>
      <p:sp>
        <p:nvSpPr>
          <p:cNvPr id="5" name="Rectangle 4">
            <a:extLst>
              <a:ext uri="{FF2B5EF4-FFF2-40B4-BE49-F238E27FC236}">
                <a16:creationId xmlns:a16="http://schemas.microsoft.com/office/drawing/2014/main" id="{CEDE0F7E-FE21-8777-4F67-5BD7DC71925F}"/>
              </a:ext>
            </a:extLst>
          </p:cNvPr>
          <p:cNvSpPr/>
          <p:nvPr/>
        </p:nvSpPr>
        <p:spPr>
          <a:xfrm>
            <a:off x="5204993" y="3432180"/>
            <a:ext cx="842948" cy="228968"/>
          </a:xfrm>
          <a:prstGeom prst="rect">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dirty="0"/>
              <a:t>360/C216</a:t>
            </a:r>
          </a:p>
        </p:txBody>
      </p:sp>
      <p:sp>
        <p:nvSpPr>
          <p:cNvPr id="7" name="Rectangle 6">
            <a:extLst>
              <a:ext uri="{FF2B5EF4-FFF2-40B4-BE49-F238E27FC236}">
                <a16:creationId xmlns:a16="http://schemas.microsoft.com/office/drawing/2014/main" id="{8116863E-7FF7-63E0-C4A5-661D3EA8D911}"/>
              </a:ext>
            </a:extLst>
          </p:cNvPr>
          <p:cNvSpPr/>
          <p:nvPr/>
        </p:nvSpPr>
        <p:spPr>
          <a:xfrm>
            <a:off x="3184799" y="1439559"/>
            <a:ext cx="890207" cy="228968"/>
          </a:xfrm>
          <a:prstGeom prst="rect">
            <a:avLst/>
          </a:prstGeom>
          <a:solidFill>
            <a:srgbClr val="0070C0"/>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dirty="0"/>
              <a:t>203/H138</a:t>
            </a:r>
          </a:p>
        </p:txBody>
      </p:sp>
      <p:sp>
        <p:nvSpPr>
          <p:cNvPr id="8" name="Rectangle 7">
            <a:extLst>
              <a:ext uri="{FF2B5EF4-FFF2-40B4-BE49-F238E27FC236}">
                <a16:creationId xmlns:a16="http://schemas.microsoft.com/office/drawing/2014/main" id="{1F251A13-559D-CDEA-5C47-9DFF4EAEEF7D}"/>
              </a:ext>
            </a:extLst>
          </p:cNvPr>
          <p:cNvSpPr/>
          <p:nvPr/>
        </p:nvSpPr>
        <p:spPr>
          <a:xfrm>
            <a:off x="4009969" y="1071998"/>
            <a:ext cx="890207" cy="228968"/>
          </a:xfrm>
          <a:prstGeom prst="rect">
            <a:avLst/>
          </a:prstGeom>
          <a:solidFill>
            <a:srgbClr val="0070C0"/>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dirty="0"/>
              <a:t>241/A041</a:t>
            </a:r>
          </a:p>
        </p:txBody>
      </p:sp>
      <p:sp>
        <p:nvSpPr>
          <p:cNvPr id="11" name="Rectangle 10">
            <a:extLst>
              <a:ext uri="{FF2B5EF4-FFF2-40B4-BE49-F238E27FC236}">
                <a16:creationId xmlns:a16="http://schemas.microsoft.com/office/drawing/2014/main" id="{ABA54F19-8E5D-9D34-F2FB-B428C329139B}"/>
              </a:ext>
            </a:extLst>
          </p:cNvPr>
          <p:cNvSpPr/>
          <p:nvPr/>
        </p:nvSpPr>
        <p:spPr>
          <a:xfrm>
            <a:off x="2442098" y="4058647"/>
            <a:ext cx="837543" cy="228968"/>
          </a:xfrm>
          <a:prstGeom prst="rect">
            <a:avLst/>
          </a:prstGeom>
          <a:solidFill>
            <a:schemeClr val="accent2">
              <a:lumMod val="75000"/>
            </a:schemeClr>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b="1" dirty="0"/>
              <a:t>440/D116</a:t>
            </a:r>
          </a:p>
        </p:txBody>
      </p:sp>
      <p:sp>
        <p:nvSpPr>
          <p:cNvPr id="14" name="Freeform: Shape 13">
            <a:extLst>
              <a:ext uri="{FF2B5EF4-FFF2-40B4-BE49-F238E27FC236}">
                <a16:creationId xmlns:a16="http://schemas.microsoft.com/office/drawing/2014/main" id="{C4A91746-40F7-48C3-FC96-1E823FA3B761}"/>
              </a:ext>
            </a:extLst>
          </p:cNvPr>
          <p:cNvSpPr/>
          <p:nvPr/>
        </p:nvSpPr>
        <p:spPr>
          <a:xfrm>
            <a:off x="3279640" y="3670042"/>
            <a:ext cx="2298200" cy="559058"/>
          </a:xfrm>
          <a:custGeom>
            <a:avLst/>
            <a:gdLst>
              <a:gd name="connsiteX0" fmla="*/ 0 w 2834640"/>
              <a:gd name="connsiteY0" fmla="*/ 655320 h 724293"/>
              <a:gd name="connsiteX1" fmla="*/ 1348740 w 2834640"/>
              <a:gd name="connsiteY1" fmla="*/ 662940 h 724293"/>
              <a:gd name="connsiteX2" fmla="*/ 2834640 w 2834640"/>
              <a:gd name="connsiteY2" fmla="*/ 0 h 724293"/>
            </a:gdLst>
            <a:ahLst/>
            <a:cxnLst>
              <a:cxn ang="0">
                <a:pos x="connsiteX0" y="connsiteY0"/>
              </a:cxn>
              <a:cxn ang="0">
                <a:pos x="connsiteX1" y="connsiteY1"/>
              </a:cxn>
              <a:cxn ang="0">
                <a:pos x="connsiteX2" y="connsiteY2"/>
              </a:cxn>
            </a:cxnLst>
            <a:rect l="l" t="t" r="r" b="b"/>
            <a:pathLst>
              <a:path w="2834640" h="724293">
                <a:moveTo>
                  <a:pt x="0" y="655320"/>
                </a:moveTo>
                <a:cubicBezTo>
                  <a:pt x="438150" y="713740"/>
                  <a:pt x="876300" y="772160"/>
                  <a:pt x="1348740" y="662940"/>
                </a:cubicBezTo>
                <a:cubicBezTo>
                  <a:pt x="1821180" y="553720"/>
                  <a:pt x="2561590" y="127000"/>
                  <a:pt x="2834640" y="0"/>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60A965D8-1774-FAF9-BBD9-1C6E3474DDE7}"/>
              </a:ext>
            </a:extLst>
          </p:cNvPr>
          <p:cNvSpPr txBox="1"/>
          <p:nvPr/>
        </p:nvSpPr>
        <p:spPr>
          <a:xfrm>
            <a:off x="4080721" y="4177522"/>
            <a:ext cx="819455" cy="300082"/>
          </a:xfrm>
          <a:prstGeom prst="rect">
            <a:avLst/>
          </a:prstGeom>
          <a:noFill/>
          <a:ln>
            <a:noFill/>
          </a:ln>
        </p:spPr>
        <p:txBody>
          <a:bodyPr wrap="none" rtlCol="0">
            <a:spAutoFit/>
          </a:bodyPr>
          <a:lstStyle/>
          <a:p>
            <a:r>
              <a:rPr lang="en-US" sz="1350" b="1" dirty="0">
                <a:solidFill>
                  <a:srgbClr val="FF4343"/>
                </a:solidFill>
              </a:rPr>
              <a:t>2.19 km</a:t>
            </a:r>
          </a:p>
        </p:txBody>
      </p:sp>
      <p:sp>
        <p:nvSpPr>
          <p:cNvPr id="16" name="Freeform: Shape 15">
            <a:extLst>
              <a:ext uri="{FF2B5EF4-FFF2-40B4-BE49-F238E27FC236}">
                <a16:creationId xmlns:a16="http://schemas.microsoft.com/office/drawing/2014/main" id="{2CF41BE3-18D2-F3F9-A6B9-16383B9F3EF7}"/>
              </a:ext>
            </a:extLst>
          </p:cNvPr>
          <p:cNvSpPr/>
          <p:nvPr/>
        </p:nvSpPr>
        <p:spPr>
          <a:xfrm>
            <a:off x="3677307" y="1675213"/>
            <a:ext cx="1757658" cy="1748072"/>
          </a:xfrm>
          <a:custGeom>
            <a:avLst/>
            <a:gdLst>
              <a:gd name="connsiteX0" fmla="*/ 2570790 w 2570790"/>
              <a:gd name="connsiteY0" fmla="*/ 2316480 h 2316480"/>
              <a:gd name="connsiteX1" fmla="*/ 345750 w 2570790"/>
              <a:gd name="connsiteY1" fmla="*/ 1181100 h 2316480"/>
              <a:gd name="connsiteX2" fmla="*/ 10470 w 2570790"/>
              <a:gd name="connsiteY2" fmla="*/ 0 h 2316480"/>
            </a:gdLst>
            <a:ahLst/>
            <a:cxnLst>
              <a:cxn ang="0">
                <a:pos x="connsiteX0" y="connsiteY0"/>
              </a:cxn>
              <a:cxn ang="0">
                <a:pos x="connsiteX1" y="connsiteY1"/>
              </a:cxn>
              <a:cxn ang="0">
                <a:pos x="connsiteX2" y="connsiteY2"/>
              </a:cxn>
            </a:cxnLst>
            <a:rect l="l" t="t" r="r" b="b"/>
            <a:pathLst>
              <a:path w="2570790" h="2316480">
                <a:moveTo>
                  <a:pt x="2570790" y="2316480"/>
                </a:moveTo>
                <a:cubicBezTo>
                  <a:pt x="1671630" y="1941830"/>
                  <a:pt x="772470" y="1567180"/>
                  <a:pt x="345750" y="1181100"/>
                </a:cubicBezTo>
                <a:cubicBezTo>
                  <a:pt x="-80970" y="795020"/>
                  <a:pt x="5390" y="153670"/>
                  <a:pt x="10470" y="0"/>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Shape 16">
            <a:extLst>
              <a:ext uri="{FF2B5EF4-FFF2-40B4-BE49-F238E27FC236}">
                <a16:creationId xmlns:a16="http://schemas.microsoft.com/office/drawing/2014/main" id="{E96FF9D9-A4C3-0947-23E6-5C32CE22B045}"/>
              </a:ext>
            </a:extLst>
          </p:cNvPr>
          <p:cNvSpPr/>
          <p:nvPr/>
        </p:nvSpPr>
        <p:spPr>
          <a:xfrm>
            <a:off x="4426550" y="1300966"/>
            <a:ext cx="1219870" cy="2122319"/>
          </a:xfrm>
          <a:custGeom>
            <a:avLst/>
            <a:gdLst>
              <a:gd name="connsiteX0" fmla="*/ 1607820 w 1607820"/>
              <a:gd name="connsiteY0" fmla="*/ 2766060 h 2766060"/>
              <a:gd name="connsiteX1" fmla="*/ 0 w 1607820"/>
              <a:gd name="connsiteY1" fmla="*/ 0 h 2766060"/>
            </a:gdLst>
            <a:ahLst/>
            <a:cxnLst>
              <a:cxn ang="0">
                <a:pos x="connsiteX0" y="connsiteY0"/>
              </a:cxn>
              <a:cxn ang="0">
                <a:pos x="connsiteX1" y="connsiteY1"/>
              </a:cxn>
            </a:cxnLst>
            <a:rect l="l" t="t" r="r" b="b"/>
            <a:pathLst>
              <a:path w="1607820" h="2766060">
                <a:moveTo>
                  <a:pt x="1607820" y="2766060"/>
                </a:moveTo>
                <a:cubicBezTo>
                  <a:pt x="824865" y="1534795"/>
                  <a:pt x="41910" y="303530"/>
                  <a:pt x="0" y="0"/>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886CC264-8CAD-30DE-B684-8AC97DC43A47}"/>
              </a:ext>
            </a:extLst>
          </p:cNvPr>
          <p:cNvSpPr txBox="1"/>
          <p:nvPr/>
        </p:nvSpPr>
        <p:spPr>
          <a:xfrm>
            <a:off x="3417571" y="2673778"/>
            <a:ext cx="819455" cy="300082"/>
          </a:xfrm>
          <a:prstGeom prst="rect">
            <a:avLst/>
          </a:prstGeom>
          <a:noFill/>
          <a:ln>
            <a:noFill/>
          </a:ln>
        </p:spPr>
        <p:txBody>
          <a:bodyPr wrap="none" rtlCol="0">
            <a:spAutoFit/>
          </a:bodyPr>
          <a:lstStyle/>
          <a:p>
            <a:r>
              <a:rPr lang="en-US" sz="1350" b="1" dirty="0">
                <a:solidFill>
                  <a:srgbClr val="FF4343"/>
                </a:solidFill>
              </a:rPr>
              <a:t>2.72 km</a:t>
            </a:r>
          </a:p>
        </p:txBody>
      </p:sp>
      <p:sp>
        <p:nvSpPr>
          <p:cNvPr id="23" name="TextBox 22">
            <a:extLst>
              <a:ext uri="{FF2B5EF4-FFF2-40B4-BE49-F238E27FC236}">
                <a16:creationId xmlns:a16="http://schemas.microsoft.com/office/drawing/2014/main" id="{B06EF362-2140-58A8-5484-A81B30FC5099}"/>
              </a:ext>
            </a:extLst>
          </p:cNvPr>
          <p:cNvSpPr txBox="1"/>
          <p:nvPr/>
        </p:nvSpPr>
        <p:spPr>
          <a:xfrm>
            <a:off x="4871509" y="1939087"/>
            <a:ext cx="819455" cy="300082"/>
          </a:xfrm>
          <a:prstGeom prst="rect">
            <a:avLst/>
          </a:prstGeom>
          <a:noFill/>
          <a:ln>
            <a:noFill/>
          </a:ln>
        </p:spPr>
        <p:txBody>
          <a:bodyPr wrap="none" rtlCol="0">
            <a:spAutoFit/>
          </a:bodyPr>
          <a:lstStyle/>
          <a:p>
            <a:r>
              <a:rPr lang="en-US" sz="1350" b="1" dirty="0">
                <a:solidFill>
                  <a:srgbClr val="FF4343"/>
                </a:solidFill>
              </a:rPr>
              <a:t>2.87 km</a:t>
            </a:r>
          </a:p>
        </p:txBody>
      </p:sp>
      <p:sp>
        <p:nvSpPr>
          <p:cNvPr id="25" name="TextBox 24">
            <a:extLst>
              <a:ext uri="{FF2B5EF4-FFF2-40B4-BE49-F238E27FC236}">
                <a16:creationId xmlns:a16="http://schemas.microsoft.com/office/drawing/2014/main" id="{F50058DC-A09A-8E83-500C-CE9602616E06}"/>
              </a:ext>
            </a:extLst>
          </p:cNvPr>
          <p:cNvSpPr txBox="1"/>
          <p:nvPr/>
        </p:nvSpPr>
        <p:spPr>
          <a:xfrm>
            <a:off x="2971583" y="628849"/>
            <a:ext cx="819455" cy="300082"/>
          </a:xfrm>
          <a:prstGeom prst="rect">
            <a:avLst/>
          </a:prstGeom>
          <a:noFill/>
          <a:ln>
            <a:noFill/>
          </a:ln>
        </p:spPr>
        <p:txBody>
          <a:bodyPr wrap="none" rtlCol="0">
            <a:spAutoFit/>
          </a:bodyPr>
          <a:lstStyle/>
          <a:p>
            <a:r>
              <a:rPr lang="en-US" sz="1350" b="1" dirty="0">
                <a:solidFill>
                  <a:srgbClr val="FF4343"/>
                </a:solidFill>
              </a:rPr>
              <a:t>1.10 km</a:t>
            </a:r>
          </a:p>
        </p:txBody>
      </p:sp>
      <p:sp>
        <p:nvSpPr>
          <p:cNvPr id="27" name="TextBox 26">
            <a:extLst>
              <a:ext uri="{FF2B5EF4-FFF2-40B4-BE49-F238E27FC236}">
                <a16:creationId xmlns:a16="http://schemas.microsoft.com/office/drawing/2014/main" id="{F1D4179C-2802-2767-8B24-2112736CCA06}"/>
              </a:ext>
            </a:extLst>
          </p:cNvPr>
          <p:cNvSpPr txBox="1"/>
          <p:nvPr/>
        </p:nvSpPr>
        <p:spPr>
          <a:xfrm>
            <a:off x="2551356" y="3804731"/>
            <a:ext cx="655433" cy="461665"/>
          </a:xfrm>
          <a:prstGeom prst="rect">
            <a:avLst/>
          </a:prstGeom>
          <a:noFill/>
        </p:spPr>
        <p:txBody>
          <a:bodyPr wrap="square">
            <a:spAutoFit/>
          </a:bodyPr>
          <a:lstStyle/>
          <a:p>
            <a:pPr algn="ctr"/>
            <a:r>
              <a:rPr lang="en-US" sz="1200" b="1" dirty="0"/>
              <a:t>µWave</a:t>
            </a:r>
          </a:p>
        </p:txBody>
      </p:sp>
      <p:sp>
        <p:nvSpPr>
          <p:cNvPr id="28" name="TextBox 27">
            <a:extLst>
              <a:ext uri="{FF2B5EF4-FFF2-40B4-BE49-F238E27FC236}">
                <a16:creationId xmlns:a16="http://schemas.microsoft.com/office/drawing/2014/main" id="{02C35E42-3FBD-29A0-EF0F-279AF5E10150}"/>
              </a:ext>
            </a:extLst>
          </p:cNvPr>
          <p:cNvSpPr txBox="1"/>
          <p:nvPr/>
        </p:nvSpPr>
        <p:spPr>
          <a:xfrm>
            <a:off x="4490425" y="1295332"/>
            <a:ext cx="436319" cy="461665"/>
          </a:xfrm>
          <a:prstGeom prst="rect">
            <a:avLst/>
          </a:prstGeom>
          <a:noFill/>
        </p:spPr>
        <p:txBody>
          <a:bodyPr wrap="square">
            <a:spAutoFit/>
          </a:bodyPr>
          <a:lstStyle/>
          <a:p>
            <a:pPr algn="ctr"/>
            <a:r>
              <a:rPr lang="en-US" sz="1200" b="1" dirty="0"/>
              <a:t>Er</a:t>
            </a:r>
            <a:r>
              <a:rPr lang="en-US" sz="1200" b="1" baseline="30000" dirty="0"/>
              <a:t>3+</a:t>
            </a:r>
            <a:endParaRPr lang="en-US" sz="1200" b="1" dirty="0"/>
          </a:p>
        </p:txBody>
      </p:sp>
      <p:sp>
        <p:nvSpPr>
          <p:cNvPr id="29" name="TextBox 28">
            <a:extLst>
              <a:ext uri="{FF2B5EF4-FFF2-40B4-BE49-F238E27FC236}">
                <a16:creationId xmlns:a16="http://schemas.microsoft.com/office/drawing/2014/main" id="{AE1B0040-13C1-F09A-26D1-8A1FA37AC685}"/>
              </a:ext>
            </a:extLst>
          </p:cNvPr>
          <p:cNvSpPr txBox="1"/>
          <p:nvPr/>
        </p:nvSpPr>
        <p:spPr>
          <a:xfrm>
            <a:off x="3251050" y="1667176"/>
            <a:ext cx="403394" cy="276999"/>
          </a:xfrm>
          <a:prstGeom prst="rect">
            <a:avLst/>
          </a:prstGeom>
          <a:noFill/>
        </p:spPr>
        <p:txBody>
          <a:bodyPr wrap="square">
            <a:spAutoFit/>
          </a:bodyPr>
          <a:lstStyle/>
          <a:p>
            <a:pPr algn="ctr"/>
            <a:r>
              <a:rPr lang="en-US" sz="1200" b="1" dirty="0"/>
              <a:t>Yb</a:t>
            </a:r>
          </a:p>
        </p:txBody>
      </p:sp>
      <p:sp>
        <p:nvSpPr>
          <p:cNvPr id="32" name="Freeform: Shape 31">
            <a:extLst>
              <a:ext uri="{FF2B5EF4-FFF2-40B4-BE49-F238E27FC236}">
                <a16:creationId xmlns:a16="http://schemas.microsoft.com/office/drawing/2014/main" id="{E4780DB3-2558-F9D5-C829-64D62AD960DF}"/>
              </a:ext>
            </a:extLst>
          </p:cNvPr>
          <p:cNvSpPr/>
          <p:nvPr/>
        </p:nvSpPr>
        <p:spPr>
          <a:xfrm>
            <a:off x="3246079" y="914005"/>
            <a:ext cx="760136" cy="531890"/>
          </a:xfrm>
          <a:custGeom>
            <a:avLst/>
            <a:gdLst>
              <a:gd name="connsiteX0" fmla="*/ 1013515 w 1013515"/>
              <a:gd name="connsiteY0" fmla="*/ 351046 h 709186"/>
              <a:gd name="connsiteX1" fmla="*/ 358195 w 1013515"/>
              <a:gd name="connsiteY1" fmla="*/ 15766 h 709186"/>
              <a:gd name="connsiteX2" fmla="*/ 55 w 1013515"/>
              <a:gd name="connsiteY2" fmla="*/ 122446 h 709186"/>
              <a:gd name="connsiteX3" fmla="*/ 381055 w 1013515"/>
              <a:gd name="connsiteY3" fmla="*/ 709186 h 709186"/>
            </a:gdLst>
            <a:ahLst/>
            <a:cxnLst>
              <a:cxn ang="0">
                <a:pos x="connsiteX0" y="connsiteY0"/>
              </a:cxn>
              <a:cxn ang="0">
                <a:pos x="connsiteX1" y="connsiteY1"/>
              </a:cxn>
              <a:cxn ang="0">
                <a:pos x="connsiteX2" y="connsiteY2"/>
              </a:cxn>
              <a:cxn ang="0">
                <a:pos x="connsiteX3" y="connsiteY3"/>
              </a:cxn>
            </a:cxnLst>
            <a:rect l="l" t="t" r="r" b="b"/>
            <a:pathLst>
              <a:path w="1013515" h="709186">
                <a:moveTo>
                  <a:pt x="1013515" y="351046"/>
                </a:moveTo>
                <a:cubicBezTo>
                  <a:pt x="770310" y="202456"/>
                  <a:pt x="527105" y="53866"/>
                  <a:pt x="358195" y="15766"/>
                </a:cubicBezTo>
                <a:cubicBezTo>
                  <a:pt x="189285" y="-22334"/>
                  <a:pt x="-3755" y="6876"/>
                  <a:pt x="55" y="122446"/>
                </a:cubicBezTo>
                <a:cubicBezTo>
                  <a:pt x="3865" y="238016"/>
                  <a:pt x="192460" y="473601"/>
                  <a:pt x="381055" y="709186"/>
                </a:cubicBezTo>
              </a:path>
            </a:pathLst>
          </a:custGeom>
          <a:noFill/>
          <a:ln w="28575">
            <a:solidFill>
              <a:srgbClr val="FF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93CB4162-3EB6-9ECB-75E7-5955142398A1}"/>
              </a:ext>
            </a:extLst>
          </p:cNvPr>
          <p:cNvSpPr txBox="1"/>
          <p:nvPr/>
        </p:nvSpPr>
        <p:spPr>
          <a:xfrm>
            <a:off x="6047941" y="628849"/>
            <a:ext cx="1911597" cy="1384995"/>
          </a:xfrm>
          <a:prstGeom prst="rect">
            <a:avLst/>
          </a:prstGeom>
          <a:solidFill>
            <a:schemeClr val="bg1"/>
          </a:solidFill>
          <a:ln>
            <a:solidFill>
              <a:schemeClr val="tx1"/>
            </a:solidFill>
          </a:ln>
        </p:spPr>
        <p:txBody>
          <a:bodyPr wrap="square" rtlCol="0">
            <a:spAutoFit/>
          </a:bodyPr>
          <a:lstStyle/>
          <a:p>
            <a:pPr algn="just"/>
            <a:r>
              <a:rPr lang="en-US" sz="1200" b="1" i="1" dirty="0"/>
              <a:t>Notes:</a:t>
            </a:r>
          </a:p>
          <a:p>
            <a:pPr marL="130969" indent="-130969" algn="just">
              <a:buFont typeface="Arial" panose="020B0604020202020204" pitchFamily="34" charset="0"/>
              <a:buChar char="•"/>
            </a:pPr>
            <a:r>
              <a:rPr lang="en-US" sz="1200" dirty="0"/>
              <a:t>Fiber lines are only for illustration purpose, NOT real physical topology.</a:t>
            </a:r>
          </a:p>
          <a:p>
            <a:pPr marL="130969" indent="-130969" algn="just">
              <a:buFont typeface="Arial" panose="020B0604020202020204" pitchFamily="34" charset="0"/>
              <a:buChar char="•"/>
            </a:pPr>
            <a:r>
              <a:rPr lang="en-US" sz="1200" dirty="0"/>
              <a:t>Each line represents at least one pair of fibers.</a:t>
            </a:r>
          </a:p>
        </p:txBody>
      </p:sp>
    </p:spTree>
    <p:extLst>
      <p:ext uri="{BB962C8B-B14F-4D97-AF65-F5344CB8AC3E}">
        <p14:creationId xmlns:p14="http://schemas.microsoft.com/office/powerpoint/2010/main" val="272673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4BAC-D488-07CC-93DE-CF2890657CE5}"/>
              </a:ext>
            </a:extLst>
          </p:cNvPr>
          <p:cNvSpPr>
            <a:spLocks noGrp="1"/>
          </p:cNvSpPr>
          <p:nvPr>
            <p:ph type="title"/>
          </p:nvPr>
        </p:nvSpPr>
        <p:spPr>
          <a:xfrm>
            <a:off x="457201" y="-79021"/>
            <a:ext cx="8372901" cy="621711"/>
          </a:xfrm>
        </p:spPr>
        <p:txBody>
          <a:bodyPr/>
          <a:lstStyle/>
          <a:p>
            <a:r>
              <a:rPr lang="en-US" cap="none" dirty="0"/>
              <a:t>Quantum Frequency Conversion</a:t>
            </a:r>
          </a:p>
        </p:txBody>
      </p:sp>
      <p:sp>
        <p:nvSpPr>
          <p:cNvPr id="5" name="Slide Number Placeholder 4">
            <a:extLst>
              <a:ext uri="{FF2B5EF4-FFF2-40B4-BE49-F238E27FC236}">
                <a16:creationId xmlns:a16="http://schemas.microsoft.com/office/drawing/2014/main" id="{4CB848CA-9237-39D7-BE7B-EADBFB8BD1A8}"/>
              </a:ext>
            </a:extLst>
          </p:cNvPr>
          <p:cNvSpPr>
            <a:spLocks noGrp="1"/>
          </p:cNvSpPr>
          <p:nvPr>
            <p:ph type="sldNum" sz="quarter" idx="13"/>
          </p:nvPr>
        </p:nvSpPr>
        <p:spPr/>
        <p:txBody>
          <a:bodyPr/>
          <a:lstStyle/>
          <a:p>
            <a:fld id="{AEFAAC5A-9C4F-4278-920D-DF2BAB595749}" type="slidenum">
              <a:rPr lang="en-US" smtClean="0"/>
              <a:pPr/>
              <a:t>14</a:t>
            </a:fld>
            <a:endParaRPr lang="en-US" dirty="0"/>
          </a:p>
        </p:txBody>
      </p:sp>
      <p:pic>
        <p:nvPicPr>
          <p:cNvPr id="4" name="Picture 3">
            <a:extLst>
              <a:ext uri="{FF2B5EF4-FFF2-40B4-BE49-F238E27FC236}">
                <a16:creationId xmlns:a16="http://schemas.microsoft.com/office/drawing/2014/main" id="{3514BD4F-01E5-65DE-5B99-A9027965C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714" y="2354460"/>
            <a:ext cx="636501" cy="636501"/>
          </a:xfrm>
          <a:prstGeom prst="rect">
            <a:avLst/>
          </a:prstGeom>
        </p:spPr>
      </p:pic>
      <p:pic>
        <p:nvPicPr>
          <p:cNvPr id="6" name="Picture 5">
            <a:extLst>
              <a:ext uri="{FF2B5EF4-FFF2-40B4-BE49-F238E27FC236}">
                <a16:creationId xmlns:a16="http://schemas.microsoft.com/office/drawing/2014/main" id="{69B7C2DF-8203-A155-6315-6BA4215644BC}"/>
              </a:ext>
            </a:extLst>
          </p:cNvPr>
          <p:cNvPicPr>
            <a:picLocks noChangeAspect="1"/>
          </p:cNvPicPr>
          <p:nvPr/>
        </p:nvPicPr>
        <p:blipFill rotWithShape="1">
          <a:blip r:embed="rId3"/>
          <a:srcRect t="26423" b="22698"/>
          <a:stretch/>
        </p:blipFill>
        <p:spPr>
          <a:xfrm>
            <a:off x="7874605" y="2934692"/>
            <a:ext cx="684653" cy="182880"/>
          </a:xfrm>
          <a:prstGeom prst="rect">
            <a:avLst/>
          </a:prstGeom>
        </p:spPr>
      </p:pic>
      <p:pic>
        <p:nvPicPr>
          <p:cNvPr id="27" name="Picture 26">
            <a:extLst>
              <a:ext uri="{FF2B5EF4-FFF2-40B4-BE49-F238E27FC236}">
                <a16:creationId xmlns:a16="http://schemas.microsoft.com/office/drawing/2014/main" id="{EBC3C1A7-D014-3F58-7E7F-37ABB1C2DA79}"/>
              </a:ext>
            </a:extLst>
          </p:cNvPr>
          <p:cNvPicPr>
            <a:picLocks noChangeAspect="1"/>
          </p:cNvPicPr>
          <p:nvPr/>
        </p:nvPicPr>
        <p:blipFill>
          <a:blip r:embed="rId4"/>
          <a:stretch>
            <a:fillRect/>
          </a:stretch>
        </p:blipFill>
        <p:spPr>
          <a:xfrm>
            <a:off x="1832156" y="722933"/>
            <a:ext cx="5479687" cy="1571693"/>
          </a:xfrm>
          <a:prstGeom prst="rect">
            <a:avLst/>
          </a:prstGeom>
        </p:spPr>
      </p:pic>
      <p:grpSp>
        <p:nvGrpSpPr>
          <p:cNvPr id="11" name="Group 10">
            <a:extLst>
              <a:ext uri="{FF2B5EF4-FFF2-40B4-BE49-F238E27FC236}">
                <a16:creationId xmlns:a16="http://schemas.microsoft.com/office/drawing/2014/main" id="{4A0355BA-119E-6523-AF3F-50930AD7564D}"/>
              </a:ext>
            </a:extLst>
          </p:cNvPr>
          <p:cNvGrpSpPr/>
          <p:nvPr/>
        </p:nvGrpSpPr>
        <p:grpSpPr>
          <a:xfrm>
            <a:off x="1789611" y="2322563"/>
            <a:ext cx="5708079" cy="2936916"/>
            <a:chOff x="4714092" y="2509210"/>
            <a:chExt cx="4450419" cy="2430242"/>
          </a:xfrm>
        </p:grpSpPr>
        <p:sp>
          <p:nvSpPr>
            <p:cNvPr id="8" name="TextBox 7">
              <a:extLst>
                <a:ext uri="{FF2B5EF4-FFF2-40B4-BE49-F238E27FC236}">
                  <a16:creationId xmlns:a16="http://schemas.microsoft.com/office/drawing/2014/main" id="{4B9CFB9B-A1DC-B3C7-1781-94989114A75A}"/>
                </a:ext>
              </a:extLst>
            </p:cNvPr>
            <p:cNvSpPr txBox="1"/>
            <p:nvPr/>
          </p:nvSpPr>
          <p:spPr>
            <a:xfrm>
              <a:off x="4714092" y="2742144"/>
              <a:ext cx="1080000" cy="369332"/>
            </a:xfrm>
            <a:prstGeom prst="rect">
              <a:avLst/>
            </a:prstGeom>
            <a:noFill/>
            <a:ln>
              <a:solidFill>
                <a:schemeClr val="tx1">
                  <a:lumMod val="50000"/>
                </a:schemeClr>
              </a:solidFill>
            </a:ln>
          </p:spPr>
          <p:txBody>
            <a:bodyPr wrap="square" rtlCol="0">
              <a:spAutoFit/>
            </a:bodyPr>
            <a:lstStyle/>
            <a:p>
              <a:r>
                <a:rPr lang="en-US" dirty="0"/>
                <a:t>1452 nm</a:t>
              </a:r>
            </a:p>
          </p:txBody>
        </p:sp>
        <p:sp>
          <p:nvSpPr>
            <p:cNvPr id="10" name="TextBox 9">
              <a:extLst>
                <a:ext uri="{FF2B5EF4-FFF2-40B4-BE49-F238E27FC236}">
                  <a16:creationId xmlns:a16="http://schemas.microsoft.com/office/drawing/2014/main" id="{9552F917-AAB2-D2B2-55D5-88DA38E0220B}"/>
                </a:ext>
              </a:extLst>
            </p:cNvPr>
            <p:cNvSpPr txBox="1"/>
            <p:nvPr/>
          </p:nvSpPr>
          <p:spPr>
            <a:xfrm>
              <a:off x="7345692" y="2742144"/>
              <a:ext cx="1611600" cy="369332"/>
            </a:xfrm>
            <a:prstGeom prst="rect">
              <a:avLst/>
            </a:prstGeom>
            <a:noFill/>
            <a:ln>
              <a:solidFill>
                <a:schemeClr val="tx1">
                  <a:lumMod val="50000"/>
                </a:schemeClr>
              </a:solidFill>
            </a:ln>
          </p:spPr>
          <p:txBody>
            <a:bodyPr wrap="square" rtlCol="0">
              <a:spAutoFit/>
            </a:bodyPr>
            <a:lstStyle/>
            <a:p>
              <a:r>
                <a:rPr lang="en-US" dirty="0"/>
                <a:t>SHG: 726 nm</a:t>
              </a:r>
            </a:p>
          </p:txBody>
        </p:sp>
        <p:grpSp>
          <p:nvGrpSpPr>
            <p:cNvPr id="14" name="Group 13">
              <a:extLst>
                <a:ext uri="{FF2B5EF4-FFF2-40B4-BE49-F238E27FC236}">
                  <a16:creationId xmlns:a16="http://schemas.microsoft.com/office/drawing/2014/main" id="{D1A0B0D2-A527-0ACD-818F-7E13127CBFF8}"/>
                </a:ext>
              </a:extLst>
            </p:cNvPr>
            <p:cNvGrpSpPr/>
            <p:nvPr/>
          </p:nvGrpSpPr>
          <p:grpSpPr>
            <a:xfrm>
              <a:off x="6265692" y="2509210"/>
              <a:ext cx="770400" cy="835200"/>
              <a:chOff x="6984000" y="1195200"/>
              <a:chExt cx="770400" cy="835200"/>
            </a:xfrm>
          </p:grpSpPr>
          <p:sp>
            <p:nvSpPr>
              <p:cNvPr id="12" name="Isosceles Triangle 11">
                <a:extLst>
                  <a:ext uri="{FF2B5EF4-FFF2-40B4-BE49-F238E27FC236}">
                    <a16:creationId xmlns:a16="http://schemas.microsoft.com/office/drawing/2014/main" id="{216078FA-F401-D673-D94E-9C5A9F58F6A9}"/>
                  </a:ext>
                </a:extLst>
              </p:cNvPr>
              <p:cNvSpPr/>
              <p:nvPr/>
            </p:nvSpPr>
            <p:spPr>
              <a:xfrm rot="5400000">
                <a:off x="6976800" y="1252800"/>
                <a:ext cx="835200" cy="720000"/>
              </a:xfrm>
              <a:prstGeom prst="triangle">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rgbClr val="0B1F8F"/>
                  </a:solidFill>
                </a:endParaRPr>
              </a:p>
            </p:txBody>
          </p:sp>
          <p:sp>
            <p:nvSpPr>
              <p:cNvPr id="13" name="TextBox 12">
                <a:extLst>
                  <a:ext uri="{FF2B5EF4-FFF2-40B4-BE49-F238E27FC236}">
                    <a16:creationId xmlns:a16="http://schemas.microsoft.com/office/drawing/2014/main" id="{C5E1E369-D8E9-7EDA-C13B-B13FAB060D98}"/>
                  </a:ext>
                </a:extLst>
              </p:cNvPr>
              <p:cNvSpPr txBox="1"/>
              <p:nvPr/>
            </p:nvSpPr>
            <p:spPr>
              <a:xfrm>
                <a:off x="6984000" y="1428134"/>
                <a:ext cx="720000" cy="369332"/>
              </a:xfrm>
              <a:prstGeom prst="rect">
                <a:avLst/>
              </a:prstGeom>
              <a:noFill/>
            </p:spPr>
            <p:txBody>
              <a:bodyPr wrap="square" rtlCol="0">
                <a:spAutoFit/>
              </a:bodyPr>
              <a:lstStyle/>
              <a:p>
                <a:r>
                  <a:rPr lang="en-US" dirty="0"/>
                  <a:t>Amp</a:t>
                </a:r>
              </a:p>
            </p:txBody>
          </p:sp>
        </p:grpSp>
        <p:cxnSp>
          <p:nvCxnSpPr>
            <p:cNvPr id="16" name="Straight Arrow Connector 15">
              <a:extLst>
                <a:ext uri="{FF2B5EF4-FFF2-40B4-BE49-F238E27FC236}">
                  <a16:creationId xmlns:a16="http://schemas.microsoft.com/office/drawing/2014/main" id="{3763E67D-8BB4-071E-C052-0F09EF1D707F}"/>
                </a:ext>
              </a:extLst>
            </p:cNvPr>
            <p:cNvCxnSpPr>
              <a:stCxn id="8" idx="3"/>
              <a:endCxn id="13" idx="1"/>
            </p:cNvCxnSpPr>
            <p:nvPr/>
          </p:nvCxnSpPr>
          <p:spPr>
            <a:xfrm>
              <a:off x="5794092" y="2926810"/>
              <a:ext cx="471600" cy="0"/>
            </a:xfrm>
            <a:prstGeom prst="straightConnector1">
              <a:avLst/>
            </a:prstGeom>
            <a:ln w="381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FE3165E-D0B2-621E-1A63-55EFF7A07562}"/>
                </a:ext>
              </a:extLst>
            </p:cNvPr>
            <p:cNvCxnSpPr>
              <a:cxnSpLocks/>
              <a:stCxn id="13" idx="3"/>
              <a:endCxn id="10" idx="1"/>
            </p:cNvCxnSpPr>
            <p:nvPr/>
          </p:nvCxnSpPr>
          <p:spPr>
            <a:xfrm>
              <a:off x="6985692" y="2926810"/>
              <a:ext cx="360000" cy="0"/>
            </a:xfrm>
            <a:prstGeom prst="straightConnector1">
              <a:avLst/>
            </a:prstGeom>
            <a:ln w="381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F893B0E-7B41-F5B4-FF82-FB5D6496F972}"/>
                </a:ext>
              </a:extLst>
            </p:cNvPr>
            <p:cNvCxnSpPr>
              <a:cxnSpLocks/>
              <a:stCxn id="10" idx="2"/>
              <a:endCxn id="23" idx="0"/>
            </p:cNvCxnSpPr>
            <p:nvPr/>
          </p:nvCxnSpPr>
          <p:spPr>
            <a:xfrm flipH="1">
              <a:off x="8149718" y="3111476"/>
              <a:ext cx="1774" cy="80335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A8214E8-E1F6-0385-65E6-D37BB57B3EF5}"/>
                </a:ext>
              </a:extLst>
            </p:cNvPr>
            <p:cNvSpPr txBox="1"/>
            <p:nvPr/>
          </p:nvSpPr>
          <p:spPr>
            <a:xfrm>
              <a:off x="7805617" y="3914834"/>
              <a:ext cx="688201" cy="369332"/>
            </a:xfrm>
            <a:prstGeom prst="rect">
              <a:avLst/>
            </a:prstGeom>
            <a:noFill/>
            <a:ln>
              <a:solidFill>
                <a:schemeClr val="tx1">
                  <a:lumMod val="50000"/>
                </a:schemeClr>
              </a:solidFill>
            </a:ln>
          </p:spPr>
          <p:txBody>
            <a:bodyPr wrap="square" rtlCol="0">
              <a:spAutoFit/>
            </a:bodyPr>
            <a:lstStyle/>
            <a:p>
              <a:r>
                <a:rPr lang="en-US" dirty="0"/>
                <a:t>DFG</a:t>
              </a:r>
            </a:p>
          </p:txBody>
        </p:sp>
        <p:sp>
          <p:nvSpPr>
            <p:cNvPr id="25" name="TextBox 24">
              <a:extLst>
                <a:ext uri="{FF2B5EF4-FFF2-40B4-BE49-F238E27FC236}">
                  <a16:creationId xmlns:a16="http://schemas.microsoft.com/office/drawing/2014/main" id="{39EF9DC7-114B-211D-7558-587792219432}"/>
                </a:ext>
              </a:extLst>
            </p:cNvPr>
            <p:cNvSpPr txBox="1"/>
            <p:nvPr/>
          </p:nvSpPr>
          <p:spPr>
            <a:xfrm>
              <a:off x="4714092" y="3418865"/>
              <a:ext cx="1080000" cy="369332"/>
            </a:xfrm>
            <a:prstGeom prst="rect">
              <a:avLst/>
            </a:prstGeom>
            <a:noFill/>
            <a:ln>
              <a:solidFill>
                <a:schemeClr val="tx1">
                  <a:lumMod val="50000"/>
                </a:schemeClr>
              </a:solidFill>
            </a:ln>
          </p:spPr>
          <p:txBody>
            <a:bodyPr wrap="square" rtlCol="0">
              <a:spAutoFit/>
            </a:bodyPr>
            <a:lstStyle/>
            <a:p>
              <a:r>
                <a:rPr lang="en-US" dirty="0"/>
                <a:t>1389 nm</a:t>
              </a:r>
            </a:p>
          </p:txBody>
        </p:sp>
        <p:sp>
          <p:nvSpPr>
            <p:cNvPr id="29" name="TextBox 28">
              <a:extLst>
                <a:ext uri="{FF2B5EF4-FFF2-40B4-BE49-F238E27FC236}">
                  <a16:creationId xmlns:a16="http://schemas.microsoft.com/office/drawing/2014/main" id="{5A6DF7E5-240B-66D2-4B64-B5740B615EAA}"/>
                </a:ext>
              </a:extLst>
            </p:cNvPr>
            <p:cNvSpPr txBox="1"/>
            <p:nvPr/>
          </p:nvSpPr>
          <p:spPr>
            <a:xfrm>
              <a:off x="8149718" y="3189600"/>
              <a:ext cx="798761" cy="369332"/>
            </a:xfrm>
            <a:prstGeom prst="rect">
              <a:avLst/>
            </a:prstGeom>
            <a:noFill/>
          </p:spPr>
          <p:txBody>
            <a:bodyPr wrap="square" rtlCol="0">
              <a:spAutoFit/>
            </a:bodyPr>
            <a:lstStyle/>
            <a:p>
              <a:r>
                <a:rPr lang="en-US" dirty="0"/>
                <a:t>Pump</a:t>
              </a:r>
            </a:p>
          </p:txBody>
        </p:sp>
        <p:cxnSp>
          <p:nvCxnSpPr>
            <p:cNvPr id="34" name="Straight Connector 33">
              <a:extLst>
                <a:ext uri="{FF2B5EF4-FFF2-40B4-BE49-F238E27FC236}">
                  <a16:creationId xmlns:a16="http://schemas.microsoft.com/office/drawing/2014/main" id="{F91A89F5-1577-752F-8ED5-E45934A9D1C7}"/>
                </a:ext>
              </a:extLst>
            </p:cNvPr>
            <p:cNvCxnSpPr>
              <a:cxnSpLocks/>
            </p:cNvCxnSpPr>
            <p:nvPr/>
          </p:nvCxnSpPr>
          <p:spPr>
            <a:xfrm>
              <a:off x="8033366" y="3506931"/>
              <a:ext cx="232704" cy="193200"/>
            </a:xfrm>
            <a:prstGeom prst="line">
              <a:avLst/>
            </a:prstGeom>
            <a:ln w="381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613FD8C-D505-E3F5-FBE7-C3B20DF4BE3F}"/>
                </a:ext>
              </a:extLst>
            </p:cNvPr>
            <p:cNvCxnSpPr>
              <a:cxnSpLocks/>
              <a:stCxn id="25" idx="3"/>
            </p:cNvCxnSpPr>
            <p:nvPr/>
          </p:nvCxnSpPr>
          <p:spPr>
            <a:xfrm>
              <a:off x="5794092" y="3603531"/>
              <a:ext cx="2355625" cy="0"/>
            </a:xfrm>
            <a:prstGeom prst="straightConnector1">
              <a:avLst/>
            </a:prstGeom>
            <a:ln w="38100">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CC53652-12FB-E1F9-9041-C084EB8AE2A5}"/>
                </a:ext>
              </a:extLst>
            </p:cNvPr>
            <p:cNvCxnSpPr>
              <a:cxnSpLocks/>
            </p:cNvCxnSpPr>
            <p:nvPr/>
          </p:nvCxnSpPr>
          <p:spPr>
            <a:xfrm>
              <a:off x="8098059" y="3603531"/>
              <a:ext cx="1" cy="311303"/>
            </a:xfrm>
            <a:prstGeom prst="straightConnector1">
              <a:avLst/>
            </a:prstGeom>
            <a:ln w="381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4AD2AC31-B972-BF41-9CE2-B0A57B983B9F}"/>
                </a:ext>
              </a:extLst>
            </p:cNvPr>
            <p:cNvSpPr txBox="1"/>
            <p:nvPr/>
          </p:nvSpPr>
          <p:spPr>
            <a:xfrm>
              <a:off x="6874092" y="3252077"/>
              <a:ext cx="798761" cy="369332"/>
            </a:xfrm>
            <a:prstGeom prst="rect">
              <a:avLst/>
            </a:prstGeom>
            <a:noFill/>
          </p:spPr>
          <p:txBody>
            <a:bodyPr wrap="square" rtlCol="0">
              <a:spAutoFit/>
            </a:bodyPr>
            <a:lstStyle/>
            <a:p>
              <a:r>
                <a:rPr lang="en-US" dirty="0"/>
                <a:t>input</a:t>
              </a:r>
            </a:p>
          </p:txBody>
        </p:sp>
        <p:cxnSp>
          <p:nvCxnSpPr>
            <p:cNvPr id="44" name="Straight Arrow Connector 43">
              <a:extLst>
                <a:ext uri="{FF2B5EF4-FFF2-40B4-BE49-F238E27FC236}">
                  <a16:creationId xmlns:a16="http://schemas.microsoft.com/office/drawing/2014/main" id="{41E7C363-2BE6-6363-4058-CBF9DC0C0419}"/>
                </a:ext>
              </a:extLst>
            </p:cNvPr>
            <p:cNvCxnSpPr>
              <a:cxnSpLocks/>
              <a:stCxn id="23" idx="2"/>
            </p:cNvCxnSpPr>
            <p:nvPr/>
          </p:nvCxnSpPr>
          <p:spPr>
            <a:xfrm flipH="1">
              <a:off x="8149717" y="4284166"/>
              <a:ext cx="1" cy="441262"/>
            </a:xfrm>
            <a:prstGeom prst="straightConnector1">
              <a:avLst/>
            </a:prstGeom>
            <a:ln w="3810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AC277227-1FFB-BEE5-1A17-14C9CB59D60D}"/>
                </a:ext>
              </a:extLst>
            </p:cNvPr>
            <p:cNvSpPr txBox="1"/>
            <p:nvPr/>
          </p:nvSpPr>
          <p:spPr>
            <a:xfrm>
              <a:off x="7134922" y="4570120"/>
              <a:ext cx="2029589" cy="369332"/>
            </a:xfrm>
            <a:prstGeom prst="rect">
              <a:avLst/>
            </a:prstGeom>
            <a:noFill/>
          </p:spPr>
          <p:txBody>
            <a:bodyPr wrap="square" rtlCol="0">
              <a:spAutoFit/>
            </a:bodyPr>
            <a:lstStyle/>
            <a:p>
              <a:r>
                <a:rPr lang="en-US" dirty="0"/>
                <a:t>1520 nm signal</a:t>
              </a:r>
            </a:p>
          </p:txBody>
        </p:sp>
      </p:grpSp>
    </p:spTree>
    <p:extLst>
      <p:ext uri="{BB962C8B-B14F-4D97-AF65-F5344CB8AC3E}">
        <p14:creationId xmlns:p14="http://schemas.microsoft.com/office/powerpoint/2010/main" val="2313573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2788B-E03F-2DCE-A0F9-D1D4D91BAD49}"/>
              </a:ext>
            </a:extLst>
          </p:cNvPr>
          <p:cNvSpPr>
            <a:spLocks noGrp="1"/>
          </p:cNvSpPr>
          <p:nvPr>
            <p:ph type="title"/>
          </p:nvPr>
        </p:nvSpPr>
        <p:spPr>
          <a:xfrm>
            <a:off x="457201" y="84446"/>
            <a:ext cx="8372901" cy="621711"/>
          </a:xfrm>
        </p:spPr>
        <p:txBody>
          <a:bodyPr/>
          <a:lstStyle/>
          <a:p>
            <a:r>
              <a:rPr lang="en-US" cap="none" dirty="0" err="1">
                <a:cs typeface="Arial"/>
              </a:rPr>
              <a:t>InterQnet</a:t>
            </a:r>
            <a:r>
              <a:rPr lang="en-US" cap="none" dirty="0">
                <a:cs typeface="Arial"/>
              </a:rPr>
              <a:t>-Scale</a:t>
            </a:r>
          </a:p>
        </p:txBody>
      </p:sp>
      <p:sp>
        <p:nvSpPr>
          <p:cNvPr id="5" name="Slide Number Placeholder 4">
            <a:extLst>
              <a:ext uri="{FF2B5EF4-FFF2-40B4-BE49-F238E27FC236}">
                <a16:creationId xmlns:a16="http://schemas.microsoft.com/office/drawing/2014/main" id="{5A7611A6-504F-3228-DB51-15328182DF3C}"/>
              </a:ext>
            </a:extLst>
          </p:cNvPr>
          <p:cNvSpPr>
            <a:spLocks noGrp="1"/>
          </p:cNvSpPr>
          <p:nvPr>
            <p:ph type="sldNum" sz="quarter" idx="13"/>
          </p:nvPr>
        </p:nvSpPr>
        <p:spPr/>
        <p:txBody>
          <a:bodyPr/>
          <a:lstStyle/>
          <a:p>
            <a:fld id="{AEFAAC5A-9C4F-4278-920D-DF2BAB595749}" type="slidenum">
              <a:rPr lang="en-US" smtClean="0"/>
              <a:pPr/>
              <a:t>15</a:t>
            </a:fld>
            <a:endParaRPr lang="en-US" dirty="0"/>
          </a:p>
        </p:txBody>
      </p:sp>
      <p:pic>
        <p:nvPicPr>
          <p:cNvPr id="6" name="Picture Placeholder 11">
            <a:extLst>
              <a:ext uri="{FF2B5EF4-FFF2-40B4-BE49-F238E27FC236}">
                <a16:creationId xmlns:a16="http://schemas.microsoft.com/office/drawing/2014/main" id="{7890951F-C46F-554C-A004-F96B90C123D0}"/>
              </a:ext>
            </a:extLst>
          </p:cNvPr>
          <p:cNvPicPr>
            <a:picLocks noChangeAspect="1"/>
          </p:cNvPicPr>
          <p:nvPr/>
        </p:nvPicPr>
        <p:blipFill>
          <a:blip r:embed="rId3"/>
          <a:srcRect t="3481" b="3481"/>
          <a:stretch/>
        </p:blipFill>
        <p:spPr>
          <a:xfrm>
            <a:off x="873220" y="962412"/>
            <a:ext cx="7397560" cy="3508375"/>
          </a:xfrm>
          <a:prstGeom prst="rect">
            <a:avLst/>
          </a:prstGeom>
        </p:spPr>
      </p:pic>
    </p:spTree>
    <p:extLst>
      <p:ext uri="{BB962C8B-B14F-4D97-AF65-F5344CB8AC3E}">
        <p14:creationId xmlns:p14="http://schemas.microsoft.com/office/powerpoint/2010/main" val="1961722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CCE90A-45D6-482B-583A-85EC8B9F3B06}"/>
              </a:ext>
            </a:extLst>
          </p:cNvPr>
          <p:cNvSpPr txBox="1">
            <a:spLocks/>
          </p:cNvSpPr>
          <p:nvPr/>
        </p:nvSpPr>
        <p:spPr>
          <a:xfrm>
            <a:off x="457201" y="84446"/>
            <a:ext cx="8372901" cy="621711"/>
          </a:xfrm>
          <a:prstGeom prst="rect">
            <a:avLst/>
          </a:prstGeom>
        </p:spPr>
        <p:txBody>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cap="none" dirty="0">
                <a:cs typeface="Arial"/>
              </a:rPr>
              <a:t>A Potential Quantum Network Stack</a:t>
            </a:r>
          </a:p>
        </p:txBody>
      </p:sp>
      <p:pic>
        <p:nvPicPr>
          <p:cNvPr id="5" name="Picture 4">
            <a:extLst>
              <a:ext uri="{FF2B5EF4-FFF2-40B4-BE49-F238E27FC236}">
                <a16:creationId xmlns:a16="http://schemas.microsoft.com/office/drawing/2014/main" id="{56E8BB50-7990-7DEA-2787-BF828CC230DA}"/>
              </a:ext>
            </a:extLst>
          </p:cNvPr>
          <p:cNvPicPr>
            <a:picLocks noChangeAspect="1"/>
          </p:cNvPicPr>
          <p:nvPr/>
        </p:nvPicPr>
        <p:blipFill>
          <a:blip r:embed="rId2"/>
          <a:stretch>
            <a:fillRect/>
          </a:stretch>
        </p:blipFill>
        <p:spPr>
          <a:xfrm>
            <a:off x="3037680" y="706157"/>
            <a:ext cx="3251359" cy="4186682"/>
          </a:xfrm>
          <a:prstGeom prst="rect">
            <a:avLst/>
          </a:prstGeom>
        </p:spPr>
      </p:pic>
    </p:spTree>
    <p:extLst>
      <p:ext uri="{BB962C8B-B14F-4D97-AF65-F5344CB8AC3E}">
        <p14:creationId xmlns:p14="http://schemas.microsoft.com/office/powerpoint/2010/main" val="274050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98DC0-4D38-EAE7-BF66-DB1CCCD1D4CA}"/>
              </a:ext>
            </a:extLst>
          </p:cNvPr>
          <p:cNvPicPr>
            <a:picLocks noChangeAspect="1"/>
          </p:cNvPicPr>
          <p:nvPr/>
        </p:nvPicPr>
        <p:blipFill>
          <a:blip r:embed="rId2"/>
          <a:stretch>
            <a:fillRect/>
          </a:stretch>
        </p:blipFill>
        <p:spPr>
          <a:xfrm>
            <a:off x="2133819" y="872139"/>
            <a:ext cx="5422900" cy="3987800"/>
          </a:xfrm>
          <a:prstGeom prst="rect">
            <a:avLst/>
          </a:prstGeom>
        </p:spPr>
      </p:pic>
      <p:sp>
        <p:nvSpPr>
          <p:cNvPr id="4" name="Title 1">
            <a:extLst>
              <a:ext uri="{FF2B5EF4-FFF2-40B4-BE49-F238E27FC236}">
                <a16:creationId xmlns:a16="http://schemas.microsoft.com/office/drawing/2014/main" id="{A7CCE90A-45D6-482B-583A-85EC8B9F3B06}"/>
              </a:ext>
            </a:extLst>
          </p:cNvPr>
          <p:cNvSpPr txBox="1">
            <a:spLocks/>
          </p:cNvSpPr>
          <p:nvPr/>
        </p:nvSpPr>
        <p:spPr>
          <a:xfrm>
            <a:off x="457201" y="84446"/>
            <a:ext cx="8372901" cy="621711"/>
          </a:xfrm>
          <a:prstGeom prst="rect">
            <a:avLst/>
          </a:prstGeom>
        </p:spPr>
        <p:txBody>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cap="none" dirty="0">
                <a:cs typeface="Arial"/>
              </a:rPr>
              <a:t>Schematic of a Control Protocol</a:t>
            </a:r>
          </a:p>
        </p:txBody>
      </p:sp>
    </p:spTree>
    <p:extLst>
      <p:ext uri="{BB962C8B-B14F-4D97-AF65-F5344CB8AC3E}">
        <p14:creationId xmlns:p14="http://schemas.microsoft.com/office/powerpoint/2010/main" val="1697946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g112c093d43a_0_306"/>
          <p:cNvSpPr txBox="1"/>
          <p:nvPr/>
        </p:nvSpPr>
        <p:spPr>
          <a:xfrm>
            <a:off x="355677" y="1191038"/>
            <a:ext cx="3730200" cy="3467700"/>
          </a:xfrm>
          <a:prstGeom prst="rect">
            <a:avLst/>
          </a:prstGeom>
          <a:noFill/>
          <a:ln>
            <a:noFill/>
          </a:ln>
        </p:spPr>
        <p:txBody>
          <a:bodyPr spcFirstLastPara="1" wrap="square" lIns="90000" tIns="45000" rIns="90000" bIns="45000" anchor="t" anchorCtr="0">
            <a:noAutofit/>
          </a:bodyPr>
          <a:lstStyle/>
          <a:p>
            <a:pPr marL="285750" marR="0" lvl="0" indent="-285750" algn="l" rtl="0">
              <a:lnSpc>
                <a:spcPct val="10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Modularized discrete event simulator with a clear separation of functionality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Simulates quantum communication at photon-level with picosecond accuracy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Allows simulations with different parameters, protocols, topologies, and network architectures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Hardware models of single-atom memories, entanglement generation, swapping, and purification protocols</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600"/>
              </a:spcBef>
              <a:spcAft>
                <a:spcPts val="0"/>
              </a:spcAft>
              <a:buClr>
                <a:srgbClr val="000000"/>
              </a:buClr>
              <a:buSzPts val="1600"/>
              <a:buFont typeface="Noto Sans Symbols"/>
              <a:buNone/>
            </a:pPr>
            <a:endParaRPr sz="1600" b="0" i="0" u="none" strike="noStrike" cap="none">
              <a:solidFill>
                <a:srgbClr val="000000"/>
              </a:solidFill>
              <a:latin typeface="Arial"/>
              <a:ea typeface="Arial"/>
              <a:cs typeface="Arial"/>
              <a:sym typeface="Arial"/>
            </a:endParaRPr>
          </a:p>
        </p:txBody>
      </p:sp>
      <p:pic>
        <p:nvPicPr>
          <p:cNvPr id="441" name="Google Shape;441;g112c093d43a_0_306"/>
          <p:cNvPicPr preferRelativeResize="0"/>
          <p:nvPr/>
        </p:nvPicPr>
        <p:blipFill>
          <a:blip r:embed="rId3">
            <a:alphaModFix/>
          </a:blip>
          <a:stretch>
            <a:fillRect/>
          </a:stretch>
        </p:blipFill>
        <p:spPr>
          <a:xfrm>
            <a:off x="4085877" y="1191041"/>
            <a:ext cx="4753321" cy="3320483"/>
          </a:xfrm>
          <a:prstGeom prst="rect">
            <a:avLst/>
          </a:prstGeom>
          <a:noFill/>
          <a:ln>
            <a:noFill/>
          </a:ln>
        </p:spPr>
      </p:pic>
      <p:sp>
        <p:nvSpPr>
          <p:cNvPr id="5" name="Google Shape;310;g283fe6a03f3_0_37">
            <a:extLst>
              <a:ext uri="{FF2B5EF4-FFF2-40B4-BE49-F238E27FC236}">
                <a16:creationId xmlns:a16="http://schemas.microsoft.com/office/drawing/2014/main" id="{462B7CFC-2164-4A41-B098-6E227CE7EAEA}"/>
              </a:ext>
            </a:extLst>
          </p:cNvPr>
          <p:cNvSpPr txBox="1">
            <a:spLocks noGrp="1"/>
          </p:cNvSpPr>
          <p:nvPr>
            <p:ph type="title"/>
          </p:nvPr>
        </p:nvSpPr>
        <p:spPr>
          <a:xfrm>
            <a:off x="466198" y="422224"/>
            <a:ext cx="8373000" cy="62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err="1"/>
              <a:t>SeQUeNCe</a:t>
            </a:r>
            <a:r>
              <a:rPr lang="en-US" dirty="0"/>
              <a:t>: Simulator of Quantum Network Communication</a:t>
            </a:r>
            <a:endParaRPr dirty="0"/>
          </a:p>
        </p:txBody>
      </p:sp>
    </p:spTree>
    <p:extLst>
      <p:ext uri="{BB962C8B-B14F-4D97-AF65-F5344CB8AC3E}">
        <p14:creationId xmlns:p14="http://schemas.microsoft.com/office/powerpoint/2010/main" val="2962036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CF29-8A09-63AB-6FAE-E748BA700A3C}"/>
              </a:ext>
            </a:extLst>
          </p:cNvPr>
          <p:cNvSpPr>
            <a:spLocks noGrp="1"/>
          </p:cNvSpPr>
          <p:nvPr>
            <p:ph type="title"/>
          </p:nvPr>
        </p:nvSpPr>
        <p:spPr>
          <a:xfrm>
            <a:off x="457201" y="10906"/>
            <a:ext cx="8372901" cy="621711"/>
          </a:xfrm>
        </p:spPr>
        <p:txBody>
          <a:bodyPr/>
          <a:lstStyle/>
          <a:p>
            <a:r>
              <a:rPr lang="en-US" cap="none" dirty="0">
                <a:cs typeface="Arial"/>
              </a:rPr>
              <a:t>Faithful Simulation of coexistence Experiments</a:t>
            </a:r>
          </a:p>
        </p:txBody>
      </p:sp>
      <p:sp>
        <p:nvSpPr>
          <p:cNvPr id="4" name="Content Placeholder 3">
            <a:extLst>
              <a:ext uri="{FF2B5EF4-FFF2-40B4-BE49-F238E27FC236}">
                <a16:creationId xmlns:a16="http://schemas.microsoft.com/office/drawing/2014/main" id="{D32B1CBC-6C66-C3F6-5393-7805BDDB99AD}"/>
              </a:ext>
            </a:extLst>
          </p:cNvPr>
          <p:cNvSpPr>
            <a:spLocks noGrp="1"/>
          </p:cNvSpPr>
          <p:nvPr>
            <p:ph sz="quarter" idx="14"/>
          </p:nvPr>
        </p:nvSpPr>
        <p:spPr>
          <a:xfrm>
            <a:off x="396823" y="728080"/>
            <a:ext cx="4903857" cy="3600166"/>
          </a:xfrm>
        </p:spPr>
        <p:txBody>
          <a:bodyPr vert="horz" lIns="0" tIns="0" rIns="0" bIns="0" rtlCol="0" anchor="t">
            <a:noAutofit/>
          </a:bodyPr>
          <a:lstStyle/>
          <a:p>
            <a:pPr marL="164465" indent="-164465"/>
            <a:r>
              <a:rPr lang="en-US" sz="1600" dirty="0">
                <a:ea typeface="+mn-lt"/>
                <a:cs typeface="+mn-lt"/>
              </a:rPr>
              <a:t>Model the entanglement distribution experiment in</a:t>
            </a:r>
          </a:p>
          <a:p>
            <a:pPr lvl="1" indent="-255905"/>
            <a:r>
              <a:rPr lang="en-US" sz="1600" dirty="0">
                <a:ea typeface="+mn-lt"/>
                <a:cs typeface="+mn-lt"/>
              </a:rPr>
              <a:t>Model noise sources – </a:t>
            </a:r>
            <a:r>
              <a:rPr lang="en-US" sz="1600" dirty="0">
                <a:solidFill>
                  <a:schemeClr val="accent1">
                    <a:lumMod val="75000"/>
                  </a:schemeClr>
                </a:solidFill>
                <a:ea typeface="+mn-lt"/>
                <a:cs typeface="+mn-lt"/>
              </a:rPr>
              <a:t>Multi-pair emissions</a:t>
            </a:r>
            <a:r>
              <a:rPr lang="en-US" sz="1600" dirty="0">
                <a:ea typeface="+mn-lt"/>
                <a:cs typeface="+mn-lt"/>
              </a:rPr>
              <a:t>, depolarization and attenuation </a:t>
            </a:r>
          </a:p>
          <a:p>
            <a:pPr lvl="1" indent="-255905"/>
            <a:r>
              <a:rPr lang="en-US" sz="1600" dirty="0">
                <a:ea typeface="+mn-lt"/>
                <a:cs typeface="+mn-lt"/>
              </a:rPr>
              <a:t>Model devices like polarization </a:t>
            </a:r>
            <a:r>
              <a:rPr lang="en-US" sz="1600" dirty="0" err="1">
                <a:ea typeface="+mn-lt"/>
                <a:cs typeface="+mn-lt"/>
              </a:rPr>
              <a:t>analysers</a:t>
            </a:r>
            <a:r>
              <a:rPr lang="en-US" sz="1600" dirty="0">
                <a:ea typeface="+mn-lt"/>
                <a:cs typeface="+mn-lt"/>
              </a:rPr>
              <a:t>, accounting both coincidence &amp; singles counts </a:t>
            </a:r>
          </a:p>
          <a:p>
            <a:pPr lvl="1" indent="-255905"/>
            <a:r>
              <a:rPr lang="en-US" sz="1600" dirty="0">
                <a:ea typeface="+mn-lt"/>
                <a:cs typeface="+mn-lt"/>
              </a:rPr>
              <a:t>Develop quantum state representation satisfying quantum properties (truncated commutation) </a:t>
            </a:r>
            <a:endParaRPr lang="en-US" sz="1600" dirty="0">
              <a:cs typeface="Arial" panose="020B0604020202020204"/>
            </a:endParaRPr>
          </a:p>
          <a:p>
            <a:pPr lvl="1" indent="-255905"/>
            <a:r>
              <a:rPr lang="en-US" sz="1600" dirty="0">
                <a:ea typeface="+mn-lt"/>
                <a:cs typeface="+mn-lt"/>
              </a:rPr>
              <a:t>Modelling a </a:t>
            </a:r>
            <a:r>
              <a:rPr lang="en-US" sz="1600" dirty="0">
                <a:solidFill>
                  <a:schemeClr val="accent2"/>
                </a:solidFill>
                <a:ea typeface="+mn-lt"/>
                <a:cs typeface="+mn-lt"/>
              </a:rPr>
              <a:t>beamsplitter</a:t>
            </a:r>
            <a:r>
              <a:rPr lang="en-US" sz="1600" dirty="0">
                <a:ea typeface="+mn-lt"/>
                <a:cs typeface="+mn-lt"/>
              </a:rPr>
              <a:t> to assess the action of devices on photon numbers and polarization</a:t>
            </a:r>
          </a:p>
          <a:p>
            <a:pPr marL="164465" indent="-164465"/>
            <a:r>
              <a:rPr lang="en-US" sz="1600" dirty="0">
                <a:cs typeface="Arial" panose="020B0604020202020204"/>
              </a:rPr>
              <a:t>Computational aspects</a:t>
            </a:r>
          </a:p>
          <a:p>
            <a:pPr lvl="1" indent="-255905"/>
            <a:r>
              <a:rPr lang="en-US" sz="1600" dirty="0">
                <a:ea typeface="+mn-lt"/>
                <a:cs typeface="+mn-lt"/>
              </a:rPr>
              <a:t>Entanglement distribution experiment was modeled in multi-processed environments to simulate multiple configurations simultaneously </a:t>
            </a:r>
            <a:endParaRPr lang="en-US" sz="1600" dirty="0">
              <a:cs typeface="Arial"/>
            </a:endParaRPr>
          </a:p>
          <a:p>
            <a:pPr lvl="1" indent="-255905"/>
            <a:r>
              <a:rPr lang="en-US" sz="1600" dirty="0">
                <a:solidFill>
                  <a:schemeClr val="accent3"/>
                </a:solidFill>
                <a:ea typeface="+mn-lt"/>
                <a:cs typeface="+mn-lt"/>
              </a:rPr>
              <a:t>Sparse algebra</a:t>
            </a:r>
            <a:r>
              <a:rPr lang="en-US" sz="1600" dirty="0">
                <a:ea typeface="+mn-lt"/>
                <a:cs typeface="+mn-lt"/>
              </a:rPr>
              <a:t> was used to implement joint polarization-photon number states to make use of the sparse nature of operators</a:t>
            </a:r>
            <a:endParaRPr lang="en-US" sz="1600" dirty="0"/>
          </a:p>
        </p:txBody>
      </p:sp>
      <p:grpSp>
        <p:nvGrpSpPr>
          <p:cNvPr id="5" name="Group 4">
            <a:extLst>
              <a:ext uri="{FF2B5EF4-FFF2-40B4-BE49-F238E27FC236}">
                <a16:creationId xmlns:a16="http://schemas.microsoft.com/office/drawing/2014/main" id="{810EC04E-7CA4-96D5-C7B5-031BF4DDBDD1}"/>
              </a:ext>
            </a:extLst>
          </p:cNvPr>
          <p:cNvGrpSpPr/>
          <p:nvPr/>
        </p:nvGrpSpPr>
        <p:grpSpPr>
          <a:xfrm>
            <a:off x="5439566" y="852962"/>
            <a:ext cx="3341936" cy="1979846"/>
            <a:chOff x="8543850" y="177553"/>
            <a:chExt cx="6694353" cy="4767452"/>
          </a:xfrm>
        </p:grpSpPr>
        <p:pic>
          <p:nvPicPr>
            <p:cNvPr id="17" name="Picture 16">
              <a:extLst>
                <a:ext uri="{FF2B5EF4-FFF2-40B4-BE49-F238E27FC236}">
                  <a16:creationId xmlns:a16="http://schemas.microsoft.com/office/drawing/2014/main" id="{6545387C-3477-A05B-B368-2A1994591F63}"/>
                </a:ext>
              </a:extLst>
            </p:cNvPr>
            <p:cNvPicPr>
              <a:picLocks noChangeAspect="1"/>
            </p:cNvPicPr>
            <p:nvPr/>
          </p:nvPicPr>
          <p:blipFill>
            <a:blip r:embed="rId2"/>
            <a:stretch>
              <a:fillRect/>
            </a:stretch>
          </p:blipFill>
          <p:spPr>
            <a:xfrm>
              <a:off x="8543850" y="177553"/>
              <a:ext cx="6694353" cy="2225897"/>
            </a:xfrm>
            <a:prstGeom prst="rect">
              <a:avLst/>
            </a:prstGeom>
          </p:spPr>
        </p:pic>
        <p:pic>
          <p:nvPicPr>
            <p:cNvPr id="18" name="Picture 17" descr="A diagram of a diagram&#10;&#10;Description automatically generated with medium confidence">
              <a:extLst>
                <a:ext uri="{FF2B5EF4-FFF2-40B4-BE49-F238E27FC236}">
                  <a16:creationId xmlns:a16="http://schemas.microsoft.com/office/drawing/2014/main" id="{A767428E-D1A2-CED9-CF61-8B9D76BF2DE3}"/>
                </a:ext>
              </a:extLst>
            </p:cNvPr>
            <p:cNvPicPr>
              <a:picLocks noChangeAspect="1"/>
            </p:cNvPicPr>
            <p:nvPr/>
          </p:nvPicPr>
          <p:blipFill>
            <a:blip r:embed="rId3"/>
            <a:stretch>
              <a:fillRect/>
            </a:stretch>
          </p:blipFill>
          <p:spPr>
            <a:xfrm>
              <a:off x="8543850" y="2690900"/>
              <a:ext cx="6694353" cy="2254105"/>
            </a:xfrm>
            <a:prstGeom prst="rect">
              <a:avLst/>
            </a:prstGeom>
          </p:spPr>
        </p:pic>
      </p:grpSp>
      <p:grpSp>
        <p:nvGrpSpPr>
          <p:cNvPr id="7" name="Group 6">
            <a:extLst>
              <a:ext uri="{FF2B5EF4-FFF2-40B4-BE49-F238E27FC236}">
                <a16:creationId xmlns:a16="http://schemas.microsoft.com/office/drawing/2014/main" id="{060A4AA9-9E04-319F-EEFD-12D9A0D32F3C}"/>
              </a:ext>
            </a:extLst>
          </p:cNvPr>
          <p:cNvGrpSpPr>
            <a:grpSpLocks noChangeAspect="1"/>
          </p:cNvGrpSpPr>
          <p:nvPr/>
        </p:nvGrpSpPr>
        <p:grpSpPr>
          <a:xfrm>
            <a:off x="5316464" y="3289217"/>
            <a:ext cx="3640530" cy="1325563"/>
            <a:chOff x="8505173" y="2607314"/>
            <a:chExt cx="7457963" cy="2715540"/>
          </a:xfrm>
        </p:grpSpPr>
        <p:pic>
          <p:nvPicPr>
            <p:cNvPr id="13" name="Picture 12" descr="A graph of a person with a blue line&#10;&#10;Description automatically generated with medium confidence">
              <a:extLst>
                <a:ext uri="{FF2B5EF4-FFF2-40B4-BE49-F238E27FC236}">
                  <a16:creationId xmlns:a16="http://schemas.microsoft.com/office/drawing/2014/main" id="{0B0800A4-F00B-7158-6DC4-50772252E3C2}"/>
                </a:ext>
              </a:extLst>
            </p:cNvPr>
            <p:cNvPicPr>
              <a:picLocks noChangeAspect="1"/>
            </p:cNvPicPr>
            <p:nvPr/>
          </p:nvPicPr>
          <p:blipFill>
            <a:blip r:embed="rId4"/>
            <a:stretch>
              <a:fillRect/>
            </a:stretch>
          </p:blipFill>
          <p:spPr>
            <a:xfrm>
              <a:off x="8505173" y="2624540"/>
              <a:ext cx="3564146" cy="2681089"/>
            </a:xfrm>
            <a:prstGeom prst="rect">
              <a:avLst/>
            </a:prstGeom>
          </p:spPr>
        </p:pic>
        <p:pic>
          <p:nvPicPr>
            <p:cNvPr id="14" name="Picture 13" descr="A graph with a red line and blue line&#10;&#10;Description automatically generated">
              <a:extLst>
                <a:ext uri="{FF2B5EF4-FFF2-40B4-BE49-F238E27FC236}">
                  <a16:creationId xmlns:a16="http://schemas.microsoft.com/office/drawing/2014/main" id="{9D7C86CF-4EA1-B7DA-3062-4DE8118240D4}"/>
                </a:ext>
              </a:extLst>
            </p:cNvPr>
            <p:cNvPicPr>
              <a:picLocks noChangeAspect="1"/>
            </p:cNvPicPr>
            <p:nvPr/>
          </p:nvPicPr>
          <p:blipFill>
            <a:blip r:embed="rId5"/>
            <a:stretch>
              <a:fillRect/>
            </a:stretch>
          </p:blipFill>
          <p:spPr>
            <a:xfrm>
              <a:off x="12398990" y="2607314"/>
              <a:ext cx="3564146" cy="2715540"/>
            </a:xfrm>
            <a:prstGeom prst="rect">
              <a:avLst/>
            </a:prstGeom>
          </p:spPr>
        </p:pic>
      </p:grpSp>
      <p:sp>
        <p:nvSpPr>
          <p:cNvPr id="8" name="TextBox 13">
            <a:extLst>
              <a:ext uri="{FF2B5EF4-FFF2-40B4-BE49-F238E27FC236}">
                <a16:creationId xmlns:a16="http://schemas.microsoft.com/office/drawing/2014/main" id="{33DF19DC-1C92-16D9-086B-21726F425DE0}"/>
              </a:ext>
            </a:extLst>
          </p:cNvPr>
          <p:cNvSpPr txBox="1"/>
          <p:nvPr/>
        </p:nvSpPr>
        <p:spPr>
          <a:xfrm>
            <a:off x="6936566" y="2862678"/>
            <a:ext cx="5937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a:t>Fig. 1</a:t>
            </a:r>
            <a:endParaRPr lang="en-IN" dirty="0"/>
          </a:p>
        </p:txBody>
      </p:sp>
      <p:sp>
        <p:nvSpPr>
          <p:cNvPr id="9" name="TextBox 14">
            <a:extLst>
              <a:ext uri="{FF2B5EF4-FFF2-40B4-BE49-F238E27FC236}">
                <a16:creationId xmlns:a16="http://schemas.microsoft.com/office/drawing/2014/main" id="{4F9A425E-81BA-831F-5E2C-FB8671E93DC9}"/>
              </a:ext>
            </a:extLst>
          </p:cNvPr>
          <p:cNvSpPr txBox="1"/>
          <p:nvPr/>
        </p:nvSpPr>
        <p:spPr>
          <a:xfrm>
            <a:off x="7006751" y="4650259"/>
            <a:ext cx="5937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a:t>Fig. 2</a:t>
            </a:r>
            <a:endParaRPr lang="en-IN" dirty="0"/>
          </a:p>
        </p:txBody>
      </p:sp>
      <p:sp>
        <p:nvSpPr>
          <p:cNvPr id="11" name="Rectangle 10">
            <a:extLst>
              <a:ext uri="{FF2B5EF4-FFF2-40B4-BE49-F238E27FC236}">
                <a16:creationId xmlns:a16="http://schemas.microsoft.com/office/drawing/2014/main" id="{871A2D7E-A060-EBD5-1E27-668A447D77AF}"/>
              </a:ext>
            </a:extLst>
          </p:cNvPr>
          <p:cNvSpPr/>
          <p:nvPr/>
        </p:nvSpPr>
        <p:spPr>
          <a:xfrm>
            <a:off x="5300680" y="710422"/>
            <a:ext cx="3607496" cy="215622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12" name="Rectangle 11">
            <a:extLst>
              <a:ext uri="{FF2B5EF4-FFF2-40B4-BE49-F238E27FC236}">
                <a16:creationId xmlns:a16="http://schemas.microsoft.com/office/drawing/2014/main" id="{9F1870A6-EAB1-BF3E-9D33-F3AE56A2D7A6}"/>
              </a:ext>
            </a:extLst>
          </p:cNvPr>
          <p:cNvSpPr/>
          <p:nvPr/>
        </p:nvSpPr>
        <p:spPr>
          <a:xfrm>
            <a:off x="5266358" y="3160652"/>
            <a:ext cx="3690633" cy="148343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20" name="TextBox 19">
            <a:extLst>
              <a:ext uri="{FF2B5EF4-FFF2-40B4-BE49-F238E27FC236}">
                <a16:creationId xmlns:a16="http://schemas.microsoft.com/office/drawing/2014/main" id="{F84FF304-2E9A-C08C-FFD8-C3ECF408426E}"/>
              </a:ext>
            </a:extLst>
          </p:cNvPr>
          <p:cNvSpPr txBox="1"/>
          <p:nvPr/>
        </p:nvSpPr>
        <p:spPr>
          <a:xfrm>
            <a:off x="2076883" y="4739553"/>
            <a:ext cx="486034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N" sz="800" dirty="0"/>
              <a:t>[1] </a:t>
            </a:r>
            <a:r>
              <a:rPr lang="en-US" sz="800"/>
              <a:t>Ramesh, Anirudh, et al. "Wavelength-Selective Distribution of Polarization </a:t>
            </a:r>
            <a:r>
              <a:rPr lang="en-US" sz="800" dirty="0"/>
              <a:t>Entanglement over Deployed Fiber." CLEO: Fundamental Science. Optica Publishing Group, 2023.</a:t>
            </a:r>
          </a:p>
        </p:txBody>
      </p:sp>
    </p:spTree>
    <p:extLst>
      <p:ext uri="{BB962C8B-B14F-4D97-AF65-F5344CB8AC3E}">
        <p14:creationId xmlns:p14="http://schemas.microsoft.com/office/powerpoint/2010/main" val="2204951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3b7a3e2907_0_0"/>
          <p:cNvSpPr txBox="1">
            <a:spLocks noGrp="1"/>
          </p:cNvSpPr>
          <p:nvPr>
            <p:ph type="title"/>
          </p:nvPr>
        </p:nvSpPr>
        <p:spPr>
          <a:xfrm>
            <a:off x="457201" y="239506"/>
            <a:ext cx="8373000" cy="6216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rgbClr val="232425"/>
              </a:buClr>
              <a:buSzPts val="2800"/>
              <a:buFont typeface="Arial"/>
              <a:buNone/>
            </a:pPr>
            <a:r>
              <a:rPr lang="en-US" dirty="0"/>
              <a:t>Quantum Communications</a:t>
            </a:r>
            <a:endParaRPr dirty="0"/>
          </a:p>
        </p:txBody>
      </p:sp>
      <p:sp>
        <p:nvSpPr>
          <p:cNvPr id="295" name="Google Shape;295;g23b7a3e2907_0_0"/>
          <p:cNvSpPr txBox="1">
            <a:spLocks noGrp="1"/>
          </p:cNvSpPr>
          <p:nvPr>
            <p:ph type="body" idx="1"/>
          </p:nvPr>
        </p:nvSpPr>
        <p:spPr>
          <a:xfrm>
            <a:off x="457201" y="1335198"/>
            <a:ext cx="4125900" cy="3317100"/>
          </a:xfrm>
          <a:prstGeom prst="rect">
            <a:avLst/>
          </a:prstGeom>
          <a:noFill/>
          <a:ln>
            <a:noFill/>
          </a:ln>
        </p:spPr>
        <p:txBody>
          <a:bodyPr spcFirstLastPara="1" wrap="square" lIns="0" tIns="0" rIns="0" bIns="45700" anchor="t" anchorCtr="0">
            <a:noAutofit/>
          </a:bodyPr>
          <a:lstStyle/>
          <a:p>
            <a:pPr marL="457200" lvl="0" indent="-342900" algn="l" rtl="0">
              <a:lnSpc>
                <a:spcPct val="100000"/>
              </a:lnSpc>
              <a:spcBef>
                <a:spcPts val="0"/>
              </a:spcBef>
              <a:spcAft>
                <a:spcPts val="0"/>
              </a:spcAft>
              <a:buSzPts val="1800"/>
              <a:buChar char="▪"/>
            </a:pPr>
            <a:r>
              <a:rPr lang="en-US" dirty="0"/>
              <a:t>Started with the goal of making classical communication more secure by using the laws of physics (</a:t>
            </a:r>
            <a:r>
              <a:rPr lang="en-US" dirty="0">
                <a:solidFill>
                  <a:srgbClr val="7AB800"/>
                </a:solidFill>
              </a:rPr>
              <a:t>quantum key distribution: QKD</a:t>
            </a:r>
            <a:r>
              <a:rPr lang="en-US" dirty="0"/>
              <a:t>)</a:t>
            </a:r>
            <a:endParaRPr dirty="0"/>
          </a:p>
          <a:p>
            <a:pPr marL="457200" lvl="0" indent="-342900" algn="l" rtl="0">
              <a:lnSpc>
                <a:spcPct val="100000"/>
              </a:lnSpc>
              <a:spcBef>
                <a:spcPts val="0"/>
              </a:spcBef>
              <a:spcAft>
                <a:spcPts val="0"/>
              </a:spcAft>
              <a:buSzPts val="1800"/>
              <a:buChar char="▪"/>
            </a:pPr>
            <a:r>
              <a:rPr lang="en-US" dirty="0"/>
              <a:t>Now its aim is to </a:t>
            </a:r>
            <a:r>
              <a:rPr lang="en-US" dirty="0">
                <a:solidFill>
                  <a:srgbClr val="0065A2"/>
                </a:solidFill>
              </a:rPr>
              <a:t>communicate quantum information (qubits)</a:t>
            </a:r>
            <a:r>
              <a:rPr lang="en-US" dirty="0"/>
              <a:t> between distant entities</a:t>
            </a:r>
            <a:endParaRPr dirty="0"/>
          </a:p>
          <a:p>
            <a:pPr marL="914400" lvl="1" indent="-342900" algn="l" rtl="0">
              <a:lnSpc>
                <a:spcPct val="100000"/>
              </a:lnSpc>
              <a:spcBef>
                <a:spcPts val="0"/>
              </a:spcBef>
              <a:spcAft>
                <a:spcPts val="0"/>
              </a:spcAft>
              <a:buSzPts val="1800"/>
              <a:buChar char="–"/>
            </a:pPr>
            <a:r>
              <a:rPr lang="en-US" dirty="0"/>
              <a:t>Distributed quantum computing</a:t>
            </a:r>
            <a:endParaRPr dirty="0"/>
          </a:p>
          <a:p>
            <a:pPr marL="914400" lvl="1" indent="-342900" algn="l" rtl="0">
              <a:lnSpc>
                <a:spcPct val="100000"/>
              </a:lnSpc>
              <a:spcBef>
                <a:spcPts val="0"/>
              </a:spcBef>
              <a:spcAft>
                <a:spcPts val="0"/>
              </a:spcAft>
              <a:buSzPts val="1800"/>
              <a:buChar char="–"/>
            </a:pPr>
            <a:r>
              <a:rPr lang="en-US" dirty="0"/>
              <a:t>Distributed quantum sensing</a:t>
            </a:r>
            <a:endParaRPr dirty="0"/>
          </a:p>
          <a:p>
            <a:pPr marL="457200" lvl="0" indent="-342900" algn="l" rtl="0">
              <a:lnSpc>
                <a:spcPct val="100000"/>
              </a:lnSpc>
              <a:spcBef>
                <a:spcPts val="0"/>
              </a:spcBef>
              <a:spcAft>
                <a:spcPts val="0"/>
              </a:spcAft>
              <a:buSzPts val="1800"/>
              <a:buChar char="▪"/>
            </a:pPr>
            <a:r>
              <a:rPr lang="en-US" dirty="0"/>
              <a:t>To achieve this ultimate goal, </a:t>
            </a:r>
            <a:r>
              <a:rPr lang="en-US" dirty="0">
                <a:solidFill>
                  <a:schemeClr val="accent3"/>
                </a:solidFill>
              </a:rPr>
              <a:t>we need quantum networks</a:t>
            </a:r>
            <a:r>
              <a:rPr lang="en-US" dirty="0"/>
              <a:t> capable of efficiently transmitting qubits</a:t>
            </a:r>
            <a:endParaRPr dirty="0"/>
          </a:p>
        </p:txBody>
      </p:sp>
      <p:sp>
        <p:nvSpPr>
          <p:cNvPr id="296" name="Google Shape;296;g23b7a3e2907_0_0"/>
          <p:cNvSpPr txBox="1">
            <a:spLocks noGrp="1"/>
          </p:cNvSpPr>
          <p:nvPr>
            <p:ph type="body" idx="2"/>
          </p:nvPr>
        </p:nvSpPr>
        <p:spPr>
          <a:xfrm>
            <a:off x="457201" y="891040"/>
            <a:ext cx="8373000" cy="374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2"/>
              </a:buClr>
              <a:buSzPts val="2000"/>
              <a:buNone/>
            </a:pPr>
            <a:r>
              <a:rPr lang="en-US"/>
              <a:t>What is it all about?</a:t>
            </a:r>
            <a:endParaRPr/>
          </a:p>
        </p:txBody>
      </p:sp>
      <p:sp>
        <p:nvSpPr>
          <p:cNvPr id="297" name="Google Shape;297;g23b7a3e2907_0_0"/>
          <p:cNvSpPr txBox="1">
            <a:spLocks noGrp="1"/>
          </p:cNvSpPr>
          <p:nvPr>
            <p:ph type="sldNum" idx="12"/>
          </p:nvPr>
        </p:nvSpPr>
        <p:spPr>
          <a:xfrm>
            <a:off x="4343400" y="4855282"/>
            <a:ext cx="457200" cy="137100"/>
          </a:xfrm>
          <a:prstGeom prst="rect">
            <a:avLst/>
          </a:prstGeom>
          <a:noFill/>
          <a:ln>
            <a:noFill/>
          </a:ln>
        </p:spPr>
        <p:txBody>
          <a:bodyPr spcFirstLastPara="1" wrap="square" lIns="0" tIns="45700" rIns="0" bIns="0" anchor="b"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pic>
        <p:nvPicPr>
          <p:cNvPr id="298" name="Google Shape;298;g23b7a3e2907_0_0"/>
          <p:cNvPicPr preferRelativeResize="0"/>
          <p:nvPr/>
        </p:nvPicPr>
        <p:blipFill rotWithShape="1">
          <a:blip r:embed="rId3">
            <a:alphaModFix/>
          </a:blip>
          <a:srcRect/>
          <a:stretch/>
        </p:blipFill>
        <p:spPr>
          <a:xfrm>
            <a:off x="5150126" y="1009905"/>
            <a:ext cx="3365702" cy="1506422"/>
          </a:xfrm>
          <a:prstGeom prst="rect">
            <a:avLst/>
          </a:prstGeom>
          <a:noFill/>
          <a:ln>
            <a:noFill/>
          </a:ln>
        </p:spPr>
      </p:pic>
      <p:sp>
        <p:nvSpPr>
          <p:cNvPr id="299" name="Google Shape;299;g23b7a3e2907_0_0"/>
          <p:cNvSpPr txBox="1"/>
          <p:nvPr/>
        </p:nvSpPr>
        <p:spPr>
          <a:xfrm>
            <a:off x="5591008" y="2476928"/>
            <a:ext cx="25680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7AB800"/>
                </a:solidFill>
                <a:latin typeface="Arial"/>
                <a:ea typeface="Arial"/>
                <a:cs typeface="Arial"/>
                <a:sym typeface="Arial"/>
              </a:rPr>
              <a:t>Quantum key distribution</a:t>
            </a:r>
            <a:endParaRPr sz="1200" b="1" i="0" u="none" strike="noStrike" cap="none">
              <a:solidFill>
                <a:srgbClr val="000000"/>
              </a:solidFill>
              <a:latin typeface="Arial"/>
              <a:ea typeface="Arial"/>
              <a:cs typeface="Arial"/>
              <a:sym typeface="Arial"/>
            </a:endParaRPr>
          </a:p>
        </p:txBody>
      </p:sp>
      <p:grpSp>
        <p:nvGrpSpPr>
          <p:cNvPr id="300" name="Google Shape;300;g23b7a3e2907_0_0"/>
          <p:cNvGrpSpPr/>
          <p:nvPr/>
        </p:nvGrpSpPr>
        <p:grpSpPr>
          <a:xfrm>
            <a:off x="5937480" y="2931045"/>
            <a:ext cx="1875035" cy="1506344"/>
            <a:chOff x="935640" y="1828800"/>
            <a:chExt cx="3270600" cy="2764441"/>
          </a:xfrm>
        </p:grpSpPr>
        <p:pic>
          <p:nvPicPr>
            <p:cNvPr id="301" name="Google Shape;301;g23b7a3e2907_0_0"/>
            <p:cNvPicPr preferRelativeResize="0"/>
            <p:nvPr/>
          </p:nvPicPr>
          <p:blipFill rotWithShape="1">
            <a:blip r:embed="rId4">
              <a:alphaModFix/>
            </a:blip>
            <a:srcRect/>
            <a:stretch/>
          </p:blipFill>
          <p:spPr>
            <a:xfrm>
              <a:off x="2947320" y="3566160"/>
              <a:ext cx="1258920" cy="1027081"/>
            </a:xfrm>
            <a:prstGeom prst="rect">
              <a:avLst/>
            </a:prstGeom>
            <a:noFill/>
            <a:ln>
              <a:noFill/>
            </a:ln>
          </p:spPr>
        </p:pic>
        <p:pic>
          <p:nvPicPr>
            <p:cNvPr id="302" name="Google Shape;302;g23b7a3e2907_0_0"/>
            <p:cNvPicPr preferRelativeResize="0"/>
            <p:nvPr/>
          </p:nvPicPr>
          <p:blipFill rotWithShape="1">
            <a:blip r:embed="rId4">
              <a:alphaModFix/>
            </a:blip>
            <a:srcRect/>
            <a:stretch/>
          </p:blipFill>
          <p:spPr>
            <a:xfrm>
              <a:off x="2947320" y="1828800"/>
              <a:ext cx="1258920" cy="1027081"/>
            </a:xfrm>
            <a:prstGeom prst="rect">
              <a:avLst/>
            </a:prstGeom>
            <a:noFill/>
            <a:ln>
              <a:noFill/>
            </a:ln>
          </p:spPr>
        </p:pic>
        <p:pic>
          <p:nvPicPr>
            <p:cNvPr id="303" name="Google Shape;303;g23b7a3e2907_0_0"/>
            <p:cNvPicPr preferRelativeResize="0"/>
            <p:nvPr/>
          </p:nvPicPr>
          <p:blipFill rotWithShape="1">
            <a:blip r:embed="rId4">
              <a:alphaModFix/>
            </a:blip>
            <a:srcRect/>
            <a:stretch/>
          </p:blipFill>
          <p:spPr>
            <a:xfrm>
              <a:off x="935640" y="3566160"/>
              <a:ext cx="1258920" cy="1027081"/>
            </a:xfrm>
            <a:prstGeom prst="rect">
              <a:avLst/>
            </a:prstGeom>
            <a:noFill/>
            <a:ln>
              <a:noFill/>
            </a:ln>
          </p:spPr>
        </p:pic>
        <p:pic>
          <p:nvPicPr>
            <p:cNvPr id="304" name="Google Shape;304;g23b7a3e2907_0_0"/>
            <p:cNvPicPr preferRelativeResize="0"/>
            <p:nvPr/>
          </p:nvPicPr>
          <p:blipFill rotWithShape="1">
            <a:blip r:embed="rId4">
              <a:alphaModFix/>
            </a:blip>
            <a:srcRect/>
            <a:stretch/>
          </p:blipFill>
          <p:spPr>
            <a:xfrm>
              <a:off x="935640" y="1828800"/>
              <a:ext cx="1258920" cy="1027081"/>
            </a:xfrm>
            <a:prstGeom prst="rect">
              <a:avLst/>
            </a:prstGeom>
            <a:noFill/>
            <a:ln>
              <a:noFill/>
            </a:ln>
          </p:spPr>
        </p:pic>
        <p:sp>
          <p:nvSpPr>
            <p:cNvPr id="305" name="Google Shape;305;g23b7a3e2907_0_0"/>
            <p:cNvSpPr/>
            <p:nvPr/>
          </p:nvSpPr>
          <p:spPr>
            <a:xfrm>
              <a:off x="2194560" y="2194560"/>
              <a:ext cx="752758" cy="274320"/>
            </a:xfrm>
            <a:custGeom>
              <a:avLst/>
              <a:gdLst/>
              <a:ahLst/>
              <a:cxnLst/>
              <a:rect l="l" t="t" r="r" b="b"/>
              <a:pathLst>
                <a:path w="2093" h="764" extrusionOk="0">
                  <a:moveTo>
                    <a:pt x="0" y="381"/>
                  </a:moveTo>
                  <a:lnTo>
                    <a:pt x="500" y="0"/>
                  </a:lnTo>
                  <a:lnTo>
                    <a:pt x="500" y="254"/>
                  </a:lnTo>
                  <a:lnTo>
                    <a:pt x="1592" y="254"/>
                  </a:lnTo>
                  <a:lnTo>
                    <a:pt x="1592" y="0"/>
                  </a:lnTo>
                  <a:lnTo>
                    <a:pt x="2092" y="381"/>
                  </a:lnTo>
                  <a:lnTo>
                    <a:pt x="1592" y="763"/>
                  </a:lnTo>
                  <a:lnTo>
                    <a:pt x="1592" y="509"/>
                  </a:lnTo>
                  <a:lnTo>
                    <a:pt x="500" y="509"/>
                  </a:lnTo>
                  <a:lnTo>
                    <a:pt x="500" y="763"/>
                  </a:lnTo>
                  <a:lnTo>
                    <a:pt x="0" y="381"/>
                  </a:lnTo>
                </a:path>
              </a:pathLst>
            </a:custGeom>
            <a:solidFill>
              <a:srgbClr val="729FCF"/>
            </a:solidFill>
            <a:ln w="9525" cap="flat" cmpd="sng">
              <a:solidFill>
                <a:srgbClr val="3465A4"/>
              </a:solidFill>
              <a:prstDash val="solid"/>
              <a:round/>
              <a:headEnd type="none" w="sm" len="sm"/>
              <a:tailEnd type="none" w="sm" len="sm"/>
            </a:ln>
          </p:spPr>
          <p:txBody>
            <a:bodyPr/>
            <a:lstStyle/>
            <a:p>
              <a:endParaRPr lang="en-US"/>
            </a:p>
          </p:txBody>
        </p:sp>
        <p:sp>
          <p:nvSpPr>
            <p:cNvPr id="306" name="Google Shape;306;g23b7a3e2907_0_0"/>
            <p:cNvSpPr/>
            <p:nvPr/>
          </p:nvSpPr>
          <p:spPr>
            <a:xfrm>
              <a:off x="2194560" y="3931920"/>
              <a:ext cx="752758" cy="274320"/>
            </a:xfrm>
            <a:custGeom>
              <a:avLst/>
              <a:gdLst/>
              <a:ahLst/>
              <a:cxnLst/>
              <a:rect l="l" t="t" r="r" b="b"/>
              <a:pathLst>
                <a:path w="2093" h="764" extrusionOk="0">
                  <a:moveTo>
                    <a:pt x="0" y="381"/>
                  </a:moveTo>
                  <a:lnTo>
                    <a:pt x="500" y="0"/>
                  </a:lnTo>
                  <a:lnTo>
                    <a:pt x="500" y="254"/>
                  </a:lnTo>
                  <a:lnTo>
                    <a:pt x="1592" y="254"/>
                  </a:lnTo>
                  <a:lnTo>
                    <a:pt x="1592" y="0"/>
                  </a:lnTo>
                  <a:lnTo>
                    <a:pt x="2092" y="381"/>
                  </a:lnTo>
                  <a:lnTo>
                    <a:pt x="1592" y="763"/>
                  </a:lnTo>
                  <a:lnTo>
                    <a:pt x="1592" y="509"/>
                  </a:lnTo>
                  <a:lnTo>
                    <a:pt x="500" y="509"/>
                  </a:lnTo>
                  <a:lnTo>
                    <a:pt x="500" y="763"/>
                  </a:lnTo>
                  <a:lnTo>
                    <a:pt x="0" y="381"/>
                  </a:lnTo>
                </a:path>
              </a:pathLst>
            </a:custGeom>
            <a:solidFill>
              <a:srgbClr val="729FCF"/>
            </a:solidFill>
            <a:ln w="9525" cap="flat" cmpd="sng">
              <a:solidFill>
                <a:srgbClr val="3465A4"/>
              </a:solidFill>
              <a:prstDash val="solid"/>
              <a:round/>
              <a:headEnd type="none" w="sm" len="sm"/>
              <a:tailEnd type="none" w="sm" len="sm"/>
            </a:ln>
          </p:spPr>
          <p:txBody>
            <a:bodyPr/>
            <a:lstStyle/>
            <a:p>
              <a:endParaRPr lang="en-US"/>
            </a:p>
          </p:txBody>
        </p:sp>
        <p:sp>
          <p:nvSpPr>
            <p:cNvPr id="307" name="Google Shape;307;g23b7a3e2907_0_0"/>
            <p:cNvSpPr/>
            <p:nvPr/>
          </p:nvSpPr>
          <p:spPr>
            <a:xfrm rot="-5400000">
              <a:off x="1153440" y="3073680"/>
              <a:ext cx="710279" cy="274320"/>
            </a:xfrm>
            <a:custGeom>
              <a:avLst/>
              <a:gdLst/>
              <a:ahLst/>
              <a:cxnLst/>
              <a:rect l="l" t="t" r="r" b="b"/>
              <a:pathLst>
                <a:path w="1975" h="764" extrusionOk="0">
                  <a:moveTo>
                    <a:pt x="0" y="381"/>
                  </a:moveTo>
                  <a:lnTo>
                    <a:pt x="471" y="0"/>
                  </a:lnTo>
                  <a:lnTo>
                    <a:pt x="471" y="254"/>
                  </a:lnTo>
                  <a:lnTo>
                    <a:pt x="1502" y="254"/>
                  </a:lnTo>
                  <a:lnTo>
                    <a:pt x="1502" y="0"/>
                  </a:lnTo>
                  <a:lnTo>
                    <a:pt x="1974" y="381"/>
                  </a:lnTo>
                  <a:lnTo>
                    <a:pt x="1502" y="763"/>
                  </a:lnTo>
                  <a:lnTo>
                    <a:pt x="1502" y="509"/>
                  </a:lnTo>
                  <a:lnTo>
                    <a:pt x="471" y="509"/>
                  </a:lnTo>
                  <a:lnTo>
                    <a:pt x="471" y="763"/>
                  </a:lnTo>
                  <a:lnTo>
                    <a:pt x="0" y="381"/>
                  </a:lnTo>
                </a:path>
              </a:pathLst>
            </a:custGeom>
            <a:solidFill>
              <a:srgbClr val="729FCF"/>
            </a:solidFill>
            <a:ln w="9525" cap="flat" cmpd="sng">
              <a:solidFill>
                <a:srgbClr val="3465A4"/>
              </a:solidFill>
              <a:prstDash val="solid"/>
              <a:round/>
              <a:headEnd type="none" w="sm" len="sm"/>
              <a:tailEnd type="none" w="sm" len="sm"/>
            </a:ln>
          </p:spPr>
          <p:txBody>
            <a:bodyPr/>
            <a:lstStyle/>
            <a:p>
              <a:endParaRPr lang="en-US"/>
            </a:p>
          </p:txBody>
        </p:sp>
        <p:sp>
          <p:nvSpPr>
            <p:cNvPr id="308" name="Google Shape;308;g23b7a3e2907_0_0"/>
            <p:cNvSpPr/>
            <p:nvPr/>
          </p:nvSpPr>
          <p:spPr>
            <a:xfrm rot="-5400000">
              <a:off x="3256560" y="3073680"/>
              <a:ext cx="710279" cy="274320"/>
            </a:xfrm>
            <a:custGeom>
              <a:avLst/>
              <a:gdLst/>
              <a:ahLst/>
              <a:cxnLst/>
              <a:rect l="l" t="t" r="r" b="b"/>
              <a:pathLst>
                <a:path w="1975" h="764" extrusionOk="0">
                  <a:moveTo>
                    <a:pt x="0" y="381"/>
                  </a:moveTo>
                  <a:lnTo>
                    <a:pt x="471" y="0"/>
                  </a:lnTo>
                  <a:lnTo>
                    <a:pt x="471" y="254"/>
                  </a:lnTo>
                  <a:lnTo>
                    <a:pt x="1502" y="254"/>
                  </a:lnTo>
                  <a:lnTo>
                    <a:pt x="1502" y="0"/>
                  </a:lnTo>
                  <a:lnTo>
                    <a:pt x="1974" y="381"/>
                  </a:lnTo>
                  <a:lnTo>
                    <a:pt x="1502" y="763"/>
                  </a:lnTo>
                  <a:lnTo>
                    <a:pt x="1502" y="509"/>
                  </a:lnTo>
                  <a:lnTo>
                    <a:pt x="471" y="509"/>
                  </a:lnTo>
                  <a:lnTo>
                    <a:pt x="471" y="763"/>
                  </a:lnTo>
                  <a:lnTo>
                    <a:pt x="0" y="381"/>
                  </a:lnTo>
                </a:path>
              </a:pathLst>
            </a:custGeom>
            <a:solidFill>
              <a:srgbClr val="729FCF"/>
            </a:solidFill>
            <a:ln w="9525" cap="flat" cmpd="sng">
              <a:solidFill>
                <a:srgbClr val="3465A4"/>
              </a:solidFill>
              <a:prstDash val="solid"/>
              <a:round/>
              <a:headEnd type="none" w="sm" len="sm"/>
              <a:tailEnd type="none" w="sm" len="sm"/>
            </a:ln>
          </p:spPr>
          <p:txBody>
            <a:bodyPr/>
            <a:lstStyle/>
            <a:p>
              <a:endParaRPr lang="en-US"/>
            </a:p>
          </p:txBody>
        </p:sp>
        <p:sp>
          <p:nvSpPr>
            <p:cNvPr id="309" name="Google Shape;309;g23b7a3e2907_0_0"/>
            <p:cNvSpPr/>
            <p:nvPr/>
          </p:nvSpPr>
          <p:spPr>
            <a:xfrm rot="-2700000">
              <a:off x="2044800" y="3066838"/>
              <a:ext cx="1023124" cy="274320"/>
            </a:xfrm>
            <a:custGeom>
              <a:avLst/>
              <a:gdLst/>
              <a:ahLst/>
              <a:cxnLst/>
              <a:rect l="l" t="t" r="r" b="b"/>
              <a:pathLst>
                <a:path w="2843" h="764" extrusionOk="0">
                  <a:moveTo>
                    <a:pt x="0" y="381"/>
                  </a:moveTo>
                  <a:lnTo>
                    <a:pt x="679" y="0"/>
                  </a:lnTo>
                  <a:lnTo>
                    <a:pt x="679" y="255"/>
                  </a:lnTo>
                  <a:lnTo>
                    <a:pt x="2163" y="255"/>
                  </a:lnTo>
                  <a:lnTo>
                    <a:pt x="2163" y="0"/>
                  </a:lnTo>
                  <a:lnTo>
                    <a:pt x="2842" y="381"/>
                  </a:lnTo>
                  <a:lnTo>
                    <a:pt x="2163" y="763"/>
                  </a:lnTo>
                  <a:lnTo>
                    <a:pt x="2163" y="509"/>
                  </a:lnTo>
                  <a:lnTo>
                    <a:pt x="679" y="509"/>
                  </a:lnTo>
                  <a:lnTo>
                    <a:pt x="678" y="763"/>
                  </a:lnTo>
                  <a:lnTo>
                    <a:pt x="0" y="381"/>
                  </a:lnTo>
                </a:path>
              </a:pathLst>
            </a:custGeom>
            <a:solidFill>
              <a:srgbClr val="729FCF"/>
            </a:solidFill>
            <a:ln w="9525" cap="flat" cmpd="sng">
              <a:solidFill>
                <a:srgbClr val="3465A4"/>
              </a:solidFill>
              <a:prstDash val="solid"/>
              <a:round/>
              <a:headEnd type="none" w="sm" len="sm"/>
              <a:tailEnd type="none" w="sm" len="sm"/>
            </a:ln>
          </p:spPr>
          <p:txBody>
            <a:bodyPr/>
            <a:lstStyle/>
            <a:p>
              <a:endParaRPr lang="en-US"/>
            </a:p>
          </p:txBody>
        </p:sp>
        <p:sp>
          <p:nvSpPr>
            <p:cNvPr id="310" name="Google Shape;310;g23b7a3e2907_0_0"/>
            <p:cNvSpPr/>
            <p:nvPr/>
          </p:nvSpPr>
          <p:spPr>
            <a:xfrm rot="-8100000">
              <a:off x="2045156" y="3066478"/>
              <a:ext cx="1023124" cy="274320"/>
            </a:xfrm>
            <a:custGeom>
              <a:avLst/>
              <a:gdLst/>
              <a:ahLst/>
              <a:cxnLst/>
              <a:rect l="l" t="t" r="r" b="b"/>
              <a:pathLst>
                <a:path w="2843" h="764" extrusionOk="0">
                  <a:moveTo>
                    <a:pt x="0" y="382"/>
                  </a:moveTo>
                  <a:lnTo>
                    <a:pt x="679" y="0"/>
                  </a:lnTo>
                  <a:lnTo>
                    <a:pt x="679" y="255"/>
                  </a:lnTo>
                  <a:lnTo>
                    <a:pt x="2163" y="255"/>
                  </a:lnTo>
                  <a:lnTo>
                    <a:pt x="2163" y="0"/>
                  </a:lnTo>
                  <a:lnTo>
                    <a:pt x="2842" y="382"/>
                  </a:lnTo>
                  <a:lnTo>
                    <a:pt x="2163" y="763"/>
                  </a:lnTo>
                  <a:lnTo>
                    <a:pt x="2163" y="510"/>
                  </a:lnTo>
                  <a:lnTo>
                    <a:pt x="679" y="510"/>
                  </a:lnTo>
                  <a:lnTo>
                    <a:pt x="678" y="763"/>
                  </a:lnTo>
                  <a:lnTo>
                    <a:pt x="0" y="382"/>
                  </a:lnTo>
                </a:path>
              </a:pathLst>
            </a:custGeom>
            <a:solidFill>
              <a:srgbClr val="729FCF"/>
            </a:solidFill>
            <a:ln w="9525" cap="flat" cmpd="sng">
              <a:solidFill>
                <a:srgbClr val="3465A4"/>
              </a:solidFill>
              <a:prstDash val="solid"/>
              <a:round/>
              <a:headEnd type="none" w="sm" len="sm"/>
              <a:tailEnd type="none" w="sm" len="sm"/>
            </a:ln>
          </p:spPr>
          <p:txBody>
            <a:bodyPr/>
            <a:lstStyle/>
            <a:p>
              <a:endParaRPr lang="en-US"/>
            </a:p>
          </p:txBody>
        </p:sp>
      </p:grpSp>
      <p:sp>
        <p:nvSpPr>
          <p:cNvPr id="311" name="Google Shape;311;g23b7a3e2907_0_0"/>
          <p:cNvSpPr txBox="1"/>
          <p:nvPr/>
        </p:nvSpPr>
        <p:spPr>
          <a:xfrm>
            <a:off x="5412325" y="4496525"/>
            <a:ext cx="3103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7AB800"/>
                </a:solidFill>
                <a:latin typeface="Arial"/>
                <a:ea typeface="Arial"/>
                <a:cs typeface="Arial"/>
                <a:sym typeface="Arial"/>
              </a:rPr>
              <a:t>Distributed quantum computing</a:t>
            </a:r>
            <a:endParaRPr sz="12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35BA-E7DE-07FA-8E07-01B19823FD56}"/>
              </a:ext>
            </a:extLst>
          </p:cNvPr>
          <p:cNvSpPr>
            <a:spLocks noGrp="1"/>
          </p:cNvSpPr>
          <p:nvPr>
            <p:ph type="title"/>
          </p:nvPr>
        </p:nvSpPr>
        <p:spPr>
          <a:xfrm>
            <a:off x="457201" y="56626"/>
            <a:ext cx="8372901" cy="621711"/>
          </a:xfrm>
        </p:spPr>
        <p:txBody>
          <a:bodyPr/>
          <a:lstStyle/>
          <a:p>
            <a:r>
              <a:rPr lang="en-US" dirty="0"/>
              <a:t>Summary</a:t>
            </a:r>
          </a:p>
        </p:txBody>
      </p:sp>
      <p:sp>
        <p:nvSpPr>
          <p:cNvPr id="3" name="Slide Number Placeholder 2">
            <a:extLst>
              <a:ext uri="{FF2B5EF4-FFF2-40B4-BE49-F238E27FC236}">
                <a16:creationId xmlns:a16="http://schemas.microsoft.com/office/drawing/2014/main" id="{F1615409-E251-50E3-C735-5DD7B79C324D}"/>
              </a:ext>
            </a:extLst>
          </p:cNvPr>
          <p:cNvSpPr>
            <a:spLocks noGrp="1"/>
          </p:cNvSpPr>
          <p:nvPr>
            <p:ph type="sldNum" sz="quarter" idx="12"/>
          </p:nvPr>
        </p:nvSpPr>
        <p:spPr/>
        <p:txBody>
          <a:bodyPr/>
          <a:lstStyle/>
          <a:p>
            <a:fld id="{9CF5EF28-261C-FD41-A360-1A380056DD17}" type="slidenum">
              <a:rPr lang="en-US" smtClean="0"/>
              <a:t>20</a:t>
            </a:fld>
            <a:endParaRPr lang="en-US"/>
          </a:p>
        </p:txBody>
      </p:sp>
      <p:sp>
        <p:nvSpPr>
          <p:cNvPr id="5" name="Content Placeholder 4">
            <a:extLst>
              <a:ext uri="{FF2B5EF4-FFF2-40B4-BE49-F238E27FC236}">
                <a16:creationId xmlns:a16="http://schemas.microsoft.com/office/drawing/2014/main" id="{3AC7BC00-DC9D-930E-E1D3-5BEACC21060B}"/>
              </a:ext>
            </a:extLst>
          </p:cNvPr>
          <p:cNvSpPr>
            <a:spLocks noGrp="1"/>
          </p:cNvSpPr>
          <p:nvPr>
            <p:ph sz="quarter" idx="14"/>
          </p:nvPr>
        </p:nvSpPr>
        <p:spPr>
          <a:xfrm>
            <a:off x="457200" y="855853"/>
            <a:ext cx="7315200" cy="3273425"/>
          </a:xfrm>
        </p:spPr>
        <p:txBody>
          <a:bodyPr/>
          <a:lstStyle/>
          <a:p>
            <a:r>
              <a:rPr lang="en-US" dirty="0"/>
              <a:t>Quantum communications from a scientific concept to small-scale experiments and more recently metropolitan-scale demonstrations.</a:t>
            </a:r>
          </a:p>
          <a:p>
            <a:r>
              <a:rPr lang="en-US" dirty="0"/>
              <a:t>Scalability has now emerged as a major challenge </a:t>
            </a:r>
          </a:p>
          <a:p>
            <a:pPr lvl="1"/>
            <a:r>
              <a:rPr lang="en-US" sz="1600" dirty="0"/>
              <a:t>Number &amp; heterogeneity of nodes, distance between nodes, diversity of applications, and number of users.</a:t>
            </a:r>
          </a:p>
          <a:p>
            <a:r>
              <a:rPr lang="en-US" dirty="0" err="1"/>
              <a:t>InterQnet</a:t>
            </a:r>
            <a:r>
              <a:rPr lang="en-US" dirty="0"/>
              <a:t> - advance scalable quantum communications through a comprehensive approach that improves devices, error &amp; architecture</a:t>
            </a:r>
          </a:p>
          <a:p>
            <a:r>
              <a:rPr lang="en-US" dirty="0" err="1"/>
              <a:t>InterQnet</a:t>
            </a:r>
            <a:r>
              <a:rPr lang="en-US" dirty="0"/>
              <a:t>-Achieve - practical realization of a heterogeneous quantum network by building &amp; integrating a prototype repeater with an error mitigation scheme &amp; centralized automated network control system</a:t>
            </a:r>
          </a:p>
          <a:p>
            <a:r>
              <a:rPr lang="en-US" dirty="0" err="1"/>
              <a:t>InterQnet</a:t>
            </a:r>
            <a:r>
              <a:rPr lang="en-US" dirty="0"/>
              <a:t>-Scale - a systems study of architectural choices for scalable networks by developing futuristic models of quantum network devices, advanced error correction schemes, and entanglement protocols. </a:t>
            </a:r>
          </a:p>
          <a:p>
            <a:endParaRPr lang="en-US" dirty="0"/>
          </a:p>
          <a:p>
            <a:endParaRPr lang="en-US" dirty="0"/>
          </a:p>
        </p:txBody>
      </p:sp>
    </p:spTree>
    <p:extLst>
      <p:ext uri="{BB962C8B-B14F-4D97-AF65-F5344CB8AC3E}">
        <p14:creationId xmlns:p14="http://schemas.microsoft.com/office/powerpoint/2010/main" val="2754290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Questions / Discussion</a:t>
            </a:r>
          </a:p>
        </p:txBody>
      </p:sp>
    </p:spTree>
    <p:extLst>
      <p:ext uri="{BB962C8B-B14F-4D97-AF65-F5344CB8AC3E}">
        <p14:creationId xmlns:p14="http://schemas.microsoft.com/office/powerpoint/2010/main" val="484362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3b7a3e2907_0_21"/>
          <p:cNvSpPr txBox="1">
            <a:spLocks noGrp="1"/>
          </p:cNvSpPr>
          <p:nvPr>
            <p:ph type="title"/>
          </p:nvPr>
        </p:nvSpPr>
        <p:spPr>
          <a:xfrm>
            <a:off x="457201" y="37416"/>
            <a:ext cx="8373000" cy="8328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SzPts val="2800"/>
              <a:buNone/>
            </a:pPr>
            <a:r>
              <a:rPr lang="en-US" dirty="0"/>
              <a:t>Qubit</a:t>
            </a:r>
            <a:endParaRPr dirty="0"/>
          </a:p>
        </p:txBody>
      </p:sp>
      <p:sp>
        <p:nvSpPr>
          <p:cNvPr id="318" name="Google Shape;318;g23b7a3e2907_0_21"/>
          <p:cNvSpPr txBox="1">
            <a:spLocks noGrp="1"/>
          </p:cNvSpPr>
          <p:nvPr>
            <p:ph type="sldNum" idx="12"/>
          </p:nvPr>
        </p:nvSpPr>
        <p:spPr>
          <a:xfrm>
            <a:off x="4343400" y="4855282"/>
            <a:ext cx="457200" cy="137100"/>
          </a:xfrm>
          <a:prstGeom prst="rect">
            <a:avLst/>
          </a:prstGeom>
          <a:noFill/>
          <a:ln>
            <a:noFill/>
          </a:ln>
        </p:spPr>
        <p:txBody>
          <a:bodyPr spcFirstLastPara="1" wrap="square" lIns="0" tIns="45700" rIns="0" bIns="0" anchor="b" anchorCtr="0">
            <a:noAutofit/>
          </a:bodyPr>
          <a:lstStyle/>
          <a:p>
            <a:pPr marL="0" lvl="0" indent="0" algn="ctr" rtl="0">
              <a:lnSpc>
                <a:spcPct val="100000"/>
              </a:lnSpc>
              <a:spcBef>
                <a:spcPts val="0"/>
              </a:spcBef>
              <a:spcAft>
                <a:spcPts val="0"/>
              </a:spcAft>
              <a:buSzPts val="1000"/>
              <a:buNone/>
            </a:pPr>
            <a:fld id="{00000000-1234-1234-1234-123412341234}" type="slidenum">
              <a:rPr lang="en-US"/>
              <a:t>3</a:t>
            </a:fld>
            <a:endParaRPr/>
          </a:p>
        </p:txBody>
      </p:sp>
      <p:graphicFrame>
        <p:nvGraphicFramePr>
          <p:cNvPr id="319" name="Google Shape;319;g23b7a3e2907_0_21"/>
          <p:cNvGraphicFramePr/>
          <p:nvPr/>
        </p:nvGraphicFramePr>
        <p:xfrm>
          <a:off x="457201" y="1146424"/>
          <a:ext cx="8372900" cy="1995150"/>
        </p:xfrm>
        <a:graphic>
          <a:graphicData uri="http://schemas.openxmlformats.org/drawingml/2006/table">
            <a:tbl>
              <a:tblPr firstRow="1" bandRow="1">
                <a:noFill/>
              </a:tblPr>
              <a:tblGrid>
                <a:gridCol w="2869150">
                  <a:extLst>
                    <a:ext uri="{9D8B030D-6E8A-4147-A177-3AD203B41FA5}">
                      <a16:colId xmlns:a16="http://schemas.microsoft.com/office/drawing/2014/main" val="20000"/>
                    </a:ext>
                  </a:extLst>
                </a:gridCol>
                <a:gridCol w="2693425">
                  <a:extLst>
                    <a:ext uri="{9D8B030D-6E8A-4147-A177-3AD203B41FA5}">
                      <a16:colId xmlns:a16="http://schemas.microsoft.com/office/drawing/2014/main" val="20001"/>
                    </a:ext>
                  </a:extLst>
                </a:gridCol>
                <a:gridCol w="2810325">
                  <a:extLst>
                    <a:ext uri="{9D8B030D-6E8A-4147-A177-3AD203B41FA5}">
                      <a16:colId xmlns:a16="http://schemas.microsoft.com/office/drawing/2014/main" val="20002"/>
                    </a:ext>
                  </a:extLst>
                </a:gridCol>
              </a:tblGrid>
              <a:tr h="391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Classical bit: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Qubit: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Multi-qubit systems:</a:t>
                      </a:r>
                      <a:endParaRPr sz="1400" u="none" strike="noStrike" cap="none"/>
                    </a:p>
                  </a:txBody>
                  <a:tcPr marL="91450" marR="91450" marT="45725" marB="45725"/>
                </a:tc>
                <a:extLst>
                  <a:ext uri="{0D108BD9-81ED-4DB2-BD59-A6C34878D82A}">
                    <a16:rowId xmlns:a16="http://schemas.microsoft.com/office/drawing/2014/main" val="10000"/>
                  </a:ext>
                </a:extLst>
              </a:tr>
              <a:tr h="160345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320" name="Google Shape;320;g23b7a3e2907_0_21"/>
          <p:cNvSpPr txBox="1"/>
          <p:nvPr/>
        </p:nvSpPr>
        <p:spPr>
          <a:xfrm>
            <a:off x="6148799" y="1600758"/>
            <a:ext cx="2566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2"/>
                </a:solidFill>
                <a:latin typeface="Arial"/>
                <a:ea typeface="Arial"/>
                <a:cs typeface="Arial"/>
                <a:sym typeface="Arial"/>
              </a:rPr>
              <a:t>2 qubits: 𝛼|00⟩ + β|01⟩ + 𝛾|10⟩ + 𝛿|11⟩</a:t>
            </a:r>
            <a:endParaRPr sz="1400" b="0" i="0" u="none" strike="noStrike" cap="none">
              <a:solidFill>
                <a:srgbClr val="000000"/>
              </a:solidFill>
              <a:latin typeface="Arial"/>
              <a:ea typeface="Arial"/>
              <a:cs typeface="Arial"/>
              <a:sym typeface="Arial"/>
            </a:endParaRPr>
          </a:p>
        </p:txBody>
      </p:sp>
      <p:sp>
        <p:nvSpPr>
          <p:cNvPr id="321" name="Google Shape;321;g23b7a3e2907_0_21"/>
          <p:cNvSpPr txBox="1"/>
          <p:nvPr/>
        </p:nvSpPr>
        <p:spPr>
          <a:xfrm>
            <a:off x="6148799" y="2252479"/>
            <a:ext cx="2566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2"/>
                </a:solidFill>
                <a:latin typeface="Arial"/>
                <a:ea typeface="Arial"/>
                <a:cs typeface="Arial"/>
                <a:sym typeface="Arial"/>
              </a:rPr>
              <a:t>3 qubits: 𝛼|000⟩ + β|001⟩ + 𝛾|010⟩ + 𝛿|011⟩ + 𝜀|100⟩ + 𝜁|101⟩ + 𝜂|110⟩ + 𝜃|111⟩</a:t>
            </a:r>
            <a:endParaRPr sz="1400" b="0" i="0" u="none" strike="noStrike" cap="none">
              <a:solidFill>
                <a:srgbClr val="000000"/>
              </a:solidFill>
              <a:latin typeface="Arial"/>
              <a:ea typeface="Arial"/>
              <a:cs typeface="Arial"/>
              <a:sym typeface="Arial"/>
            </a:endParaRPr>
          </a:p>
        </p:txBody>
      </p:sp>
      <p:sp>
        <p:nvSpPr>
          <p:cNvPr id="322" name="Google Shape;322;g23b7a3e2907_0_21"/>
          <p:cNvSpPr txBox="1"/>
          <p:nvPr/>
        </p:nvSpPr>
        <p:spPr>
          <a:xfrm flipH="1">
            <a:off x="1802670" y="1748243"/>
            <a:ext cx="264900" cy="2991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3" name="Google Shape;323;g23b7a3e2907_0_21"/>
          <p:cNvSpPr txBox="1"/>
          <p:nvPr/>
        </p:nvSpPr>
        <p:spPr>
          <a:xfrm>
            <a:off x="1802670" y="2629765"/>
            <a:ext cx="264900" cy="2991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4" name="Google Shape;324;g23b7a3e2907_0_21"/>
          <p:cNvSpPr/>
          <p:nvPr/>
        </p:nvSpPr>
        <p:spPr>
          <a:xfrm>
            <a:off x="1588825" y="1806744"/>
            <a:ext cx="152400" cy="152400"/>
          </a:xfrm>
          <a:prstGeom prst="ellipse">
            <a:avLst/>
          </a:prstGeom>
          <a:solidFill>
            <a:srgbClr val="FF0000"/>
          </a:solidFill>
          <a:ln w="9525" cap="flat" cmpd="sng">
            <a:solidFill>
              <a:srgbClr val="1919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325" name="Google Shape;325;g23b7a3e2907_0_21"/>
          <p:cNvSpPr/>
          <p:nvPr/>
        </p:nvSpPr>
        <p:spPr>
          <a:xfrm>
            <a:off x="1588825" y="2671362"/>
            <a:ext cx="152400" cy="152400"/>
          </a:xfrm>
          <a:prstGeom prst="ellipse">
            <a:avLst/>
          </a:prstGeom>
          <a:solidFill>
            <a:srgbClr val="0000FF"/>
          </a:solidFill>
          <a:ln w="9525" cap="flat" cmpd="sng">
            <a:solidFill>
              <a:srgbClr val="1919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326" name="Google Shape;326;g23b7a3e2907_0_21"/>
          <p:cNvSpPr txBox="1"/>
          <p:nvPr/>
        </p:nvSpPr>
        <p:spPr>
          <a:xfrm>
            <a:off x="4868827" y="1690964"/>
            <a:ext cx="1154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2"/>
                </a:solidFill>
                <a:latin typeface="Arial"/>
                <a:ea typeface="Arial"/>
                <a:cs typeface="Arial"/>
                <a:sym typeface="Arial"/>
              </a:rPr>
              <a:t>𝛼|0⟩ + β|1⟩</a:t>
            </a:r>
            <a:endParaRPr sz="1400" b="0" i="0" u="none" strike="noStrike" cap="none">
              <a:solidFill>
                <a:srgbClr val="000000"/>
              </a:solidFill>
              <a:latin typeface="Arial"/>
              <a:ea typeface="Arial"/>
              <a:cs typeface="Arial"/>
              <a:sym typeface="Arial"/>
            </a:endParaRPr>
          </a:p>
        </p:txBody>
      </p:sp>
      <p:sp>
        <p:nvSpPr>
          <p:cNvPr id="327" name="Google Shape;327;g23b7a3e2907_0_21"/>
          <p:cNvSpPr txBox="1"/>
          <p:nvPr/>
        </p:nvSpPr>
        <p:spPr>
          <a:xfrm>
            <a:off x="4071146" y="1481608"/>
            <a:ext cx="459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328" name="Google Shape;328;g23b7a3e2907_0_21"/>
          <p:cNvSpPr txBox="1"/>
          <p:nvPr/>
        </p:nvSpPr>
        <p:spPr>
          <a:xfrm>
            <a:off x="4090838" y="2839043"/>
            <a:ext cx="459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329" name="Google Shape;329;g23b7a3e2907_0_21"/>
          <p:cNvSpPr/>
          <p:nvPr/>
        </p:nvSpPr>
        <p:spPr>
          <a:xfrm>
            <a:off x="3878227" y="1746135"/>
            <a:ext cx="1197000" cy="1143000"/>
          </a:xfrm>
          <a:prstGeom prst="ellipse">
            <a:avLst/>
          </a:prstGeom>
          <a:noFill/>
          <a:ln w="3175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330" name="Google Shape;330;g23b7a3e2907_0_21"/>
          <p:cNvSpPr/>
          <p:nvPr/>
        </p:nvSpPr>
        <p:spPr>
          <a:xfrm>
            <a:off x="4414802" y="2822460"/>
            <a:ext cx="152400" cy="152400"/>
          </a:xfrm>
          <a:prstGeom prst="ellipse">
            <a:avLst/>
          </a:prstGeom>
          <a:solidFill>
            <a:srgbClr val="0000FF"/>
          </a:solidFill>
          <a:ln w="9525" cap="flat" cmpd="sng">
            <a:solidFill>
              <a:srgbClr val="1919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331" name="Google Shape;331;g23b7a3e2907_0_21"/>
          <p:cNvSpPr/>
          <p:nvPr/>
        </p:nvSpPr>
        <p:spPr>
          <a:xfrm>
            <a:off x="4411627" y="1660410"/>
            <a:ext cx="152400" cy="152400"/>
          </a:xfrm>
          <a:prstGeom prst="ellipse">
            <a:avLst/>
          </a:prstGeom>
          <a:solidFill>
            <a:srgbClr val="0000FF"/>
          </a:solidFill>
          <a:ln w="9525" cap="flat" cmpd="sng">
            <a:solidFill>
              <a:srgbClr val="1919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332" name="Google Shape;332;g23b7a3e2907_0_21"/>
          <p:cNvSpPr/>
          <p:nvPr/>
        </p:nvSpPr>
        <p:spPr>
          <a:xfrm>
            <a:off x="4989477" y="2222385"/>
            <a:ext cx="152400" cy="152400"/>
          </a:xfrm>
          <a:prstGeom prst="ellipse">
            <a:avLst/>
          </a:prstGeom>
          <a:solidFill>
            <a:srgbClr val="0000FF"/>
          </a:solidFill>
          <a:ln w="9525" cap="flat" cmpd="sng">
            <a:solidFill>
              <a:srgbClr val="1919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cxnSp>
        <p:nvCxnSpPr>
          <p:cNvPr id="333" name="Google Shape;333;g23b7a3e2907_0_21"/>
          <p:cNvCxnSpPr/>
          <p:nvPr/>
        </p:nvCxnSpPr>
        <p:spPr>
          <a:xfrm>
            <a:off x="4487827" y="1812810"/>
            <a:ext cx="3300" cy="492000"/>
          </a:xfrm>
          <a:prstGeom prst="straightConnector1">
            <a:avLst/>
          </a:prstGeom>
          <a:solidFill>
            <a:schemeClr val="accent1"/>
          </a:solidFill>
          <a:ln w="9525" cap="flat" cmpd="sng">
            <a:solidFill>
              <a:srgbClr val="0000FF"/>
            </a:solidFill>
            <a:prstDash val="solid"/>
            <a:round/>
            <a:headEnd type="stealth" w="med" len="med"/>
            <a:tailEnd type="none" w="sm" len="sm"/>
          </a:ln>
        </p:spPr>
      </p:cxnSp>
      <p:cxnSp>
        <p:nvCxnSpPr>
          <p:cNvPr id="334" name="Google Shape;334;g23b7a3e2907_0_21"/>
          <p:cNvCxnSpPr/>
          <p:nvPr/>
        </p:nvCxnSpPr>
        <p:spPr>
          <a:xfrm rot="10800000" flipH="1">
            <a:off x="3951252" y="2308160"/>
            <a:ext cx="536700" cy="6300"/>
          </a:xfrm>
          <a:prstGeom prst="straightConnector1">
            <a:avLst/>
          </a:prstGeom>
          <a:solidFill>
            <a:schemeClr val="accent1"/>
          </a:solidFill>
          <a:ln w="9525" cap="flat" cmpd="sng">
            <a:solidFill>
              <a:srgbClr val="0000FF"/>
            </a:solidFill>
            <a:prstDash val="solid"/>
            <a:round/>
            <a:headEnd type="stealth" w="med" len="med"/>
            <a:tailEnd type="none" w="sm" len="sm"/>
          </a:ln>
        </p:spPr>
      </p:cxnSp>
      <p:sp>
        <p:nvSpPr>
          <p:cNvPr id="335" name="Google Shape;335;g23b7a3e2907_0_21"/>
          <p:cNvSpPr/>
          <p:nvPr/>
        </p:nvSpPr>
        <p:spPr>
          <a:xfrm>
            <a:off x="3798852" y="2238260"/>
            <a:ext cx="152400" cy="152400"/>
          </a:xfrm>
          <a:prstGeom prst="ellipse">
            <a:avLst/>
          </a:prstGeom>
          <a:solidFill>
            <a:srgbClr val="0000FF"/>
          </a:solidFill>
          <a:ln w="9525" cap="flat" cmpd="sng">
            <a:solidFill>
              <a:srgbClr val="1919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336" name="Google Shape;336;g23b7a3e2907_0_21"/>
          <p:cNvSpPr/>
          <p:nvPr/>
        </p:nvSpPr>
        <p:spPr>
          <a:xfrm>
            <a:off x="3909977" y="2152535"/>
            <a:ext cx="1143000" cy="324000"/>
          </a:xfrm>
          <a:prstGeom prst="ellipse">
            <a:avLst/>
          </a:prstGeom>
          <a:noFill/>
          <a:ln w="9525" cap="flat" cmpd="sng">
            <a:solidFill>
              <a:srgbClr val="0000FF"/>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cxnSp>
        <p:nvCxnSpPr>
          <p:cNvPr id="337" name="Google Shape;337;g23b7a3e2907_0_21"/>
          <p:cNvCxnSpPr/>
          <p:nvPr/>
        </p:nvCxnSpPr>
        <p:spPr>
          <a:xfrm>
            <a:off x="4491002" y="2308110"/>
            <a:ext cx="0" cy="514500"/>
          </a:xfrm>
          <a:prstGeom prst="straightConnector1">
            <a:avLst/>
          </a:prstGeom>
          <a:solidFill>
            <a:schemeClr val="accent1"/>
          </a:solidFill>
          <a:ln w="9525" cap="flat" cmpd="sng">
            <a:solidFill>
              <a:srgbClr val="0000FF"/>
            </a:solidFill>
            <a:prstDash val="solid"/>
            <a:round/>
            <a:headEnd type="none" w="sm" len="sm"/>
            <a:tailEnd type="stealth" w="med" len="med"/>
          </a:ln>
        </p:spPr>
      </p:cxnSp>
      <p:cxnSp>
        <p:nvCxnSpPr>
          <p:cNvPr id="338" name="Google Shape;338;g23b7a3e2907_0_21"/>
          <p:cNvCxnSpPr/>
          <p:nvPr/>
        </p:nvCxnSpPr>
        <p:spPr>
          <a:xfrm rot="10800000" flipH="1">
            <a:off x="4491002" y="2298510"/>
            <a:ext cx="498600" cy="9600"/>
          </a:xfrm>
          <a:prstGeom prst="straightConnector1">
            <a:avLst/>
          </a:prstGeom>
          <a:solidFill>
            <a:schemeClr val="accent1"/>
          </a:solidFill>
          <a:ln w="9525" cap="flat" cmpd="sng">
            <a:solidFill>
              <a:srgbClr val="0000FF"/>
            </a:solidFill>
            <a:prstDash val="solid"/>
            <a:round/>
            <a:headEnd type="none" w="sm" len="sm"/>
            <a:tailEnd type="stealth" w="med" len="med"/>
          </a:ln>
        </p:spPr>
      </p:cxnSp>
      <p:sp>
        <p:nvSpPr>
          <p:cNvPr id="339" name="Google Shape;339;g23b7a3e2907_0_21"/>
          <p:cNvSpPr/>
          <p:nvPr/>
        </p:nvSpPr>
        <p:spPr>
          <a:xfrm>
            <a:off x="4716427" y="1910176"/>
            <a:ext cx="152400" cy="152400"/>
          </a:xfrm>
          <a:prstGeom prst="ellipse">
            <a:avLst/>
          </a:prstGeom>
          <a:solidFill>
            <a:srgbClr val="FF0000"/>
          </a:solidFill>
          <a:ln w="9525" cap="flat" cmpd="sng">
            <a:solidFill>
              <a:srgbClr val="19191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cxnSp>
        <p:nvCxnSpPr>
          <p:cNvPr id="340" name="Google Shape;340;g23b7a3e2907_0_21"/>
          <p:cNvCxnSpPr/>
          <p:nvPr/>
        </p:nvCxnSpPr>
        <p:spPr>
          <a:xfrm flipH="1">
            <a:off x="4494245" y="2040258"/>
            <a:ext cx="244500" cy="270600"/>
          </a:xfrm>
          <a:prstGeom prst="straightConnector1">
            <a:avLst/>
          </a:prstGeom>
          <a:solidFill>
            <a:schemeClr val="accent1"/>
          </a:solidFill>
          <a:ln w="9525" cap="flat" cmpd="sng">
            <a:solidFill>
              <a:srgbClr val="FF0000"/>
            </a:solidFill>
            <a:prstDash val="solid"/>
            <a:round/>
            <a:headEnd type="stealth" w="med" len="med"/>
            <a:tailEnd type="none" w="sm" len="sm"/>
          </a:ln>
        </p:spPr>
      </p:cxnSp>
      <p:sp>
        <p:nvSpPr>
          <p:cNvPr id="341" name="Google Shape;341;g23b7a3e2907_0_21"/>
          <p:cNvSpPr txBox="1"/>
          <p:nvPr/>
        </p:nvSpPr>
        <p:spPr>
          <a:xfrm>
            <a:off x="458902" y="3292824"/>
            <a:ext cx="8371200" cy="1591800"/>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32425"/>
                </a:solidFill>
                <a:latin typeface="Arial"/>
                <a:ea typeface="Arial"/>
                <a:cs typeface="Arial"/>
                <a:sym typeface="Arial"/>
              </a:rPr>
              <a:t>Basic unit of information in quantum computing that utilizes the phenomenon of superposition to achieve a linear combination of two states.</a:t>
            </a:r>
            <a:endParaRPr sz="1800" b="0" i="0" u="none" strike="noStrike" cap="none">
              <a:solidFill>
                <a:srgbClr val="232425"/>
              </a:solidFill>
              <a:latin typeface="Arial"/>
              <a:ea typeface="Arial"/>
              <a:cs typeface="Arial"/>
              <a:sym typeface="Arial"/>
            </a:endParaRPr>
          </a:p>
          <a:p>
            <a:pPr marL="457200" marR="0" lvl="0" indent="-342900" algn="l" rtl="0">
              <a:lnSpc>
                <a:spcPct val="100000"/>
              </a:lnSpc>
              <a:spcBef>
                <a:spcPts val="0"/>
              </a:spcBef>
              <a:spcAft>
                <a:spcPts val="0"/>
              </a:spcAft>
              <a:buClr>
                <a:srgbClr val="232425"/>
              </a:buClr>
              <a:buSzPts val="1800"/>
              <a:buFont typeface="Arial"/>
              <a:buChar char="●"/>
            </a:pPr>
            <a:r>
              <a:rPr lang="en-US" sz="1800" b="0" i="0" u="none" strike="noStrike" cap="none">
                <a:solidFill>
                  <a:srgbClr val="232425"/>
                </a:solidFill>
                <a:latin typeface="Arial"/>
                <a:ea typeface="Arial"/>
                <a:cs typeface="Arial"/>
                <a:sym typeface="Arial"/>
              </a:rPr>
              <a:t>Matter qubits (e.g., atomic energy levels, electron spins, etc.)</a:t>
            </a:r>
            <a:endParaRPr sz="1800" b="0" i="0" u="none" strike="noStrike" cap="none">
              <a:solidFill>
                <a:srgbClr val="232425"/>
              </a:solidFill>
              <a:latin typeface="Arial"/>
              <a:ea typeface="Arial"/>
              <a:cs typeface="Arial"/>
              <a:sym typeface="Arial"/>
            </a:endParaRPr>
          </a:p>
          <a:p>
            <a:pPr marL="457200" marR="0" lvl="0" indent="-342900" algn="l" rtl="0">
              <a:lnSpc>
                <a:spcPct val="100000"/>
              </a:lnSpc>
              <a:spcBef>
                <a:spcPts val="0"/>
              </a:spcBef>
              <a:spcAft>
                <a:spcPts val="0"/>
              </a:spcAft>
              <a:buClr>
                <a:srgbClr val="232425"/>
              </a:buClr>
              <a:buSzPts val="1800"/>
              <a:buFont typeface="Arial"/>
              <a:buChar char="●"/>
            </a:pPr>
            <a:r>
              <a:rPr lang="en-US" sz="1800" b="0" i="0" u="none" strike="noStrike" cap="none">
                <a:solidFill>
                  <a:srgbClr val="232425"/>
                </a:solidFill>
                <a:latin typeface="Arial"/>
                <a:ea typeface="Arial"/>
                <a:cs typeface="Arial"/>
                <a:sym typeface="Arial"/>
              </a:rPr>
              <a:t>Flying qubits (e.g., photons)</a:t>
            </a:r>
            <a:endParaRPr sz="1800" b="0" i="0" u="none" strike="noStrike" cap="none">
              <a:solidFill>
                <a:srgbClr val="232425"/>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3b7a3e2907_0_50"/>
          <p:cNvSpPr txBox="1">
            <a:spLocks noGrp="1"/>
          </p:cNvSpPr>
          <p:nvPr>
            <p:ph type="title"/>
          </p:nvPr>
        </p:nvSpPr>
        <p:spPr>
          <a:xfrm>
            <a:off x="457201" y="157210"/>
            <a:ext cx="8373000" cy="6216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SzPts val="2800"/>
              <a:buNone/>
            </a:pPr>
            <a:r>
              <a:rPr lang="en-US" dirty="0"/>
              <a:t>Quantum Entanglement</a:t>
            </a:r>
            <a:endParaRPr dirty="0"/>
          </a:p>
        </p:txBody>
      </p:sp>
      <p:sp>
        <p:nvSpPr>
          <p:cNvPr id="348" name="Google Shape;348;g23b7a3e2907_0_50"/>
          <p:cNvSpPr txBox="1">
            <a:spLocks noGrp="1"/>
          </p:cNvSpPr>
          <p:nvPr>
            <p:ph type="body" idx="1"/>
          </p:nvPr>
        </p:nvSpPr>
        <p:spPr>
          <a:xfrm>
            <a:off x="457201" y="1408350"/>
            <a:ext cx="4194900" cy="3317100"/>
          </a:xfrm>
          <a:prstGeom prst="rect">
            <a:avLst/>
          </a:prstGeom>
          <a:noFill/>
          <a:ln>
            <a:noFill/>
          </a:ln>
        </p:spPr>
        <p:txBody>
          <a:bodyPr spcFirstLastPara="1" wrap="square" lIns="0" tIns="0" rIns="0" bIns="45700" anchor="t" anchorCtr="0">
            <a:noAutofit/>
          </a:bodyPr>
          <a:lstStyle/>
          <a:p>
            <a:pPr marL="0" lvl="0" indent="0" algn="l" rtl="0">
              <a:lnSpc>
                <a:spcPct val="100000"/>
              </a:lnSpc>
              <a:spcBef>
                <a:spcPts val="600"/>
              </a:spcBef>
              <a:spcAft>
                <a:spcPts val="0"/>
              </a:spcAft>
              <a:buSzPts val="1800"/>
              <a:buNone/>
            </a:pPr>
            <a:r>
              <a:rPr lang="en-US" dirty="0"/>
              <a:t>Phenomenon in which two or more particles are connected in such a way that they cannot be described independently. Moreover, they will remain connected despite distance.</a:t>
            </a:r>
            <a:endParaRPr dirty="0"/>
          </a:p>
        </p:txBody>
      </p:sp>
      <p:sp>
        <p:nvSpPr>
          <p:cNvPr id="349" name="Google Shape;349;g23b7a3e2907_0_50"/>
          <p:cNvSpPr txBox="1">
            <a:spLocks noGrp="1"/>
          </p:cNvSpPr>
          <p:nvPr>
            <p:ph type="body" idx="2"/>
          </p:nvPr>
        </p:nvSpPr>
        <p:spPr>
          <a:xfrm>
            <a:off x="457201" y="808744"/>
            <a:ext cx="8373000" cy="374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000"/>
              <a:buNone/>
            </a:pPr>
            <a:r>
              <a:rPr lang="en-US"/>
              <a:t>Foundation for near-term quantum networks</a:t>
            </a:r>
            <a:endParaRPr/>
          </a:p>
        </p:txBody>
      </p:sp>
      <p:sp>
        <p:nvSpPr>
          <p:cNvPr id="350" name="Google Shape;350;g23b7a3e2907_0_50"/>
          <p:cNvSpPr txBox="1">
            <a:spLocks noGrp="1"/>
          </p:cNvSpPr>
          <p:nvPr>
            <p:ph type="sldNum" idx="12"/>
          </p:nvPr>
        </p:nvSpPr>
        <p:spPr>
          <a:xfrm>
            <a:off x="4343400" y="4855282"/>
            <a:ext cx="457200" cy="137100"/>
          </a:xfrm>
          <a:prstGeom prst="rect">
            <a:avLst/>
          </a:prstGeom>
          <a:noFill/>
          <a:ln>
            <a:noFill/>
          </a:ln>
        </p:spPr>
        <p:txBody>
          <a:bodyPr spcFirstLastPara="1" wrap="square" lIns="0" tIns="45700" rIns="0" bIns="0" anchor="b"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4</a:t>
            </a:fld>
            <a:endParaRPr/>
          </a:p>
        </p:txBody>
      </p:sp>
      <p:pic>
        <p:nvPicPr>
          <p:cNvPr id="351" name="Google Shape;351;g23b7a3e2907_0_50"/>
          <p:cNvPicPr preferRelativeResize="0"/>
          <p:nvPr/>
        </p:nvPicPr>
        <p:blipFill rotWithShape="1">
          <a:blip r:embed="rId3">
            <a:alphaModFix/>
          </a:blip>
          <a:srcRect/>
          <a:stretch/>
        </p:blipFill>
        <p:spPr>
          <a:xfrm>
            <a:off x="957412" y="2888575"/>
            <a:ext cx="3194476" cy="1801601"/>
          </a:xfrm>
          <a:prstGeom prst="rect">
            <a:avLst/>
          </a:prstGeom>
          <a:noFill/>
          <a:ln>
            <a:noFill/>
          </a:ln>
        </p:spPr>
      </p:pic>
      <p:pic>
        <p:nvPicPr>
          <p:cNvPr id="352" name="Google Shape;352;g23b7a3e2907_0_50"/>
          <p:cNvPicPr preferRelativeResize="0"/>
          <p:nvPr/>
        </p:nvPicPr>
        <p:blipFill rotWithShape="1">
          <a:blip r:embed="rId4">
            <a:alphaModFix/>
          </a:blip>
          <a:srcRect/>
          <a:stretch/>
        </p:blipFill>
        <p:spPr>
          <a:xfrm>
            <a:off x="4800601" y="1414537"/>
            <a:ext cx="4187100" cy="2355244"/>
          </a:xfrm>
          <a:prstGeom prst="rect">
            <a:avLst/>
          </a:prstGeom>
          <a:noFill/>
          <a:ln>
            <a:noFill/>
          </a:ln>
        </p:spPr>
      </p:pic>
      <p:sp>
        <p:nvSpPr>
          <p:cNvPr id="353" name="Google Shape;353;g23b7a3e2907_0_50"/>
          <p:cNvSpPr txBox="1"/>
          <p:nvPr/>
        </p:nvSpPr>
        <p:spPr>
          <a:xfrm>
            <a:off x="4800600" y="3769775"/>
            <a:ext cx="41949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Arial"/>
                <a:ea typeface="Arial"/>
                <a:cs typeface="Arial"/>
                <a:sym typeface="Arial"/>
              </a:rPr>
              <a:t>John Clauser, Anton Zeilinger and Alain Aspect, winners of the Nobel prize in Physics for their work in quantum entanglement</a:t>
            </a:r>
            <a:endParaRPr sz="1400" b="0" i="0" u="none" strike="noStrike" cap="none">
              <a:solidFill>
                <a:schemeClr val="accent2"/>
              </a:solidFill>
              <a:latin typeface="Arial"/>
              <a:ea typeface="Arial"/>
              <a:cs typeface="Arial"/>
              <a:sym typeface="Arial"/>
            </a:endParaRPr>
          </a:p>
        </p:txBody>
      </p:sp>
    </p:spTree>
    <p:extLst>
      <p:ext uri="{BB962C8B-B14F-4D97-AF65-F5344CB8AC3E}">
        <p14:creationId xmlns:p14="http://schemas.microsoft.com/office/powerpoint/2010/main" val="341511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g112c093d43a_0_306"/>
          <p:cNvSpPr txBox="1"/>
          <p:nvPr/>
        </p:nvSpPr>
        <p:spPr>
          <a:xfrm>
            <a:off x="355677" y="1191038"/>
            <a:ext cx="3730200" cy="3467700"/>
          </a:xfrm>
          <a:prstGeom prst="rect">
            <a:avLst/>
          </a:prstGeom>
          <a:noFill/>
          <a:ln>
            <a:noFill/>
          </a:ln>
        </p:spPr>
        <p:txBody>
          <a:bodyPr spcFirstLastPara="1" wrap="square" lIns="90000" tIns="45000" rIns="90000" bIns="45000" anchor="t" anchorCtr="0">
            <a:noAutofit/>
          </a:bodyPr>
          <a:lstStyle/>
          <a:p>
            <a:pPr marL="285750" marR="0" lvl="0" indent="-285750" algn="l" rtl="0">
              <a:lnSpc>
                <a:spcPct val="10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Modularized discrete event simulator with a clear separation of functionality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Simulates quantum communication at photon-level with picosecond accuracy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Allows simulations with different parameters, protocols, topologies, and network architectures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Hardware models of single-atom memories, entanglement generation, swapping, and purification protocols</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600"/>
              </a:spcBef>
              <a:spcAft>
                <a:spcPts val="0"/>
              </a:spcAft>
              <a:buClr>
                <a:srgbClr val="000000"/>
              </a:buClr>
              <a:buSzPts val="1600"/>
              <a:buFont typeface="Noto Sans Symbols"/>
              <a:buNone/>
            </a:pPr>
            <a:endParaRPr sz="1600" b="0" i="0" u="none" strike="noStrike" cap="none">
              <a:solidFill>
                <a:srgbClr val="000000"/>
              </a:solidFill>
              <a:latin typeface="Arial"/>
              <a:ea typeface="Arial"/>
              <a:cs typeface="Arial"/>
              <a:sym typeface="Arial"/>
            </a:endParaRPr>
          </a:p>
        </p:txBody>
      </p:sp>
      <p:pic>
        <p:nvPicPr>
          <p:cNvPr id="441" name="Google Shape;441;g112c093d43a_0_306"/>
          <p:cNvPicPr preferRelativeResize="0"/>
          <p:nvPr/>
        </p:nvPicPr>
        <p:blipFill>
          <a:blip r:embed="rId3">
            <a:alphaModFix/>
          </a:blip>
          <a:stretch>
            <a:fillRect/>
          </a:stretch>
        </p:blipFill>
        <p:spPr>
          <a:xfrm>
            <a:off x="4085877" y="1191041"/>
            <a:ext cx="4753321" cy="3320483"/>
          </a:xfrm>
          <a:prstGeom prst="rect">
            <a:avLst/>
          </a:prstGeom>
          <a:noFill/>
          <a:ln>
            <a:noFill/>
          </a:ln>
        </p:spPr>
      </p:pic>
      <p:sp>
        <p:nvSpPr>
          <p:cNvPr id="5" name="Google Shape;310;g283fe6a03f3_0_37">
            <a:extLst>
              <a:ext uri="{FF2B5EF4-FFF2-40B4-BE49-F238E27FC236}">
                <a16:creationId xmlns:a16="http://schemas.microsoft.com/office/drawing/2014/main" id="{462B7CFC-2164-4A41-B098-6E227CE7EAEA}"/>
              </a:ext>
            </a:extLst>
          </p:cNvPr>
          <p:cNvSpPr txBox="1">
            <a:spLocks noGrp="1"/>
          </p:cNvSpPr>
          <p:nvPr>
            <p:ph type="title"/>
          </p:nvPr>
        </p:nvSpPr>
        <p:spPr>
          <a:xfrm>
            <a:off x="466198" y="422224"/>
            <a:ext cx="8373000" cy="621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err="1"/>
              <a:t>SeQUeNCe</a:t>
            </a:r>
            <a:r>
              <a:rPr lang="en-US" dirty="0"/>
              <a:t>: Simulator of Quantum Network Communication</a:t>
            </a:r>
            <a:endParaRPr dirty="0"/>
          </a:p>
        </p:txBody>
      </p:sp>
    </p:spTree>
    <p:extLst>
      <p:ext uri="{BB962C8B-B14F-4D97-AF65-F5344CB8AC3E}">
        <p14:creationId xmlns:p14="http://schemas.microsoft.com/office/powerpoint/2010/main" val="142405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8983-53EC-EA4B-B119-DC3B7A289B61}"/>
              </a:ext>
            </a:extLst>
          </p:cNvPr>
          <p:cNvSpPr>
            <a:spLocks noGrp="1"/>
          </p:cNvSpPr>
          <p:nvPr>
            <p:ph type="title"/>
          </p:nvPr>
        </p:nvSpPr>
        <p:spPr>
          <a:xfrm>
            <a:off x="457201" y="104383"/>
            <a:ext cx="8372901" cy="621711"/>
          </a:xfrm>
        </p:spPr>
        <p:txBody>
          <a:bodyPr/>
          <a:lstStyle/>
          <a:p>
            <a:r>
              <a:rPr lang="en-US" dirty="0"/>
              <a:t>Argonne Quantum Link </a:t>
            </a:r>
          </a:p>
        </p:txBody>
      </p:sp>
      <p:pic>
        <p:nvPicPr>
          <p:cNvPr id="6" name="Picture 5">
            <a:extLst>
              <a:ext uri="{FF2B5EF4-FFF2-40B4-BE49-F238E27FC236}">
                <a16:creationId xmlns:a16="http://schemas.microsoft.com/office/drawing/2014/main" id="{B8C74636-1AA4-7742-AD56-76057E387268}"/>
              </a:ext>
            </a:extLst>
          </p:cNvPr>
          <p:cNvPicPr>
            <a:picLocks noChangeAspect="1"/>
          </p:cNvPicPr>
          <p:nvPr/>
        </p:nvPicPr>
        <p:blipFill>
          <a:blip r:embed="rId2"/>
          <a:stretch>
            <a:fillRect/>
          </a:stretch>
        </p:blipFill>
        <p:spPr>
          <a:xfrm>
            <a:off x="1565365" y="887128"/>
            <a:ext cx="6506317" cy="3662273"/>
          </a:xfrm>
          <a:prstGeom prst="rect">
            <a:avLst/>
          </a:prstGeom>
        </p:spPr>
      </p:pic>
      <p:sp>
        <p:nvSpPr>
          <p:cNvPr id="5" name="Slide Number Placeholder 4">
            <a:extLst>
              <a:ext uri="{FF2B5EF4-FFF2-40B4-BE49-F238E27FC236}">
                <a16:creationId xmlns:a16="http://schemas.microsoft.com/office/drawing/2014/main" id="{34FBB63B-548D-B740-A136-E7A697B1A4A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a:t>
            </a:fld>
            <a:endParaRPr lang="en-US"/>
          </a:p>
        </p:txBody>
      </p:sp>
      <p:sp>
        <p:nvSpPr>
          <p:cNvPr id="7" name="TextBox 6">
            <a:extLst>
              <a:ext uri="{FF2B5EF4-FFF2-40B4-BE49-F238E27FC236}">
                <a16:creationId xmlns:a16="http://schemas.microsoft.com/office/drawing/2014/main" id="{501CBDF0-DF11-C24D-AEA7-09CD7BB989BE}"/>
              </a:ext>
            </a:extLst>
          </p:cNvPr>
          <p:cNvSpPr txBox="1"/>
          <p:nvPr/>
        </p:nvSpPr>
        <p:spPr>
          <a:xfrm>
            <a:off x="3441722" y="4148344"/>
            <a:ext cx="4025879" cy="369332"/>
          </a:xfrm>
          <a:prstGeom prst="rect">
            <a:avLst/>
          </a:prstGeom>
          <a:noFill/>
        </p:spPr>
        <p:txBody>
          <a:bodyPr wrap="square" rtlCol="0">
            <a:spAutoFit/>
          </a:bodyPr>
          <a:lstStyle/>
          <a:p>
            <a:r>
              <a:rPr lang="en-US" sz="1800" dirty="0" err="1"/>
              <a:t>Awschalom</a:t>
            </a:r>
            <a:r>
              <a:rPr lang="en-US" sz="1800" dirty="0"/>
              <a:t>, </a:t>
            </a:r>
            <a:r>
              <a:rPr lang="en-US" sz="1800" dirty="0" err="1"/>
              <a:t>Dibos</a:t>
            </a:r>
            <a:r>
              <a:rPr lang="en-US" sz="1800" dirty="0"/>
              <a:t>, </a:t>
            </a:r>
            <a:r>
              <a:rPr lang="en-US" sz="1800" dirty="0" err="1"/>
              <a:t>Heremans</a:t>
            </a:r>
            <a:r>
              <a:rPr lang="en-US" sz="1800" dirty="0"/>
              <a:t> et. al</a:t>
            </a:r>
          </a:p>
        </p:txBody>
      </p:sp>
    </p:spTree>
    <p:extLst>
      <p:ext uri="{BB962C8B-B14F-4D97-AF65-F5344CB8AC3E}">
        <p14:creationId xmlns:p14="http://schemas.microsoft.com/office/powerpoint/2010/main" val="1097052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956428c25e_1_10"/>
          <p:cNvSpPr txBox="1">
            <a:spLocks noGrp="1"/>
          </p:cNvSpPr>
          <p:nvPr>
            <p:ph type="title"/>
          </p:nvPr>
        </p:nvSpPr>
        <p:spPr>
          <a:xfrm>
            <a:off x="457201" y="36651"/>
            <a:ext cx="8373000" cy="6216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rgbClr val="232425"/>
              </a:buClr>
              <a:buSzPts val="2100"/>
              <a:buFont typeface="Arial"/>
              <a:buNone/>
            </a:pPr>
            <a:r>
              <a:rPr lang="en-US" dirty="0"/>
              <a:t>The IEQNET Project</a:t>
            </a:r>
            <a:endParaRPr dirty="0"/>
          </a:p>
        </p:txBody>
      </p:sp>
      <p:sp>
        <p:nvSpPr>
          <p:cNvPr id="383" name="Google Shape;383;g2956428c25e_1_10"/>
          <p:cNvSpPr txBox="1">
            <a:spLocks noGrp="1"/>
          </p:cNvSpPr>
          <p:nvPr>
            <p:ph type="body" idx="2"/>
          </p:nvPr>
        </p:nvSpPr>
        <p:spPr>
          <a:xfrm>
            <a:off x="457201" y="688185"/>
            <a:ext cx="8373000" cy="374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500"/>
              <a:buNone/>
            </a:pPr>
            <a:r>
              <a:rPr lang="en-US"/>
              <a:t>Illinois Express Quantum Network</a:t>
            </a:r>
            <a:endParaRPr/>
          </a:p>
        </p:txBody>
      </p:sp>
      <p:sp>
        <p:nvSpPr>
          <p:cNvPr id="386" name="Google Shape;386;g2956428c25e_1_10"/>
          <p:cNvSpPr txBox="1"/>
          <p:nvPr/>
        </p:nvSpPr>
        <p:spPr>
          <a:xfrm>
            <a:off x="3543300" y="2400300"/>
            <a:ext cx="2057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pic>
        <p:nvPicPr>
          <p:cNvPr id="387" name="Google Shape;387;g2956428c25e_1_10"/>
          <p:cNvPicPr preferRelativeResize="0">
            <a:picLocks noChangeAspect="1"/>
          </p:cNvPicPr>
          <p:nvPr/>
        </p:nvPicPr>
        <p:blipFill rotWithShape="1">
          <a:blip r:embed="rId3">
            <a:alphaModFix/>
          </a:blip>
          <a:srcRect/>
          <a:stretch/>
        </p:blipFill>
        <p:spPr>
          <a:xfrm>
            <a:off x="2055949" y="1092819"/>
            <a:ext cx="5570274" cy="3867912"/>
          </a:xfrm>
          <a:prstGeom prst="rect">
            <a:avLst/>
          </a:prstGeom>
          <a:noFill/>
          <a:ln>
            <a:noFill/>
          </a:ln>
        </p:spPr>
      </p:pic>
    </p:spTree>
    <p:extLst>
      <p:ext uri="{BB962C8B-B14F-4D97-AF65-F5344CB8AC3E}">
        <p14:creationId xmlns:p14="http://schemas.microsoft.com/office/powerpoint/2010/main" val="40064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956428c25e_1_1224"/>
          <p:cNvSpPr txBox="1">
            <a:spLocks noGrp="1"/>
          </p:cNvSpPr>
          <p:nvPr>
            <p:ph type="title"/>
          </p:nvPr>
        </p:nvSpPr>
        <p:spPr>
          <a:xfrm>
            <a:off x="384048" y="-28375"/>
            <a:ext cx="8686799" cy="6216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SzPts val="2800"/>
              <a:buNone/>
            </a:pPr>
            <a:r>
              <a:rPr lang="en-US" dirty="0"/>
              <a:t>Coexistence of Qubits with Clock Signals</a:t>
            </a:r>
            <a:endParaRPr dirty="0"/>
          </a:p>
        </p:txBody>
      </p:sp>
      <p:sp>
        <p:nvSpPr>
          <p:cNvPr id="394" name="Google Shape;394;g2956428c25e_1_1224"/>
          <p:cNvSpPr txBox="1">
            <a:spLocks noGrp="1"/>
          </p:cNvSpPr>
          <p:nvPr>
            <p:ph type="body" idx="2"/>
          </p:nvPr>
        </p:nvSpPr>
        <p:spPr>
          <a:xfrm>
            <a:off x="411481" y="586583"/>
            <a:ext cx="8373000" cy="374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000"/>
              <a:buNone/>
            </a:pPr>
            <a:r>
              <a:rPr lang="en-US" dirty="0"/>
              <a:t>Between </a:t>
            </a:r>
            <a:r>
              <a:rPr lang="en-US" dirty="0" err="1"/>
              <a:t>Fermilab</a:t>
            </a:r>
            <a:r>
              <a:rPr lang="en-US" dirty="0"/>
              <a:t> and Argonne</a:t>
            </a:r>
            <a:endParaRPr dirty="0"/>
          </a:p>
        </p:txBody>
      </p:sp>
      <p:sp>
        <p:nvSpPr>
          <p:cNvPr id="395" name="Google Shape;395;g2956428c25e_1_1224"/>
          <p:cNvSpPr txBox="1">
            <a:spLocks noGrp="1"/>
          </p:cNvSpPr>
          <p:nvPr>
            <p:ph type="sldNum" idx="12"/>
          </p:nvPr>
        </p:nvSpPr>
        <p:spPr>
          <a:xfrm>
            <a:off x="4343400" y="4855282"/>
            <a:ext cx="457200" cy="137100"/>
          </a:xfrm>
          <a:prstGeom prst="rect">
            <a:avLst/>
          </a:prstGeom>
          <a:noFill/>
          <a:ln>
            <a:noFill/>
          </a:ln>
        </p:spPr>
        <p:txBody>
          <a:bodyPr spcFirstLastPara="1" wrap="square" lIns="0" tIns="45700" rIns="0" bIns="0" anchor="b" anchorCtr="0">
            <a:noAutofit/>
          </a:bodyPr>
          <a:lstStyle/>
          <a:p>
            <a:pPr marL="0" lvl="0" indent="0" algn="ctr" rtl="0">
              <a:spcBef>
                <a:spcPts val="0"/>
              </a:spcBef>
              <a:spcAft>
                <a:spcPts val="0"/>
              </a:spcAft>
              <a:buClr>
                <a:srgbClr val="000000"/>
              </a:buClr>
              <a:buSzPts val="1000"/>
              <a:buFont typeface="Arial"/>
              <a:buNone/>
            </a:pPr>
            <a:fld id="{00000000-1234-1234-1234-123412341234}" type="slidenum">
              <a:rPr lang="en-US"/>
              <a:t>8</a:t>
            </a:fld>
            <a:endParaRPr/>
          </a:p>
        </p:txBody>
      </p:sp>
      <p:pic>
        <p:nvPicPr>
          <p:cNvPr id="3" name="Picture 2">
            <a:extLst>
              <a:ext uri="{FF2B5EF4-FFF2-40B4-BE49-F238E27FC236}">
                <a16:creationId xmlns:a16="http://schemas.microsoft.com/office/drawing/2014/main" id="{86336651-BEE6-0B47-8F59-381F88860567}"/>
              </a:ext>
            </a:extLst>
          </p:cNvPr>
          <p:cNvPicPr>
            <a:picLocks noChangeAspect="1"/>
          </p:cNvPicPr>
          <p:nvPr/>
        </p:nvPicPr>
        <p:blipFill>
          <a:blip r:embed="rId3"/>
          <a:stretch>
            <a:fillRect/>
          </a:stretch>
        </p:blipFill>
        <p:spPr>
          <a:xfrm>
            <a:off x="1464733" y="1034700"/>
            <a:ext cx="6671733" cy="3752850"/>
          </a:xfrm>
          <a:prstGeom prst="rect">
            <a:avLst/>
          </a:prstGeom>
        </p:spPr>
      </p:pic>
    </p:spTree>
    <p:extLst>
      <p:ext uri="{BB962C8B-B14F-4D97-AF65-F5344CB8AC3E}">
        <p14:creationId xmlns:p14="http://schemas.microsoft.com/office/powerpoint/2010/main" val="428417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
          <p:cNvSpPr txBox="1">
            <a:spLocks noGrp="1"/>
          </p:cNvSpPr>
          <p:nvPr>
            <p:ph type="title"/>
          </p:nvPr>
        </p:nvSpPr>
        <p:spPr>
          <a:xfrm>
            <a:off x="457201" y="358378"/>
            <a:ext cx="8372901" cy="621711"/>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rgbClr val="232425"/>
              </a:buClr>
              <a:buSzPts val="2800"/>
              <a:buFont typeface="Arial"/>
              <a:buNone/>
            </a:pPr>
            <a:r>
              <a:rPr lang="en-US" dirty="0"/>
              <a:t>Quantum network demonstrators</a:t>
            </a:r>
            <a:endParaRPr dirty="0"/>
          </a:p>
        </p:txBody>
      </p:sp>
      <p:sp>
        <p:nvSpPr>
          <p:cNvPr id="416" name="Google Shape;416;p2"/>
          <p:cNvSpPr txBox="1">
            <a:spLocks noGrp="1"/>
          </p:cNvSpPr>
          <p:nvPr>
            <p:ph type="body" idx="1"/>
          </p:nvPr>
        </p:nvSpPr>
        <p:spPr>
          <a:xfrm>
            <a:off x="457200" y="1408350"/>
            <a:ext cx="4177800" cy="3317100"/>
          </a:xfrm>
          <a:prstGeom prst="rect">
            <a:avLst/>
          </a:prstGeom>
          <a:noFill/>
          <a:ln>
            <a:noFill/>
          </a:ln>
        </p:spPr>
        <p:txBody>
          <a:bodyPr spcFirstLastPara="1" wrap="square" lIns="0" tIns="0" rIns="0" bIns="45700" anchor="t" anchorCtr="0">
            <a:normAutofit/>
          </a:bodyPr>
          <a:lstStyle/>
          <a:p>
            <a:pPr marL="457200" lvl="0" indent="-342900" algn="l" rtl="0">
              <a:lnSpc>
                <a:spcPct val="100000"/>
              </a:lnSpc>
              <a:spcBef>
                <a:spcPts val="0"/>
              </a:spcBef>
              <a:spcAft>
                <a:spcPts val="0"/>
              </a:spcAft>
              <a:buSzPts val="1800"/>
              <a:buChar char="▪"/>
            </a:pPr>
            <a:r>
              <a:rPr lang="en-US"/>
              <a:t>Most quantum networking demonstrators focus on point-to-point or linear topologies </a:t>
            </a:r>
            <a:endParaRPr/>
          </a:p>
          <a:p>
            <a:pPr marL="457200" lvl="0" indent="-342900" algn="l" rtl="0">
              <a:lnSpc>
                <a:spcPct val="100000"/>
              </a:lnSpc>
              <a:spcBef>
                <a:spcPts val="0"/>
              </a:spcBef>
              <a:spcAft>
                <a:spcPts val="0"/>
              </a:spcAft>
              <a:buSzPts val="1800"/>
              <a:buChar char="▪"/>
            </a:pPr>
            <a:r>
              <a:rPr lang="en-US"/>
              <a:t>There is great need to develop architectures for </a:t>
            </a:r>
            <a:r>
              <a:rPr lang="en-US" b="1"/>
              <a:t>fully dynamic and automated quantum networks</a:t>
            </a:r>
            <a:r>
              <a:rPr lang="en-US"/>
              <a:t> using existing technologies to demonstrate </a:t>
            </a:r>
            <a:r>
              <a:rPr lang="en-US" b="1"/>
              <a:t>multi-user, multi-node</a:t>
            </a:r>
            <a:r>
              <a:rPr lang="en-US"/>
              <a:t> capabilities in </a:t>
            </a:r>
            <a:r>
              <a:rPr lang="en-US" b="1"/>
              <a:t>metropolitan scales</a:t>
            </a:r>
            <a:r>
              <a:rPr lang="en-US"/>
              <a:t> that go beyond linear topologies</a:t>
            </a:r>
            <a:endParaRPr>
              <a:solidFill>
                <a:srgbClr val="0065A2"/>
              </a:solidFill>
            </a:endParaRPr>
          </a:p>
        </p:txBody>
      </p:sp>
      <p:sp>
        <p:nvSpPr>
          <p:cNvPr id="418" name="Google Shape;418;p2"/>
          <p:cNvSpPr txBox="1">
            <a:spLocks noGrp="1"/>
          </p:cNvSpPr>
          <p:nvPr>
            <p:ph type="sldNum" idx="12"/>
          </p:nvPr>
        </p:nvSpPr>
        <p:spPr>
          <a:xfrm>
            <a:off x="4343400" y="4855282"/>
            <a:ext cx="457200" cy="137160"/>
          </a:xfrm>
          <a:prstGeom prst="rect">
            <a:avLst/>
          </a:prstGeom>
          <a:noFill/>
          <a:ln>
            <a:noFill/>
          </a:ln>
        </p:spPr>
        <p:txBody>
          <a:bodyPr spcFirstLastPara="1" wrap="square" lIns="0" tIns="45700" rIns="0" bIns="0" anchor="b" anchorCtr="0">
            <a:noAutofit/>
          </a:bodyPr>
          <a:lstStyle/>
          <a:p>
            <a:pPr marL="0" lvl="0" indent="0" algn="ctr" rtl="0">
              <a:lnSpc>
                <a:spcPct val="100000"/>
              </a:lnSpc>
              <a:spcBef>
                <a:spcPts val="0"/>
              </a:spcBef>
              <a:spcAft>
                <a:spcPts val="0"/>
              </a:spcAft>
              <a:buSzPts val="1000"/>
              <a:buNone/>
            </a:pPr>
            <a:fld id="{00000000-1234-1234-1234-123412341234}" type="slidenum">
              <a:rPr lang="en-US"/>
              <a:t>9</a:t>
            </a:fld>
            <a:endParaRPr/>
          </a:p>
        </p:txBody>
      </p:sp>
      <p:pic>
        <p:nvPicPr>
          <p:cNvPr id="419" name="Google Shape;419;p2"/>
          <p:cNvPicPr preferRelativeResize="0"/>
          <p:nvPr/>
        </p:nvPicPr>
        <p:blipFill rotWithShape="1">
          <a:blip r:embed="rId3">
            <a:alphaModFix/>
          </a:blip>
          <a:srcRect/>
          <a:stretch/>
        </p:blipFill>
        <p:spPr>
          <a:xfrm>
            <a:off x="5031875" y="1442850"/>
            <a:ext cx="1684576" cy="1201585"/>
          </a:xfrm>
          <a:prstGeom prst="rect">
            <a:avLst/>
          </a:prstGeom>
          <a:noFill/>
          <a:ln>
            <a:noFill/>
          </a:ln>
        </p:spPr>
      </p:pic>
      <p:pic>
        <p:nvPicPr>
          <p:cNvPr id="420" name="Google Shape;420;p2"/>
          <p:cNvPicPr preferRelativeResize="0"/>
          <p:nvPr/>
        </p:nvPicPr>
        <p:blipFill rotWithShape="1">
          <a:blip r:embed="rId4">
            <a:alphaModFix/>
          </a:blip>
          <a:srcRect l="4999" t="7046" r="4899" b="29758"/>
          <a:stretch/>
        </p:blipFill>
        <p:spPr>
          <a:xfrm>
            <a:off x="5031869" y="2403956"/>
            <a:ext cx="3906151" cy="1007200"/>
          </a:xfrm>
          <a:prstGeom prst="rect">
            <a:avLst/>
          </a:prstGeom>
          <a:noFill/>
          <a:ln>
            <a:noFill/>
          </a:ln>
        </p:spPr>
      </p:pic>
      <p:pic>
        <p:nvPicPr>
          <p:cNvPr id="421" name="Google Shape;421;p2"/>
          <p:cNvPicPr preferRelativeResize="0"/>
          <p:nvPr/>
        </p:nvPicPr>
        <p:blipFill rotWithShape="1">
          <a:blip r:embed="rId5">
            <a:alphaModFix/>
          </a:blip>
          <a:srcRect/>
          <a:stretch/>
        </p:blipFill>
        <p:spPr>
          <a:xfrm>
            <a:off x="6774175" y="1442850"/>
            <a:ext cx="1915850" cy="902842"/>
          </a:xfrm>
          <a:prstGeom prst="rect">
            <a:avLst/>
          </a:prstGeom>
          <a:noFill/>
          <a:ln>
            <a:noFill/>
          </a:ln>
        </p:spPr>
      </p:pic>
      <p:pic>
        <p:nvPicPr>
          <p:cNvPr id="422" name="Google Shape;422;p2"/>
          <p:cNvPicPr preferRelativeResize="0"/>
          <p:nvPr/>
        </p:nvPicPr>
        <p:blipFill rotWithShape="1">
          <a:blip r:embed="rId6">
            <a:alphaModFix/>
          </a:blip>
          <a:srcRect/>
          <a:stretch/>
        </p:blipFill>
        <p:spPr>
          <a:xfrm>
            <a:off x="5371017" y="3469399"/>
            <a:ext cx="3227858" cy="1346000"/>
          </a:xfrm>
          <a:prstGeom prst="rect">
            <a:avLst/>
          </a:prstGeom>
          <a:noFill/>
          <a:ln>
            <a:noFill/>
          </a:ln>
        </p:spPr>
      </p:pic>
    </p:spTree>
    <p:extLst>
      <p:ext uri="{BB962C8B-B14F-4D97-AF65-F5344CB8AC3E}">
        <p14:creationId xmlns:p14="http://schemas.microsoft.com/office/powerpoint/2010/main" val="552181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문서" ma:contentTypeID="0x01010030B97023DE870C42869739D9CF59B717" ma:contentTypeVersion="18" ma:contentTypeDescription="새 문서를 만듭니다." ma:contentTypeScope="" ma:versionID="301865f41fa37ab4b0862bd45fa328e9">
  <xsd:schema xmlns:xsd="http://www.w3.org/2001/XMLSchema" xmlns:xs="http://www.w3.org/2001/XMLSchema" xmlns:p="http://schemas.microsoft.com/office/2006/metadata/properties" xmlns:ns2="a299acc5-eb73-46ef-828f-1d75a04bf2fc" xmlns:ns3="478e5f00-7c1a-4d40-804d-edd8db21e1f3" targetNamespace="http://schemas.microsoft.com/office/2006/metadata/properties" ma:root="true" ma:fieldsID="9e2a822fbb907dad94330f59601b05d6" ns2:_="" ns3:_="">
    <xsd:import namespace="a299acc5-eb73-46ef-828f-1d75a04bf2fc"/>
    <xsd:import namespace="478e5f00-7c1a-4d40-804d-edd8db21e1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99acc5-eb73-46ef-828f-1d75a04bf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이미지 태그" ma:readOnly="false" ma:fieldId="{5cf76f15-5ced-4ddc-b409-7134ff3c332f}" ma:taxonomyMulti="true" ma:sspId="7ff54aef-ecd8-4eac-80ff-db30800a26e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e5f00-7c1a-4d40-804d-edd8db21e1f3" elementFormDefault="qualified">
    <xsd:import namespace="http://schemas.microsoft.com/office/2006/documentManagement/types"/>
    <xsd:import namespace="http://schemas.microsoft.com/office/infopath/2007/PartnerControls"/>
    <xsd:element name="SharedWithUsers" ma:index="15" nillable="true" ma:displayName="공유 대상"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세부 정보 공유" ma:internalName="SharedWithDetails" ma:readOnly="true">
      <xsd:simpleType>
        <xsd:restriction base="dms:Note">
          <xsd:maxLength value="255"/>
        </xsd:restriction>
      </xsd:simpleType>
    </xsd:element>
    <xsd:element name="TaxCatchAll" ma:index="20" nillable="true" ma:displayName="Taxonomy Catch All Column" ma:hidden="true" ma:list="{48006e64-d07f-4145-9751-7974851383fd}" ma:internalName="TaxCatchAll" ma:showField="CatchAllData" ma:web="478e5f00-7c1a-4d40-804d-edd8db21e1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C0493F-BC4A-4AB4-B5EC-BC7DD39D7B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99acc5-eb73-46ef-828f-1d75a04bf2fc"/>
    <ds:schemaRef ds:uri="478e5f00-7c1a-4d40-804d-edd8db21e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E84400-0205-4A97-BBB3-6E93BC53BB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Argonne presentation_16x9</Template>
  <TotalTime>20128</TotalTime>
  <Words>1264</Words>
  <Application>Microsoft Office PowerPoint</Application>
  <PresentationFormat>화면 슬라이드 쇼(16:9)</PresentationFormat>
  <Paragraphs>138</Paragraphs>
  <Slides>21</Slides>
  <Notes>11</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21</vt:i4>
      </vt:variant>
    </vt:vector>
  </HeadingPairs>
  <TitlesOfParts>
    <vt:vector size="27" baseType="lpstr">
      <vt:lpstr>Noto Sans Symbols</vt:lpstr>
      <vt:lpstr>Arial</vt:lpstr>
      <vt:lpstr>Book Antiqua</vt:lpstr>
      <vt:lpstr>Calibri</vt:lpstr>
      <vt:lpstr>Wingdings</vt:lpstr>
      <vt:lpstr>presentation_16x9</vt:lpstr>
      <vt:lpstr>InterQnet: A systems Approach to realize a Scalable Quantum Network </vt:lpstr>
      <vt:lpstr>Quantum Communications</vt:lpstr>
      <vt:lpstr>Qubit</vt:lpstr>
      <vt:lpstr>Quantum Entanglement</vt:lpstr>
      <vt:lpstr>SeQUeNCe: Simulator of Quantum Network Communication</vt:lpstr>
      <vt:lpstr>Argonne Quantum Link </vt:lpstr>
      <vt:lpstr>The IEQNET Project</vt:lpstr>
      <vt:lpstr>Coexistence of Qubits with Clock Signals</vt:lpstr>
      <vt:lpstr>Quantum network demonstrators</vt:lpstr>
      <vt:lpstr>InterQnet: A Heterogeneous Full-Stack Approach to Co-designing Scalable Quantum Networks</vt:lpstr>
      <vt:lpstr>InterQnet-Achieve</vt:lpstr>
      <vt:lpstr>Yb Atoms, Superconducting Devices, Er3+ Ions</vt:lpstr>
      <vt:lpstr>PowerPoint 프레젠테이션</vt:lpstr>
      <vt:lpstr>Quantum Frequency Conversion</vt:lpstr>
      <vt:lpstr>InterQnet-Scale</vt:lpstr>
      <vt:lpstr>PowerPoint 프레젠테이션</vt:lpstr>
      <vt:lpstr>PowerPoint 프레젠테이션</vt:lpstr>
      <vt:lpstr>SeQUeNCe: Simulator of Quantum Network Communication</vt:lpstr>
      <vt:lpstr>Faithful Simulation of coexistence Experiments</vt:lpstr>
      <vt:lpstr>Summary</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사업운영팀</cp:lastModifiedBy>
  <cp:revision>258</cp:revision>
  <cp:lastPrinted>2015-09-08T15:35:42Z</cp:lastPrinted>
  <dcterms:created xsi:type="dcterms:W3CDTF">2018-07-03T17:34:09Z</dcterms:created>
  <dcterms:modified xsi:type="dcterms:W3CDTF">2024-06-14T02:14:47Z</dcterms:modified>
</cp:coreProperties>
</file>