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3"/>
    <p:sldMasterId id="2147483774" r:id="rId4"/>
    <p:sldMasterId id="2147483783" r:id="rId5"/>
    <p:sldMasterId id="2147483795" r:id="rId6"/>
    <p:sldMasterId id="2147483824" r:id="rId7"/>
    <p:sldMasterId id="2147483837" r:id="rId8"/>
  </p:sldMasterIdLst>
  <p:notesMasterIdLst>
    <p:notesMasterId r:id="rId25"/>
  </p:notesMasterIdLst>
  <p:handoutMasterIdLst>
    <p:handoutMasterId r:id="rId26"/>
  </p:handoutMasterIdLst>
  <p:sldIdLst>
    <p:sldId id="1680" r:id="rId9"/>
    <p:sldId id="1714" r:id="rId10"/>
    <p:sldId id="1715" r:id="rId11"/>
    <p:sldId id="1718" r:id="rId12"/>
    <p:sldId id="1716" r:id="rId13"/>
    <p:sldId id="1720" r:id="rId14"/>
    <p:sldId id="1721" r:id="rId15"/>
    <p:sldId id="1722" r:id="rId16"/>
    <p:sldId id="1732" r:id="rId17"/>
    <p:sldId id="1731" r:id="rId18"/>
    <p:sldId id="1734" r:id="rId19"/>
    <p:sldId id="1735" r:id="rId20"/>
    <p:sldId id="1736" r:id="rId21"/>
    <p:sldId id="1733" r:id="rId22"/>
    <p:sldId id="1723" r:id="rId23"/>
    <p:sldId id="1677" r:id="rId24"/>
  </p:sldIdLst>
  <p:sldSz cx="17340263" cy="97536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140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사용자" initials="W사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00FF"/>
    <a:srgbClr val="60B8EE"/>
    <a:srgbClr val="99CCFF"/>
    <a:srgbClr val="80C6F1"/>
    <a:srgbClr val="DCDEE0"/>
    <a:srgbClr val="BFBFBF"/>
    <a:srgbClr val="0000FB"/>
    <a:srgbClr val="53A217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6" autoAdjust="0"/>
    <p:restoredTop sz="87663" autoAdjust="0"/>
  </p:normalViewPr>
  <p:slideViewPr>
    <p:cSldViewPr snapToGrid="0" snapToObjects="1">
      <p:cViewPr varScale="1">
        <p:scale>
          <a:sx n="56" d="100"/>
          <a:sy n="56" d="100"/>
        </p:scale>
        <p:origin x="442" y="67"/>
      </p:cViewPr>
      <p:guideLst>
        <p:guide orient="horz" pos="3140"/>
        <p:guide pos="546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3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D8D1-1BCA-49CA-8D9B-2A3BAEA4706F}" type="datetimeFigureOut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DF9B8-3120-4F60-985C-720E625942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617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0" name="Shape 550"/>
          <p:cNvSpPr>
            <a:spLocks noGrp="1"/>
          </p:cNvSpPr>
          <p:nvPr>
            <p:ph type="body" sz="quarter" idx="1"/>
          </p:nvPr>
        </p:nvSpPr>
        <p:spPr>
          <a:xfrm>
            <a:off x="906362" y="4715909"/>
            <a:ext cx="4984961" cy="44677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829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94" y="9429671"/>
            <a:ext cx="2946401" cy="496966"/>
          </a:xfrm>
          <a:prstGeom prst="rect">
            <a:avLst/>
          </a:prstGeom>
          <a:noFill/>
        </p:spPr>
        <p:txBody>
          <a:bodyPr/>
          <a:lstStyle/>
          <a:p>
            <a:fld id="{DF1714FE-C433-4A86-BF39-3F6BACDC125E}" type="slidenum">
              <a:rPr lang="en-US" altLang="ko-KR" smtClean="0">
                <a:solidFill>
                  <a:srgbClr val="000000"/>
                </a:solidFill>
                <a:latin typeface="굴림" charset="-127"/>
                <a:ea typeface="굴림" charset="-127"/>
              </a:rPr>
              <a:pPr/>
              <a:t>1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7713"/>
            <a:ext cx="6610350" cy="3719512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9489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7222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5038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4292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1868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8268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357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22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515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615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880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802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7876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52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405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66938" y="1597028"/>
            <a:ext cx="13006387" cy="33956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66938" y="5122863"/>
            <a:ext cx="13006387" cy="23542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6AF4-2C51-4EC3-A7EB-FBA9C465970E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85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99-1970-49AC-B1C0-CCAB824A182C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55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2409488" y="519113"/>
            <a:ext cx="3738562" cy="82661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92216" y="519113"/>
            <a:ext cx="11064875" cy="82661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02B9-ACEA-4A9A-B64E-E1A94D119A4F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47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eld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2102" y="390601"/>
            <a:ext cx="8862801" cy="1505937"/>
          </a:xfrm>
        </p:spPr>
        <p:txBody>
          <a:bodyPr lIns="0" bIns="0" anchor="b" anchorCtr="0">
            <a:noAutofit/>
          </a:bodyPr>
          <a:lstStyle>
            <a:lvl1pPr algn="l">
              <a:defRPr sz="3584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06542" y="1990772"/>
            <a:ext cx="5674724" cy="5364480"/>
          </a:xfrm>
        </p:spPr>
        <p:txBody>
          <a:bodyPr lIns="0">
            <a:noAutofit/>
          </a:bodyPr>
          <a:lstStyle>
            <a:lvl1pPr marL="223524" indent="-223524">
              <a:lnSpc>
                <a:spcPts val="2304"/>
              </a:lnSpc>
              <a:buClr>
                <a:schemeClr val="accent3"/>
              </a:buClr>
              <a:buFont typeface="Arial"/>
              <a:buChar char="•"/>
              <a:defRPr sz="1792">
                <a:solidFill>
                  <a:schemeClr val="accent1"/>
                </a:solidFill>
                <a:latin typeface="Tahoma"/>
                <a:cs typeface="Tahoma"/>
              </a:defRPr>
            </a:lvl1pPr>
            <a:lvl2pPr marL="682766" indent="-223524">
              <a:lnSpc>
                <a:spcPts val="2304"/>
              </a:lnSpc>
              <a:buClr>
                <a:schemeClr val="accent3"/>
              </a:buClr>
              <a:buFont typeface="Arial"/>
              <a:buChar char="•"/>
              <a:defRPr sz="1792">
                <a:solidFill>
                  <a:schemeClr val="accent1"/>
                </a:solidFill>
                <a:latin typeface="Tahoma"/>
                <a:cs typeface="Tahoma"/>
              </a:defRPr>
            </a:lvl2pPr>
            <a:lvl3pPr marL="1142006" indent="-223524">
              <a:lnSpc>
                <a:spcPts val="2304"/>
              </a:lnSpc>
              <a:buClr>
                <a:schemeClr val="accent3"/>
              </a:buClr>
              <a:buFont typeface="Arial"/>
              <a:buChar char="•"/>
              <a:defRPr sz="1792">
                <a:solidFill>
                  <a:schemeClr val="accent1"/>
                </a:solidFill>
                <a:latin typeface="Tahoma"/>
                <a:cs typeface="Tahoma"/>
              </a:defRPr>
            </a:lvl3pPr>
            <a:lvl4pPr marL="1601247" indent="-223524">
              <a:lnSpc>
                <a:spcPts val="2304"/>
              </a:lnSpc>
              <a:buClr>
                <a:schemeClr val="accent3"/>
              </a:buClr>
              <a:buFont typeface="Arial"/>
              <a:buChar char="•"/>
              <a:defRPr sz="1792">
                <a:solidFill>
                  <a:schemeClr val="accent1"/>
                </a:solidFill>
                <a:latin typeface="Tahoma"/>
                <a:cs typeface="Tahoma"/>
              </a:defRPr>
            </a:lvl4pPr>
            <a:lvl5pPr marL="2060489" indent="-223524">
              <a:lnSpc>
                <a:spcPts val="2304"/>
              </a:lnSpc>
              <a:buClr>
                <a:schemeClr val="accent3"/>
              </a:buClr>
              <a:buFont typeface="Arial"/>
              <a:buChar char="•"/>
              <a:defRPr sz="1792">
                <a:solidFill>
                  <a:schemeClr val="accent1"/>
                </a:solidFill>
                <a:latin typeface="Tahoma"/>
                <a:cs typeface="Tahoma"/>
              </a:defRPr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22100" y="1990772"/>
            <a:ext cx="8842521" cy="5364480"/>
          </a:xfrm>
        </p:spPr>
        <p:txBody>
          <a:bodyPr lIns="0">
            <a:noAutofit/>
          </a:bodyPr>
          <a:lstStyle>
            <a:lvl1pPr marL="223524" indent="-223524">
              <a:lnSpc>
                <a:spcPts val="2304"/>
              </a:lnSpc>
              <a:buClr>
                <a:schemeClr val="accent3"/>
              </a:buClr>
              <a:buFont typeface="Arial"/>
              <a:buChar char="•"/>
              <a:defRPr sz="1792">
                <a:solidFill>
                  <a:schemeClr val="accent1"/>
                </a:solidFill>
                <a:latin typeface="Tahoma"/>
                <a:cs typeface="Tahoma"/>
              </a:defRPr>
            </a:lvl1pPr>
            <a:lvl2pPr marL="682766" indent="-223524">
              <a:lnSpc>
                <a:spcPts val="2304"/>
              </a:lnSpc>
              <a:buClr>
                <a:schemeClr val="accent3"/>
              </a:buClr>
              <a:buFont typeface="Arial"/>
              <a:buChar char="•"/>
              <a:defRPr sz="1792">
                <a:solidFill>
                  <a:schemeClr val="accent1"/>
                </a:solidFill>
                <a:latin typeface="Tahoma"/>
                <a:cs typeface="Tahoma"/>
              </a:defRPr>
            </a:lvl2pPr>
            <a:lvl3pPr marL="1142006" indent="-223524">
              <a:lnSpc>
                <a:spcPts val="2304"/>
              </a:lnSpc>
              <a:buClr>
                <a:schemeClr val="accent3"/>
              </a:buClr>
              <a:buFont typeface="Arial"/>
              <a:buChar char="•"/>
              <a:defRPr sz="1792">
                <a:solidFill>
                  <a:schemeClr val="accent1"/>
                </a:solidFill>
                <a:latin typeface="Tahoma"/>
                <a:cs typeface="Tahoma"/>
              </a:defRPr>
            </a:lvl3pPr>
            <a:lvl4pPr marL="1601247" indent="-223524">
              <a:lnSpc>
                <a:spcPts val="2304"/>
              </a:lnSpc>
              <a:buClr>
                <a:schemeClr val="accent3"/>
              </a:buClr>
              <a:buFont typeface="Arial"/>
              <a:buChar char="•"/>
              <a:defRPr sz="1792">
                <a:solidFill>
                  <a:schemeClr val="accent1"/>
                </a:solidFill>
                <a:latin typeface="Tahoma"/>
                <a:cs typeface="Tahoma"/>
              </a:defRPr>
            </a:lvl4pPr>
            <a:lvl5pPr marL="2060489" indent="-223524">
              <a:lnSpc>
                <a:spcPts val="2304"/>
              </a:lnSpc>
              <a:buClr>
                <a:schemeClr val="accent3"/>
              </a:buClr>
              <a:buFont typeface="Arial"/>
              <a:buChar char="•"/>
              <a:defRPr sz="1792">
                <a:solidFill>
                  <a:schemeClr val="accent1"/>
                </a:solidFill>
                <a:latin typeface="Tahoma"/>
                <a:cs typeface="Tahoma"/>
              </a:defRPr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2080-5FB0-4B95-8D30-BD14B34D8E03}" type="datetime1">
              <a:rPr lang="ko-KR" altLang="en-US" smtClean="0"/>
              <a:t>2024-06-17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C4C5-2791-C347-B2D0-7DE6C69EF804}" type="slidenum">
              <a:t>‹#›</a:t>
            </a:fld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-33365" y="8156160"/>
            <a:ext cx="17408532" cy="1597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376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543" y="8720723"/>
            <a:ext cx="2048061" cy="572491"/>
          </a:xfrm>
          <a:prstGeom prst="rect">
            <a:avLst/>
          </a:prstGeom>
        </p:spPr>
      </p:pic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7242382" y="8752132"/>
            <a:ext cx="9528526" cy="737278"/>
          </a:xfrm>
        </p:spPr>
        <p:txBody>
          <a:bodyPr lIns="0" tIns="90000">
            <a:noAutofit/>
          </a:bodyPr>
          <a:lstStyle>
            <a:lvl1pPr marL="0" indent="0">
              <a:buFontTx/>
              <a:buNone/>
              <a:defRPr sz="1536">
                <a:solidFill>
                  <a:schemeClr val="bg1"/>
                </a:solidFill>
                <a:latin typeface="Tahoma"/>
                <a:cs typeface="Tahoma"/>
              </a:defRPr>
            </a:lvl1pPr>
            <a:lvl2pPr marL="585227" indent="0">
              <a:buFontTx/>
              <a:buNone/>
              <a:defRPr sz="1408">
                <a:solidFill>
                  <a:schemeClr val="accent3"/>
                </a:solidFill>
                <a:latin typeface="Tahoma"/>
                <a:cs typeface="Tahoma"/>
              </a:defRPr>
            </a:lvl2pPr>
            <a:lvl3pPr marL="1170455" indent="0">
              <a:buFontTx/>
              <a:buNone/>
              <a:defRPr sz="1408">
                <a:solidFill>
                  <a:schemeClr val="accent3"/>
                </a:solidFill>
                <a:latin typeface="Tahoma"/>
                <a:cs typeface="Tahoma"/>
              </a:defRPr>
            </a:lvl3pPr>
            <a:lvl4pPr marL="1755683" indent="0">
              <a:buFontTx/>
              <a:buNone/>
              <a:defRPr sz="1408">
                <a:solidFill>
                  <a:schemeClr val="accent3"/>
                </a:solidFill>
                <a:latin typeface="Tahoma"/>
                <a:cs typeface="Tahoma"/>
              </a:defRPr>
            </a:lvl4pPr>
            <a:lvl5pPr marL="2340910" indent="0">
              <a:buFontTx/>
              <a:buNone/>
              <a:defRPr sz="1408">
                <a:solidFill>
                  <a:schemeClr val="accent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090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342474" y="360580"/>
            <a:ext cx="13746088" cy="61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75345" rtl="0" eaLnBrk="1" latinLnBrk="1" hangingPunct="1">
              <a:spcBef>
                <a:spcPct val="0"/>
              </a:spcBef>
              <a:buNone/>
              <a:defRPr lang="ko-KR" altLang="en-US" sz="2987" b="1" kern="1200" cap="none" spc="0" baseline="0" dirty="0">
                <a:ln w="17780" cmpd="sng">
                  <a:solidFill>
                    <a:schemeClr val="bg1">
                      <a:alpha val="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defRPr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8" name="자유형 7"/>
          <p:cNvSpPr/>
          <p:nvPr userDrawn="1"/>
        </p:nvSpPr>
        <p:spPr>
          <a:xfrm>
            <a:off x="2" y="3"/>
            <a:ext cx="17340262" cy="472057"/>
          </a:xfrm>
          <a:custGeom>
            <a:avLst/>
            <a:gdLst>
              <a:gd name="connsiteX0" fmla="*/ 0 w 9143999"/>
              <a:gd name="connsiteY0" fmla="*/ 0 h 331915"/>
              <a:gd name="connsiteX1" fmla="*/ 9143999 w 9143999"/>
              <a:gd name="connsiteY1" fmla="*/ 0 h 331915"/>
              <a:gd name="connsiteX2" fmla="*/ 9143999 w 9143999"/>
              <a:gd name="connsiteY2" fmla="*/ 66743 h 331915"/>
              <a:gd name="connsiteX3" fmla="*/ 9143998 w 9143999"/>
              <a:gd name="connsiteY3" fmla="*/ 66743 h 331915"/>
              <a:gd name="connsiteX4" fmla="*/ 9143998 w 9143999"/>
              <a:gd name="connsiteY4" fmla="*/ 331915 h 331915"/>
              <a:gd name="connsiteX5" fmla="*/ 7308099 w 9143999"/>
              <a:gd name="connsiteY5" fmla="*/ 331915 h 331915"/>
              <a:gd name="connsiteX6" fmla="*/ 7066540 w 9143999"/>
              <a:gd name="connsiteY6" fmla="*/ 152924 h 331915"/>
              <a:gd name="connsiteX7" fmla="*/ 6912529 w 9143999"/>
              <a:gd name="connsiteY7" fmla="*/ 66743 h 331915"/>
              <a:gd name="connsiteX8" fmla="*/ 0 w 9143999"/>
              <a:gd name="connsiteY8" fmla="*/ 66743 h 331915"/>
              <a:gd name="connsiteX9" fmla="*/ 0 w 9143999"/>
              <a:gd name="connsiteY9" fmla="*/ 0 h 331915"/>
              <a:gd name="connsiteX0" fmla="*/ 0 w 9143999"/>
              <a:gd name="connsiteY0" fmla="*/ 0 h 331915"/>
              <a:gd name="connsiteX1" fmla="*/ 9143999 w 9143999"/>
              <a:gd name="connsiteY1" fmla="*/ 0 h 331915"/>
              <a:gd name="connsiteX2" fmla="*/ 9143999 w 9143999"/>
              <a:gd name="connsiteY2" fmla="*/ 66743 h 331915"/>
              <a:gd name="connsiteX3" fmla="*/ 9143998 w 9143999"/>
              <a:gd name="connsiteY3" fmla="*/ 66743 h 331915"/>
              <a:gd name="connsiteX4" fmla="*/ 9143998 w 9143999"/>
              <a:gd name="connsiteY4" fmla="*/ 331915 h 331915"/>
              <a:gd name="connsiteX5" fmla="*/ 7308099 w 9143999"/>
              <a:gd name="connsiteY5" fmla="*/ 331915 h 331915"/>
              <a:gd name="connsiteX6" fmla="*/ 7066540 w 9143999"/>
              <a:gd name="connsiteY6" fmla="*/ 152924 h 331915"/>
              <a:gd name="connsiteX7" fmla="*/ 6912529 w 9143999"/>
              <a:gd name="connsiteY7" fmla="*/ 66743 h 331915"/>
              <a:gd name="connsiteX8" fmla="*/ 0 w 9143999"/>
              <a:gd name="connsiteY8" fmla="*/ 66743 h 331915"/>
              <a:gd name="connsiteX9" fmla="*/ 0 w 9143999"/>
              <a:gd name="connsiteY9" fmla="*/ 0 h 331915"/>
              <a:gd name="connsiteX0" fmla="*/ 0 w 9143999"/>
              <a:gd name="connsiteY0" fmla="*/ 0 h 331915"/>
              <a:gd name="connsiteX1" fmla="*/ 9143999 w 9143999"/>
              <a:gd name="connsiteY1" fmla="*/ 0 h 331915"/>
              <a:gd name="connsiteX2" fmla="*/ 9143999 w 9143999"/>
              <a:gd name="connsiteY2" fmla="*/ 66743 h 331915"/>
              <a:gd name="connsiteX3" fmla="*/ 9143998 w 9143999"/>
              <a:gd name="connsiteY3" fmla="*/ 66743 h 331915"/>
              <a:gd name="connsiteX4" fmla="*/ 9143998 w 9143999"/>
              <a:gd name="connsiteY4" fmla="*/ 331915 h 331915"/>
              <a:gd name="connsiteX5" fmla="*/ 7308099 w 9143999"/>
              <a:gd name="connsiteY5" fmla="*/ 331915 h 331915"/>
              <a:gd name="connsiteX6" fmla="*/ 7066540 w 9143999"/>
              <a:gd name="connsiteY6" fmla="*/ 152924 h 331915"/>
              <a:gd name="connsiteX7" fmla="*/ 6912529 w 9143999"/>
              <a:gd name="connsiteY7" fmla="*/ 66743 h 331915"/>
              <a:gd name="connsiteX8" fmla="*/ 0 w 9143999"/>
              <a:gd name="connsiteY8" fmla="*/ 66743 h 331915"/>
              <a:gd name="connsiteX9" fmla="*/ 0 w 9143999"/>
              <a:gd name="connsiteY9" fmla="*/ 0 h 331915"/>
              <a:gd name="connsiteX0" fmla="*/ 0 w 9143999"/>
              <a:gd name="connsiteY0" fmla="*/ 0 h 331915"/>
              <a:gd name="connsiteX1" fmla="*/ 9143999 w 9143999"/>
              <a:gd name="connsiteY1" fmla="*/ 0 h 331915"/>
              <a:gd name="connsiteX2" fmla="*/ 9143999 w 9143999"/>
              <a:gd name="connsiteY2" fmla="*/ 66743 h 331915"/>
              <a:gd name="connsiteX3" fmla="*/ 9143998 w 9143999"/>
              <a:gd name="connsiteY3" fmla="*/ 66743 h 331915"/>
              <a:gd name="connsiteX4" fmla="*/ 9143998 w 9143999"/>
              <a:gd name="connsiteY4" fmla="*/ 331915 h 331915"/>
              <a:gd name="connsiteX5" fmla="*/ 7308099 w 9143999"/>
              <a:gd name="connsiteY5" fmla="*/ 331915 h 331915"/>
              <a:gd name="connsiteX6" fmla="*/ 7066540 w 9143999"/>
              <a:gd name="connsiteY6" fmla="*/ 152924 h 331915"/>
              <a:gd name="connsiteX7" fmla="*/ 6912529 w 9143999"/>
              <a:gd name="connsiteY7" fmla="*/ 66743 h 331915"/>
              <a:gd name="connsiteX8" fmla="*/ 0 w 9143999"/>
              <a:gd name="connsiteY8" fmla="*/ 66743 h 331915"/>
              <a:gd name="connsiteX9" fmla="*/ 0 w 9143999"/>
              <a:gd name="connsiteY9" fmla="*/ 0 h 33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3999" h="331915">
                <a:moveTo>
                  <a:pt x="0" y="0"/>
                </a:moveTo>
                <a:lnTo>
                  <a:pt x="9143999" y="0"/>
                </a:lnTo>
                <a:lnTo>
                  <a:pt x="9143999" y="66743"/>
                </a:lnTo>
                <a:lnTo>
                  <a:pt x="9143998" y="66743"/>
                </a:lnTo>
                <a:lnTo>
                  <a:pt x="9143998" y="331915"/>
                </a:lnTo>
                <a:lnTo>
                  <a:pt x="7308099" y="331915"/>
                </a:lnTo>
                <a:cubicBezTo>
                  <a:pt x="7185688" y="330443"/>
                  <a:pt x="7194341" y="307669"/>
                  <a:pt x="7066540" y="152924"/>
                </a:cubicBezTo>
                <a:cubicBezTo>
                  <a:pt x="7020984" y="107547"/>
                  <a:pt x="7004229" y="66343"/>
                  <a:pt x="6912529" y="66743"/>
                </a:cubicBezTo>
                <a:lnTo>
                  <a:pt x="0" y="667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8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80" dirty="0">
              <a:ln>
                <a:noFill/>
              </a:ln>
              <a:latin typeface="+mn-ea"/>
              <a:ea typeface="+mn-ea"/>
            </a:endParaRPr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13449609" y="52187"/>
            <a:ext cx="3890651" cy="279307"/>
          </a:xfrm>
          <a:prstGeom prst="rect">
            <a:avLst/>
          </a:prstGeom>
        </p:spPr>
        <p:txBody>
          <a:bodyPr vert="horz" wrap="square" lIns="91440" tIns="45720" rIns="216000" bIns="45720" rtlCol="0">
            <a:spAutoFit/>
          </a:bodyPr>
          <a:lstStyle>
            <a:lvl1pPr marL="365754" indent="-365754" algn="ctr">
              <a:buNone/>
              <a:defRPr lang="ko-KR" altLang="en-US" sz="1350" b="1" spc="-107" baseline="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marL="0" lvl="0" indent="0" algn="r"/>
            <a:r>
              <a:rPr lang="ko-KR" altLang="en-US" dirty="0"/>
              <a:t>제목을 입력하세요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26D0F77-949B-0C4D-9AA3-20BE87EE4326}"/>
              </a:ext>
            </a:extLst>
          </p:cNvPr>
          <p:cNvSpPr/>
          <p:nvPr userDrawn="1"/>
        </p:nvSpPr>
        <p:spPr>
          <a:xfrm rot="16200000">
            <a:off x="7800517" y="-5295154"/>
            <a:ext cx="73964" cy="12990051"/>
          </a:xfrm>
          <a:prstGeom prst="rect">
            <a:avLst/>
          </a:prstGeom>
          <a:gradFill>
            <a:gsLst>
              <a:gs pos="60000">
                <a:srgbClr val="4472C4">
                  <a:lumMod val="75000"/>
                </a:srgbClr>
              </a:gs>
              <a:gs pos="47000">
                <a:srgbClr val="4472C4">
                  <a:lumMod val="50000"/>
                </a:srgbClr>
              </a:gs>
              <a:gs pos="0">
                <a:srgbClr val="4472C4">
                  <a:lumMod val="50000"/>
                </a:srgbClr>
              </a:gs>
              <a:gs pos="50000">
                <a:srgbClr val="4472C4">
                  <a:lumMod val="75000"/>
                </a:srgbClr>
              </a:gs>
              <a:gs pos="47000">
                <a:srgbClr val="44546A">
                  <a:lumMod val="75000"/>
                </a:srgbClr>
              </a:gs>
              <a:gs pos="83000">
                <a:srgbClr val="4472C4">
                  <a:lumMod val="60000"/>
                  <a:lumOff val="40000"/>
                </a:srgbClr>
              </a:gs>
            </a:gsLst>
            <a:lin ang="5400000" scaled="0"/>
          </a:gradFill>
          <a:ln w="15875" cap="rnd" cmpd="sng" algn="ctr">
            <a:noFill/>
            <a:prstDash val="solid"/>
            <a:miter lim="800000"/>
            <a:tailEnd type="none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직각 삼각형 2">
            <a:extLst>
              <a:ext uri="{FF2B5EF4-FFF2-40B4-BE49-F238E27FC236}">
                <a16:creationId xmlns:a16="http://schemas.microsoft.com/office/drawing/2014/main" id="{80BF3FC5-D055-FC44-BD87-43D5D143D9ED}"/>
              </a:ext>
            </a:extLst>
          </p:cNvPr>
          <p:cNvSpPr/>
          <p:nvPr userDrawn="1"/>
        </p:nvSpPr>
        <p:spPr>
          <a:xfrm rot="16200000">
            <a:off x="16716850" y="9130190"/>
            <a:ext cx="573024" cy="673797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15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93D58-59A1-9648-BBE8-FA9BEA3DAE5D}"/>
              </a:ext>
            </a:extLst>
          </p:cNvPr>
          <p:cNvSpPr txBox="1"/>
          <p:nvPr userDrawn="1"/>
        </p:nvSpPr>
        <p:spPr>
          <a:xfrm>
            <a:off x="16898112" y="9486788"/>
            <a:ext cx="36899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lvl="0" indent="-214313" algn="r">
              <a:defRPr/>
            </a:pPr>
            <a:fld id="{5B50AD5A-D521-4C20-B233-7D5F5FD53126}" type="slidenum">
              <a:rPr lang="ko-KR" altLang="en-US" sz="12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pPr lvl="0" indent="-214313" algn="r">
                <a:defRPr/>
              </a:pPr>
              <a:t>‹#›</a:t>
            </a:fld>
            <a:endParaRPr lang="ko-KR" altLang="en-US" sz="12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291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90FB-2A75-4749-B74A-A570DBBF9F22}" type="datetimeFigureOut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84BC-7B3B-4B65-9CCC-2432974C79C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9223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794762" y="5348392"/>
            <a:ext cx="1563333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560" kern="1200">
              <a:latin typeface="Arial Black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818847" y="1293355"/>
            <a:ext cx="1563333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560" kern="1200">
              <a:latin typeface="Arial Black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rot="16200000">
            <a:off x="800799" y="5235503"/>
            <a:ext cx="921173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560" kern="1200">
              <a:latin typeface="Arial Black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rot="16200000">
            <a:off x="15582169" y="1445754"/>
            <a:ext cx="921173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560" kern="1200">
              <a:latin typeface="Arial Black" pitchFamily="34" charset="0"/>
            </a:endParaRPr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7512" y="1395307"/>
            <a:ext cx="14745244" cy="31744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7512" y="5389317"/>
            <a:ext cx="14745244" cy="256032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 b="1">
                <a:solidFill>
                  <a:srgbClr val="3366CC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17410" y="103860"/>
            <a:ext cx="4046061" cy="6773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93">
                <a:latin typeface="+mn-ea"/>
                <a:ea typeface="굴림" pitchFamily="50" charset="-127"/>
              </a:defRPr>
            </a:lvl1pPr>
          </a:lstStyle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ko-KR" kern="1200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7460" y="9168372"/>
            <a:ext cx="4067932" cy="4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2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60" b="1">
                <a:latin typeface="맑은 고딕" pitchFamily="50" charset="-127"/>
                <a:ea typeface="맑은 고딕" pitchFamily="50" charset="-127"/>
              </a:defRPr>
            </a:lvl1pPr>
            <a:lvl2pPr>
              <a:defRPr sz="2133"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117908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69762" y="6267594"/>
            <a:ext cx="14739224" cy="1937173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9762" y="4133995"/>
            <a:ext cx="14739224" cy="2133599"/>
          </a:xfrm>
        </p:spPr>
        <p:txBody>
          <a:bodyPr anchor="b"/>
          <a:lstStyle>
            <a:lvl1pPr marL="0" indent="0">
              <a:buNone/>
              <a:defRPr sz="2133"/>
            </a:lvl1pPr>
            <a:lvl2pPr marL="487673" indent="0">
              <a:buNone/>
              <a:defRPr sz="1920"/>
            </a:lvl2pPr>
            <a:lvl3pPr marL="975345" indent="0">
              <a:buNone/>
              <a:defRPr sz="1707"/>
            </a:lvl3pPr>
            <a:lvl4pPr marL="1463018" indent="0">
              <a:buNone/>
              <a:defRPr sz="1493"/>
            </a:lvl4pPr>
            <a:lvl5pPr marL="1950689" indent="0">
              <a:buNone/>
              <a:defRPr sz="1493"/>
            </a:lvl5pPr>
            <a:lvl6pPr marL="2438362" indent="0">
              <a:buNone/>
              <a:defRPr sz="1493"/>
            </a:lvl6pPr>
            <a:lvl7pPr marL="2926034" indent="0">
              <a:buNone/>
              <a:defRPr sz="1493"/>
            </a:lvl7pPr>
            <a:lvl8pPr marL="3413707" indent="0">
              <a:buNone/>
              <a:defRPr sz="1493"/>
            </a:lvl8pPr>
            <a:lvl9pPr marL="3901379" indent="0">
              <a:buNone/>
              <a:defRPr sz="149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003971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14136" y="1600765"/>
            <a:ext cx="7980737" cy="7475502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883876" y="1600765"/>
            <a:ext cx="7980734" cy="7475502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36726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67013" y="390596"/>
            <a:ext cx="15606237" cy="16256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67014" y="2183272"/>
            <a:ext cx="7661627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73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8" indent="0">
              <a:buNone/>
              <a:defRPr sz="1707" b="1"/>
            </a:lvl4pPr>
            <a:lvl5pPr marL="1950689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67014" y="3093155"/>
            <a:ext cx="7661627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8808614" y="2183272"/>
            <a:ext cx="7664637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73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8" indent="0">
              <a:buNone/>
              <a:defRPr sz="1707" b="1"/>
            </a:lvl4pPr>
            <a:lvl5pPr marL="1950689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8808614" y="3093155"/>
            <a:ext cx="7664637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52437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AA00-3FDE-4B81-8866-11F08061083E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146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764062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979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67014" y="388340"/>
            <a:ext cx="5704828" cy="1652693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9563" y="388341"/>
            <a:ext cx="9693689" cy="8324427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67014" y="2041032"/>
            <a:ext cx="5704828" cy="6671734"/>
          </a:xfrm>
        </p:spPr>
        <p:txBody>
          <a:bodyPr/>
          <a:lstStyle>
            <a:lvl1pPr marL="0" indent="0">
              <a:buNone/>
              <a:defRPr sz="1493"/>
            </a:lvl1pPr>
            <a:lvl2pPr marL="487673" indent="0">
              <a:buNone/>
              <a:defRPr sz="1280"/>
            </a:lvl2pPr>
            <a:lvl3pPr marL="975345" indent="0">
              <a:buNone/>
              <a:defRPr sz="1067"/>
            </a:lvl3pPr>
            <a:lvl4pPr marL="1463018" indent="0">
              <a:buNone/>
              <a:defRPr sz="960"/>
            </a:lvl4pPr>
            <a:lvl5pPr marL="1950689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6112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98813" y="6827522"/>
            <a:ext cx="10404158" cy="806027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3413"/>
            </a:lvl1pPr>
            <a:lvl2pPr marL="487673" indent="0">
              <a:buNone/>
              <a:defRPr sz="2987"/>
            </a:lvl2pPr>
            <a:lvl3pPr marL="975345" indent="0">
              <a:buNone/>
              <a:defRPr sz="2560"/>
            </a:lvl3pPr>
            <a:lvl4pPr marL="1463018" indent="0">
              <a:buNone/>
              <a:defRPr sz="2133"/>
            </a:lvl4pPr>
            <a:lvl5pPr marL="1950689" indent="0">
              <a:buNone/>
              <a:defRPr sz="2133"/>
            </a:lvl5pPr>
            <a:lvl6pPr marL="2438362" indent="0">
              <a:buNone/>
              <a:defRPr sz="2133"/>
            </a:lvl6pPr>
            <a:lvl7pPr marL="2926034" indent="0">
              <a:buNone/>
              <a:defRPr sz="2133"/>
            </a:lvl7pPr>
            <a:lvl8pPr marL="3413707" indent="0">
              <a:buNone/>
              <a:defRPr sz="2133"/>
            </a:lvl8pPr>
            <a:lvl9pPr marL="3901379" indent="0">
              <a:buNone/>
              <a:defRPr sz="2133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398813" y="7633549"/>
            <a:ext cx="10404158" cy="1144693"/>
          </a:xfrm>
        </p:spPr>
        <p:txBody>
          <a:bodyPr/>
          <a:lstStyle>
            <a:lvl1pPr marL="0" indent="0">
              <a:buNone/>
              <a:defRPr sz="1493"/>
            </a:lvl1pPr>
            <a:lvl2pPr marL="487673" indent="0">
              <a:buNone/>
              <a:defRPr sz="1280"/>
            </a:lvl2pPr>
            <a:lvl3pPr marL="975345" indent="0">
              <a:buNone/>
              <a:defRPr sz="1067"/>
            </a:lvl3pPr>
            <a:lvl4pPr marL="1463018" indent="0">
              <a:buNone/>
              <a:defRPr sz="960"/>
            </a:lvl4pPr>
            <a:lvl5pPr marL="1950689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4716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822245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2803498" y="164819"/>
            <a:ext cx="4061113" cy="891144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14135" y="164819"/>
            <a:ext cx="11900360" cy="891144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66862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794762" y="5348392"/>
            <a:ext cx="1563333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560" kern="1200">
              <a:latin typeface="Arial Black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818847" y="1293355"/>
            <a:ext cx="1563333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560" kern="1200">
              <a:latin typeface="Arial Black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rot="16200000">
            <a:off x="800799" y="5235503"/>
            <a:ext cx="921173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560" kern="1200">
              <a:latin typeface="Arial Black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rot="16200000">
            <a:off x="15582169" y="1445754"/>
            <a:ext cx="921173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560" kern="1200">
              <a:latin typeface="Arial Black" pitchFamily="34" charset="0"/>
            </a:endParaRPr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7512" y="1395307"/>
            <a:ext cx="14745244" cy="31744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7512" y="5389317"/>
            <a:ext cx="14745244" cy="256032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 b="1">
                <a:solidFill>
                  <a:srgbClr val="3366CC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17410" y="103860"/>
            <a:ext cx="4046061" cy="6773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93">
                <a:latin typeface="+mn-ea"/>
                <a:ea typeface="굴림" pitchFamily="50" charset="-127"/>
              </a:defRPr>
            </a:lvl1pPr>
          </a:lstStyle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ko-KR" kern="1200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7460" y="9168372"/>
            <a:ext cx="4067932" cy="4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70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60" b="1">
                <a:latin typeface="맑은 고딕" pitchFamily="50" charset="-127"/>
                <a:ea typeface="맑은 고딕" pitchFamily="50" charset="-127"/>
              </a:defRPr>
            </a:lvl1pPr>
            <a:lvl2pPr>
              <a:defRPr sz="2133"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939917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69762" y="6267594"/>
            <a:ext cx="14739224" cy="1937173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9762" y="4133995"/>
            <a:ext cx="14739224" cy="2133599"/>
          </a:xfrm>
        </p:spPr>
        <p:txBody>
          <a:bodyPr anchor="b"/>
          <a:lstStyle>
            <a:lvl1pPr marL="0" indent="0">
              <a:buNone/>
              <a:defRPr sz="2133"/>
            </a:lvl1pPr>
            <a:lvl2pPr marL="487673" indent="0">
              <a:buNone/>
              <a:defRPr sz="1920"/>
            </a:lvl2pPr>
            <a:lvl3pPr marL="975345" indent="0">
              <a:buNone/>
              <a:defRPr sz="1707"/>
            </a:lvl3pPr>
            <a:lvl4pPr marL="1463018" indent="0">
              <a:buNone/>
              <a:defRPr sz="1493"/>
            </a:lvl4pPr>
            <a:lvl5pPr marL="1950689" indent="0">
              <a:buNone/>
              <a:defRPr sz="1493"/>
            </a:lvl5pPr>
            <a:lvl6pPr marL="2438362" indent="0">
              <a:buNone/>
              <a:defRPr sz="1493"/>
            </a:lvl6pPr>
            <a:lvl7pPr marL="2926034" indent="0">
              <a:buNone/>
              <a:defRPr sz="1493"/>
            </a:lvl7pPr>
            <a:lvl8pPr marL="3413707" indent="0">
              <a:buNone/>
              <a:defRPr sz="1493"/>
            </a:lvl8pPr>
            <a:lvl9pPr marL="3901379" indent="0">
              <a:buNone/>
              <a:defRPr sz="149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3655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14136" y="1600765"/>
            <a:ext cx="7980737" cy="7475502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883876" y="1600765"/>
            <a:ext cx="7980734" cy="7475502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8511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690" y="2432054"/>
            <a:ext cx="14955837" cy="405606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182690" y="6527800"/>
            <a:ext cx="14955837" cy="2133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2B70-5DE0-4136-B663-FECFDFE38CB6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794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67013" y="390596"/>
            <a:ext cx="15606237" cy="16256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67014" y="2183272"/>
            <a:ext cx="7661627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73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8" indent="0">
              <a:buNone/>
              <a:defRPr sz="1707" b="1"/>
            </a:lvl4pPr>
            <a:lvl5pPr marL="1950689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67014" y="3093155"/>
            <a:ext cx="7661627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8808614" y="2183272"/>
            <a:ext cx="7664637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73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8" indent="0">
              <a:buNone/>
              <a:defRPr sz="1707" b="1"/>
            </a:lvl4pPr>
            <a:lvl5pPr marL="1950689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8808614" y="3093155"/>
            <a:ext cx="7664637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86879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81182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24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67014" y="388340"/>
            <a:ext cx="5704828" cy="1652693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9563" y="388341"/>
            <a:ext cx="9693689" cy="8324427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67014" y="2041032"/>
            <a:ext cx="5704828" cy="6671734"/>
          </a:xfrm>
        </p:spPr>
        <p:txBody>
          <a:bodyPr/>
          <a:lstStyle>
            <a:lvl1pPr marL="0" indent="0">
              <a:buNone/>
              <a:defRPr sz="1493"/>
            </a:lvl1pPr>
            <a:lvl2pPr marL="487673" indent="0">
              <a:buNone/>
              <a:defRPr sz="1280"/>
            </a:lvl2pPr>
            <a:lvl3pPr marL="975345" indent="0">
              <a:buNone/>
              <a:defRPr sz="1067"/>
            </a:lvl3pPr>
            <a:lvl4pPr marL="1463018" indent="0">
              <a:buNone/>
              <a:defRPr sz="960"/>
            </a:lvl4pPr>
            <a:lvl5pPr marL="1950689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704381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98813" y="6827522"/>
            <a:ext cx="10404158" cy="806027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3413"/>
            </a:lvl1pPr>
            <a:lvl2pPr marL="487673" indent="0">
              <a:buNone/>
              <a:defRPr sz="2987"/>
            </a:lvl2pPr>
            <a:lvl3pPr marL="975345" indent="0">
              <a:buNone/>
              <a:defRPr sz="2560"/>
            </a:lvl3pPr>
            <a:lvl4pPr marL="1463018" indent="0">
              <a:buNone/>
              <a:defRPr sz="2133"/>
            </a:lvl4pPr>
            <a:lvl5pPr marL="1950689" indent="0">
              <a:buNone/>
              <a:defRPr sz="2133"/>
            </a:lvl5pPr>
            <a:lvl6pPr marL="2438362" indent="0">
              <a:buNone/>
              <a:defRPr sz="2133"/>
            </a:lvl6pPr>
            <a:lvl7pPr marL="2926034" indent="0">
              <a:buNone/>
              <a:defRPr sz="2133"/>
            </a:lvl7pPr>
            <a:lvl8pPr marL="3413707" indent="0">
              <a:buNone/>
              <a:defRPr sz="2133"/>
            </a:lvl8pPr>
            <a:lvl9pPr marL="3901379" indent="0">
              <a:buNone/>
              <a:defRPr sz="2133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398813" y="7633549"/>
            <a:ext cx="10404158" cy="1144693"/>
          </a:xfrm>
        </p:spPr>
        <p:txBody>
          <a:bodyPr/>
          <a:lstStyle>
            <a:lvl1pPr marL="0" indent="0">
              <a:buNone/>
              <a:defRPr sz="1493"/>
            </a:lvl1pPr>
            <a:lvl2pPr marL="487673" indent="0">
              <a:buNone/>
              <a:defRPr sz="1280"/>
            </a:lvl2pPr>
            <a:lvl3pPr marL="975345" indent="0">
              <a:buNone/>
              <a:defRPr sz="1067"/>
            </a:lvl3pPr>
            <a:lvl4pPr marL="1463018" indent="0">
              <a:buNone/>
              <a:defRPr sz="960"/>
            </a:lvl4pPr>
            <a:lvl5pPr marL="1950689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420717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645627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2803498" y="164819"/>
            <a:ext cx="4061113" cy="891144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14135" y="164819"/>
            <a:ext cx="11900360" cy="891144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53573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6AF4-2C51-4EC3-A7EB-FBA9C465970E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046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AA00-3FDE-4B81-8866-11F08061083E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3927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112" y="2431628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2B70-5DE0-4136-B663-FECFDFE38CB6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3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192215" y="2597154"/>
            <a:ext cx="7400925" cy="618807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745538" y="2597154"/>
            <a:ext cx="7402511" cy="618807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FF8B-E354-4555-A656-E86227A6EC28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1172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FF8B-E354-4555-A656-E86227A6EC28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577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519290"/>
            <a:ext cx="14955977" cy="18852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403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403" y="3562773"/>
            <a:ext cx="7335743" cy="524030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78508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78508" y="3562773"/>
            <a:ext cx="7371870" cy="524030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654B-F3A5-461A-ABF8-4DD816449780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24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4524-7829-41EE-82FB-7D9BF9288034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186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181C-3312-4F7F-BEC7-1EFC392AB94E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523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264B-9D3E-49A5-A99B-EE0CE12B217F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239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1870" y="1404338"/>
            <a:ext cx="8778508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1486-572D-4CC7-AA05-1EECAC609588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7923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99-1970-49AC-B1C0-CCAB824A182C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486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09126" y="519289"/>
            <a:ext cx="3738994" cy="82657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2143" y="519289"/>
            <a:ext cx="11000229" cy="82657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02B9-ACEA-4A9A-B64E-E1A94D119A4F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616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342474" y="360580"/>
            <a:ext cx="13746088" cy="61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75345" rtl="0" eaLnBrk="1" latinLnBrk="1" hangingPunct="1">
              <a:spcBef>
                <a:spcPct val="0"/>
              </a:spcBef>
              <a:buNone/>
              <a:defRPr lang="ko-KR" altLang="en-US" sz="2987" b="1" kern="1200" cap="none" spc="0" baseline="0" dirty="0">
                <a:ln w="17780" cmpd="sng">
                  <a:solidFill>
                    <a:schemeClr val="bg1">
                      <a:alpha val="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defRPr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8" name="자유형 7"/>
          <p:cNvSpPr/>
          <p:nvPr userDrawn="1"/>
        </p:nvSpPr>
        <p:spPr>
          <a:xfrm>
            <a:off x="2" y="3"/>
            <a:ext cx="17340262" cy="472057"/>
          </a:xfrm>
          <a:custGeom>
            <a:avLst/>
            <a:gdLst>
              <a:gd name="connsiteX0" fmla="*/ 0 w 9143999"/>
              <a:gd name="connsiteY0" fmla="*/ 0 h 331915"/>
              <a:gd name="connsiteX1" fmla="*/ 9143999 w 9143999"/>
              <a:gd name="connsiteY1" fmla="*/ 0 h 331915"/>
              <a:gd name="connsiteX2" fmla="*/ 9143999 w 9143999"/>
              <a:gd name="connsiteY2" fmla="*/ 66743 h 331915"/>
              <a:gd name="connsiteX3" fmla="*/ 9143998 w 9143999"/>
              <a:gd name="connsiteY3" fmla="*/ 66743 h 331915"/>
              <a:gd name="connsiteX4" fmla="*/ 9143998 w 9143999"/>
              <a:gd name="connsiteY4" fmla="*/ 331915 h 331915"/>
              <a:gd name="connsiteX5" fmla="*/ 7308099 w 9143999"/>
              <a:gd name="connsiteY5" fmla="*/ 331915 h 331915"/>
              <a:gd name="connsiteX6" fmla="*/ 7066540 w 9143999"/>
              <a:gd name="connsiteY6" fmla="*/ 152924 h 331915"/>
              <a:gd name="connsiteX7" fmla="*/ 6912529 w 9143999"/>
              <a:gd name="connsiteY7" fmla="*/ 66743 h 331915"/>
              <a:gd name="connsiteX8" fmla="*/ 0 w 9143999"/>
              <a:gd name="connsiteY8" fmla="*/ 66743 h 331915"/>
              <a:gd name="connsiteX9" fmla="*/ 0 w 9143999"/>
              <a:gd name="connsiteY9" fmla="*/ 0 h 331915"/>
              <a:gd name="connsiteX0" fmla="*/ 0 w 9143999"/>
              <a:gd name="connsiteY0" fmla="*/ 0 h 331915"/>
              <a:gd name="connsiteX1" fmla="*/ 9143999 w 9143999"/>
              <a:gd name="connsiteY1" fmla="*/ 0 h 331915"/>
              <a:gd name="connsiteX2" fmla="*/ 9143999 w 9143999"/>
              <a:gd name="connsiteY2" fmla="*/ 66743 h 331915"/>
              <a:gd name="connsiteX3" fmla="*/ 9143998 w 9143999"/>
              <a:gd name="connsiteY3" fmla="*/ 66743 h 331915"/>
              <a:gd name="connsiteX4" fmla="*/ 9143998 w 9143999"/>
              <a:gd name="connsiteY4" fmla="*/ 331915 h 331915"/>
              <a:gd name="connsiteX5" fmla="*/ 7308099 w 9143999"/>
              <a:gd name="connsiteY5" fmla="*/ 331915 h 331915"/>
              <a:gd name="connsiteX6" fmla="*/ 7066540 w 9143999"/>
              <a:gd name="connsiteY6" fmla="*/ 152924 h 331915"/>
              <a:gd name="connsiteX7" fmla="*/ 6912529 w 9143999"/>
              <a:gd name="connsiteY7" fmla="*/ 66743 h 331915"/>
              <a:gd name="connsiteX8" fmla="*/ 0 w 9143999"/>
              <a:gd name="connsiteY8" fmla="*/ 66743 h 331915"/>
              <a:gd name="connsiteX9" fmla="*/ 0 w 9143999"/>
              <a:gd name="connsiteY9" fmla="*/ 0 h 331915"/>
              <a:gd name="connsiteX0" fmla="*/ 0 w 9143999"/>
              <a:gd name="connsiteY0" fmla="*/ 0 h 331915"/>
              <a:gd name="connsiteX1" fmla="*/ 9143999 w 9143999"/>
              <a:gd name="connsiteY1" fmla="*/ 0 h 331915"/>
              <a:gd name="connsiteX2" fmla="*/ 9143999 w 9143999"/>
              <a:gd name="connsiteY2" fmla="*/ 66743 h 331915"/>
              <a:gd name="connsiteX3" fmla="*/ 9143998 w 9143999"/>
              <a:gd name="connsiteY3" fmla="*/ 66743 h 331915"/>
              <a:gd name="connsiteX4" fmla="*/ 9143998 w 9143999"/>
              <a:gd name="connsiteY4" fmla="*/ 331915 h 331915"/>
              <a:gd name="connsiteX5" fmla="*/ 7308099 w 9143999"/>
              <a:gd name="connsiteY5" fmla="*/ 331915 h 331915"/>
              <a:gd name="connsiteX6" fmla="*/ 7066540 w 9143999"/>
              <a:gd name="connsiteY6" fmla="*/ 152924 h 331915"/>
              <a:gd name="connsiteX7" fmla="*/ 6912529 w 9143999"/>
              <a:gd name="connsiteY7" fmla="*/ 66743 h 331915"/>
              <a:gd name="connsiteX8" fmla="*/ 0 w 9143999"/>
              <a:gd name="connsiteY8" fmla="*/ 66743 h 331915"/>
              <a:gd name="connsiteX9" fmla="*/ 0 w 9143999"/>
              <a:gd name="connsiteY9" fmla="*/ 0 h 331915"/>
              <a:gd name="connsiteX0" fmla="*/ 0 w 9143999"/>
              <a:gd name="connsiteY0" fmla="*/ 0 h 331915"/>
              <a:gd name="connsiteX1" fmla="*/ 9143999 w 9143999"/>
              <a:gd name="connsiteY1" fmla="*/ 0 h 331915"/>
              <a:gd name="connsiteX2" fmla="*/ 9143999 w 9143999"/>
              <a:gd name="connsiteY2" fmla="*/ 66743 h 331915"/>
              <a:gd name="connsiteX3" fmla="*/ 9143998 w 9143999"/>
              <a:gd name="connsiteY3" fmla="*/ 66743 h 331915"/>
              <a:gd name="connsiteX4" fmla="*/ 9143998 w 9143999"/>
              <a:gd name="connsiteY4" fmla="*/ 331915 h 331915"/>
              <a:gd name="connsiteX5" fmla="*/ 7308099 w 9143999"/>
              <a:gd name="connsiteY5" fmla="*/ 331915 h 331915"/>
              <a:gd name="connsiteX6" fmla="*/ 7066540 w 9143999"/>
              <a:gd name="connsiteY6" fmla="*/ 152924 h 331915"/>
              <a:gd name="connsiteX7" fmla="*/ 6912529 w 9143999"/>
              <a:gd name="connsiteY7" fmla="*/ 66743 h 331915"/>
              <a:gd name="connsiteX8" fmla="*/ 0 w 9143999"/>
              <a:gd name="connsiteY8" fmla="*/ 66743 h 331915"/>
              <a:gd name="connsiteX9" fmla="*/ 0 w 9143999"/>
              <a:gd name="connsiteY9" fmla="*/ 0 h 33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3999" h="331915">
                <a:moveTo>
                  <a:pt x="0" y="0"/>
                </a:moveTo>
                <a:lnTo>
                  <a:pt x="9143999" y="0"/>
                </a:lnTo>
                <a:lnTo>
                  <a:pt x="9143999" y="66743"/>
                </a:lnTo>
                <a:lnTo>
                  <a:pt x="9143998" y="66743"/>
                </a:lnTo>
                <a:lnTo>
                  <a:pt x="9143998" y="331915"/>
                </a:lnTo>
                <a:lnTo>
                  <a:pt x="7308099" y="331915"/>
                </a:lnTo>
                <a:cubicBezTo>
                  <a:pt x="7185688" y="330443"/>
                  <a:pt x="7194341" y="307669"/>
                  <a:pt x="7066540" y="152924"/>
                </a:cubicBezTo>
                <a:cubicBezTo>
                  <a:pt x="7020984" y="107547"/>
                  <a:pt x="7004229" y="66343"/>
                  <a:pt x="6912529" y="66743"/>
                </a:cubicBezTo>
                <a:lnTo>
                  <a:pt x="0" y="667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8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80" dirty="0">
              <a:ln>
                <a:noFill/>
              </a:ln>
              <a:latin typeface="+mn-ea"/>
              <a:ea typeface="+mn-ea"/>
            </a:endParaRPr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13449609" y="52187"/>
            <a:ext cx="3890651" cy="279307"/>
          </a:xfrm>
          <a:prstGeom prst="rect">
            <a:avLst/>
          </a:prstGeom>
        </p:spPr>
        <p:txBody>
          <a:bodyPr vert="horz" wrap="square" lIns="91440" tIns="45720" rIns="216000" bIns="45720" rtlCol="0">
            <a:spAutoFit/>
          </a:bodyPr>
          <a:lstStyle>
            <a:lvl1pPr marL="365754" indent="-365754" algn="ctr">
              <a:buNone/>
              <a:defRPr lang="ko-KR" altLang="en-US" sz="1350" b="1" spc="-107" baseline="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marL="0" lvl="0" indent="0" algn="r"/>
            <a:r>
              <a:rPr lang="ko-KR" altLang="en-US" dirty="0"/>
              <a:t>제목을 입력하세요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26D0F77-949B-0C4D-9AA3-20BE87EE4326}"/>
              </a:ext>
            </a:extLst>
          </p:cNvPr>
          <p:cNvSpPr/>
          <p:nvPr userDrawn="1"/>
        </p:nvSpPr>
        <p:spPr>
          <a:xfrm rot="16200000">
            <a:off x="7800517" y="-5295154"/>
            <a:ext cx="73964" cy="12990051"/>
          </a:xfrm>
          <a:prstGeom prst="rect">
            <a:avLst/>
          </a:prstGeom>
          <a:gradFill>
            <a:gsLst>
              <a:gs pos="60000">
                <a:srgbClr val="4472C4">
                  <a:lumMod val="75000"/>
                </a:srgbClr>
              </a:gs>
              <a:gs pos="47000">
                <a:srgbClr val="4472C4">
                  <a:lumMod val="50000"/>
                </a:srgbClr>
              </a:gs>
              <a:gs pos="0">
                <a:srgbClr val="4472C4">
                  <a:lumMod val="50000"/>
                </a:srgbClr>
              </a:gs>
              <a:gs pos="50000">
                <a:srgbClr val="4472C4">
                  <a:lumMod val="75000"/>
                </a:srgbClr>
              </a:gs>
              <a:gs pos="47000">
                <a:srgbClr val="44546A">
                  <a:lumMod val="75000"/>
                </a:srgbClr>
              </a:gs>
              <a:gs pos="83000">
                <a:srgbClr val="4472C4">
                  <a:lumMod val="60000"/>
                  <a:lumOff val="40000"/>
                </a:srgbClr>
              </a:gs>
            </a:gsLst>
            <a:lin ang="5400000" scaled="0"/>
          </a:gradFill>
          <a:ln w="15875" cap="rnd" cmpd="sng" algn="ctr">
            <a:noFill/>
            <a:prstDash val="solid"/>
            <a:miter lim="800000"/>
            <a:tailEnd type="none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직각 삼각형 2">
            <a:extLst>
              <a:ext uri="{FF2B5EF4-FFF2-40B4-BE49-F238E27FC236}">
                <a16:creationId xmlns:a16="http://schemas.microsoft.com/office/drawing/2014/main" id="{80BF3FC5-D055-FC44-BD87-43D5D143D9ED}"/>
              </a:ext>
            </a:extLst>
          </p:cNvPr>
          <p:cNvSpPr/>
          <p:nvPr userDrawn="1"/>
        </p:nvSpPr>
        <p:spPr>
          <a:xfrm rot="16200000">
            <a:off x="16716850" y="9130190"/>
            <a:ext cx="573024" cy="673797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15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93D58-59A1-9648-BBE8-FA9BEA3DAE5D}"/>
              </a:ext>
            </a:extLst>
          </p:cNvPr>
          <p:cNvSpPr txBox="1"/>
          <p:nvPr userDrawn="1"/>
        </p:nvSpPr>
        <p:spPr>
          <a:xfrm>
            <a:off x="16898112" y="9486788"/>
            <a:ext cx="36899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lvl="0" indent="-214313" algn="r">
              <a:defRPr/>
            </a:pPr>
            <a:fld id="{5B50AD5A-D521-4C20-B233-7D5F5FD53126}" type="slidenum">
              <a:rPr lang="ko-KR" altLang="en-US" sz="12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pPr lvl="0" indent="-214313" algn="r">
                <a:defRPr/>
              </a:pPr>
              <a:t>‹#›</a:t>
            </a:fld>
            <a:endParaRPr lang="ko-KR" altLang="en-US" sz="12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94DFC1E-A181-7A46-8286-8B8D4661E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63768"/>
            <a:ext cx="1380142" cy="3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368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66938" y="1597027"/>
            <a:ext cx="13006387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66938" y="5122863"/>
            <a:ext cx="13006387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6AF4-2C51-4EC3-A7EB-FBA9C465970E}" type="datetime1">
              <a:rPr lang="ko-KR" altLang="en-US" smtClean="0"/>
              <a:t>2024-06-17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578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93801" y="519113"/>
            <a:ext cx="14955838" cy="18859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193802" y="2390779"/>
            <a:ext cx="7335837" cy="11715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193802" y="3562350"/>
            <a:ext cx="7335837" cy="5240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8778877" y="2390779"/>
            <a:ext cx="7370762" cy="11715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8778877" y="3562350"/>
            <a:ext cx="7370762" cy="5240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654B-F3A5-461A-ABF8-4DD816449780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057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AA00-3FDE-4B81-8866-11F08061083E}" type="datetime1">
              <a:rPr lang="ko-KR" altLang="en-US" smtClean="0"/>
              <a:t>2024-06-17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5590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689" y="2432052"/>
            <a:ext cx="14955837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182689" y="6527800"/>
            <a:ext cx="14955837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2B70-5DE0-4136-B663-FECFDFE38CB6}" type="datetime1">
              <a:rPr lang="ko-KR" altLang="en-US" smtClean="0"/>
              <a:t>2024-06-17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48557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192214" y="2597152"/>
            <a:ext cx="7400925" cy="618807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745538" y="2597152"/>
            <a:ext cx="7402511" cy="618807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FF8B-E354-4555-A656-E86227A6EC28}" type="datetime1">
              <a:rPr lang="ko-KR" altLang="en-US" smtClean="0"/>
              <a:t>2024-06-17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2654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93801" y="519113"/>
            <a:ext cx="14955838" cy="18859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193801" y="2390777"/>
            <a:ext cx="7335837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193801" y="3562350"/>
            <a:ext cx="7335837" cy="5240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8778877" y="2390777"/>
            <a:ext cx="73707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8778877" y="3562350"/>
            <a:ext cx="7370762" cy="5240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654B-F3A5-461A-ABF8-4DD816449780}" type="datetime1">
              <a:rPr lang="ko-KR" altLang="en-US" smtClean="0"/>
              <a:t>2024-06-17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47986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4524-7829-41EE-82FB-7D9BF9288034}" type="datetime1">
              <a:rPr lang="ko-KR" altLang="en-US" smtClean="0"/>
              <a:t>2024-06-17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7944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181C-3312-4F7F-BEC7-1EFC392AB94E}" type="datetime1">
              <a:rPr lang="ko-KR" altLang="en-US" smtClean="0"/>
              <a:t>2024-06-17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759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93800" y="650875"/>
            <a:ext cx="5592763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72351" y="1404940"/>
            <a:ext cx="8777288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93800" y="2925763"/>
            <a:ext cx="5592763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264B-9D3E-49A5-A99B-EE0CE12B217F}" type="datetime1">
              <a:rPr lang="ko-KR" altLang="en-US" smtClean="0"/>
              <a:t>2024-06-17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1224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93800" y="650875"/>
            <a:ext cx="5592763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7372351" y="1404940"/>
            <a:ext cx="8777288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93800" y="2925763"/>
            <a:ext cx="5592763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1486-572D-4CC7-AA05-1EECAC609588}" type="datetime1">
              <a:rPr lang="ko-KR" altLang="en-US" smtClean="0"/>
              <a:t>2024-06-17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3643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B99-1970-49AC-B1C0-CCAB824A182C}" type="datetime1">
              <a:rPr lang="ko-KR" altLang="en-US" smtClean="0"/>
              <a:t>2024-06-17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0376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2409488" y="519113"/>
            <a:ext cx="3738562" cy="82661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92215" y="519113"/>
            <a:ext cx="11064875" cy="82661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02B9-ACEA-4A9A-B64E-E1A94D119A4F}" type="datetime1">
              <a:rPr lang="ko-KR" altLang="en-US" smtClean="0"/>
              <a:t>2024-06-17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222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4524-7829-41EE-82FB-7D9BF9288034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369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eld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2101" y="390599"/>
            <a:ext cx="8862801" cy="1505937"/>
          </a:xfrm>
        </p:spPr>
        <p:txBody>
          <a:bodyPr lIns="0" bIns="0" anchor="b" anchorCtr="0">
            <a:noAutofit/>
          </a:bodyPr>
          <a:lstStyle>
            <a:lvl1pPr algn="l">
              <a:defRPr sz="4779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06541" y="1990772"/>
            <a:ext cx="5674724" cy="5364480"/>
          </a:xfrm>
        </p:spPr>
        <p:txBody>
          <a:bodyPr lIns="0">
            <a:noAutofit/>
          </a:bodyPr>
          <a:lstStyle>
            <a:lvl1pPr marL="298032" indent="-298032">
              <a:lnSpc>
                <a:spcPts val="3072"/>
              </a:lnSpc>
              <a:buClr>
                <a:schemeClr val="accent3"/>
              </a:buClr>
              <a:buFont typeface="Arial"/>
              <a:buChar char="•"/>
              <a:defRPr sz="2389">
                <a:solidFill>
                  <a:schemeClr val="accent1"/>
                </a:solidFill>
                <a:latin typeface="Tahoma"/>
                <a:cs typeface="Tahoma"/>
              </a:defRPr>
            </a:lvl1pPr>
            <a:lvl2pPr marL="910354" indent="-298032">
              <a:lnSpc>
                <a:spcPts val="3072"/>
              </a:lnSpc>
              <a:buClr>
                <a:schemeClr val="accent3"/>
              </a:buClr>
              <a:buFont typeface="Arial"/>
              <a:buChar char="•"/>
              <a:defRPr sz="2389">
                <a:solidFill>
                  <a:schemeClr val="accent1"/>
                </a:solidFill>
                <a:latin typeface="Tahoma"/>
                <a:cs typeface="Tahoma"/>
              </a:defRPr>
            </a:lvl2pPr>
            <a:lvl3pPr marL="1522675" indent="-298032">
              <a:lnSpc>
                <a:spcPts val="3072"/>
              </a:lnSpc>
              <a:buClr>
                <a:schemeClr val="accent3"/>
              </a:buClr>
              <a:buFont typeface="Arial"/>
              <a:buChar char="•"/>
              <a:defRPr sz="2389">
                <a:solidFill>
                  <a:schemeClr val="accent1"/>
                </a:solidFill>
                <a:latin typeface="Tahoma"/>
                <a:cs typeface="Tahoma"/>
              </a:defRPr>
            </a:lvl3pPr>
            <a:lvl4pPr marL="2134996" indent="-298032">
              <a:lnSpc>
                <a:spcPts val="3072"/>
              </a:lnSpc>
              <a:buClr>
                <a:schemeClr val="accent3"/>
              </a:buClr>
              <a:buFont typeface="Arial"/>
              <a:buChar char="•"/>
              <a:defRPr sz="2389">
                <a:solidFill>
                  <a:schemeClr val="accent1"/>
                </a:solidFill>
                <a:latin typeface="Tahoma"/>
                <a:cs typeface="Tahoma"/>
              </a:defRPr>
            </a:lvl4pPr>
            <a:lvl5pPr marL="2747318" indent="-298032">
              <a:lnSpc>
                <a:spcPts val="3072"/>
              </a:lnSpc>
              <a:buClr>
                <a:schemeClr val="accent3"/>
              </a:buClr>
              <a:buFont typeface="Arial"/>
              <a:buChar char="•"/>
              <a:defRPr sz="2389">
                <a:solidFill>
                  <a:schemeClr val="accent1"/>
                </a:solidFill>
                <a:latin typeface="Tahoma"/>
                <a:cs typeface="Tahoma"/>
              </a:defRPr>
            </a:lvl5pPr>
            <a:lvl6pPr>
              <a:defRPr sz="3072"/>
            </a:lvl6pPr>
            <a:lvl7pPr>
              <a:defRPr sz="3072"/>
            </a:lvl7pPr>
            <a:lvl8pPr>
              <a:defRPr sz="3072"/>
            </a:lvl8pPr>
            <a:lvl9pPr>
              <a:defRPr sz="30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22100" y="1990772"/>
            <a:ext cx="8842521" cy="5364480"/>
          </a:xfrm>
        </p:spPr>
        <p:txBody>
          <a:bodyPr lIns="0">
            <a:noAutofit/>
          </a:bodyPr>
          <a:lstStyle>
            <a:lvl1pPr marL="298032" indent="-298032">
              <a:lnSpc>
                <a:spcPts val="3072"/>
              </a:lnSpc>
              <a:buClr>
                <a:schemeClr val="accent3"/>
              </a:buClr>
              <a:buFont typeface="Arial"/>
              <a:buChar char="•"/>
              <a:defRPr sz="2389">
                <a:solidFill>
                  <a:schemeClr val="accent1"/>
                </a:solidFill>
                <a:latin typeface="Tahoma"/>
                <a:cs typeface="Tahoma"/>
              </a:defRPr>
            </a:lvl1pPr>
            <a:lvl2pPr marL="910354" indent="-298032">
              <a:lnSpc>
                <a:spcPts val="3072"/>
              </a:lnSpc>
              <a:buClr>
                <a:schemeClr val="accent3"/>
              </a:buClr>
              <a:buFont typeface="Arial"/>
              <a:buChar char="•"/>
              <a:defRPr sz="2389">
                <a:solidFill>
                  <a:schemeClr val="accent1"/>
                </a:solidFill>
                <a:latin typeface="Tahoma"/>
                <a:cs typeface="Tahoma"/>
              </a:defRPr>
            </a:lvl2pPr>
            <a:lvl3pPr marL="1522675" indent="-298032">
              <a:lnSpc>
                <a:spcPts val="3072"/>
              </a:lnSpc>
              <a:buClr>
                <a:schemeClr val="accent3"/>
              </a:buClr>
              <a:buFont typeface="Arial"/>
              <a:buChar char="•"/>
              <a:defRPr sz="2389">
                <a:solidFill>
                  <a:schemeClr val="accent1"/>
                </a:solidFill>
                <a:latin typeface="Tahoma"/>
                <a:cs typeface="Tahoma"/>
              </a:defRPr>
            </a:lvl3pPr>
            <a:lvl4pPr marL="2134996" indent="-298032">
              <a:lnSpc>
                <a:spcPts val="3072"/>
              </a:lnSpc>
              <a:buClr>
                <a:schemeClr val="accent3"/>
              </a:buClr>
              <a:buFont typeface="Arial"/>
              <a:buChar char="•"/>
              <a:defRPr sz="2389">
                <a:solidFill>
                  <a:schemeClr val="accent1"/>
                </a:solidFill>
                <a:latin typeface="Tahoma"/>
                <a:cs typeface="Tahoma"/>
              </a:defRPr>
            </a:lvl4pPr>
            <a:lvl5pPr marL="2747318" indent="-298032">
              <a:lnSpc>
                <a:spcPts val="3072"/>
              </a:lnSpc>
              <a:buClr>
                <a:schemeClr val="accent3"/>
              </a:buClr>
              <a:buFont typeface="Arial"/>
              <a:buChar char="•"/>
              <a:defRPr sz="2389">
                <a:solidFill>
                  <a:schemeClr val="accent1"/>
                </a:solidFill>
                <a:latin typeface="Tahoma"/>
                <a:cs typeface="Tahoma"/>
              </a:defRPr>
            </a:lvl5pPr>
            <a:lvl6pPr>
              <a:defRPr sz="3072"/>
            </a:lvl6pPr>
            <a:lvl7pPr>
              <a:defRPr sz="3072"/>
            </a:lvl7pPr>
            <a:lvl8pPr>
              <a:defRPr sz="3072"/>
            </a:lvl8pPr>
            <a:lvl9pPr>
              <a:defRPr sz="30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2080-5FB0-4B95-8D30-BD14B34D8E03}" type="datetime1">
              <a:rPr lang="ko-KR" altLang="en-US" smtClean="0"/>
              <a:t>2024-06-17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C4C5-2791-C347-B2D0-7DE6C69EF804}" type="slidenum">
              <a:t>‹#›</a:t>
            </a:fld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-33365" y="8156160"/>
            <a:ext cx="17408532" cy="1597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168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542" y="8720721"/>
            <a:ext cx="2048061" cy="572491"/>
          </a:xfrm>
          <a:prstGeom prst="rect">
            <a:avLst/>
          </a:prstGeom>
        </p:spPr>
      </p:pic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7242382" y="8752132"/>
            <a:ext cx="9528526" cy="737278"/>
          </a:xfrm>
        </p:spPr>
        <p:txBody>
          <a:bodyPr lIns="0" tIns="90000">
            <a:noAutofit/>
          </a:bodyPr>
          <a:lstStyle>
            <a:lvl1pPr marL="0" indent="0">
              <a:buFontTx/>
              <a:buNone/>
              <a:defRPr sz="2048">
                <a:solidFill>
                  <a:schemeClr val="bg1"/>
                </a:solidFill>
                <a:latin typeface="Tahoma"/>
                <a:cs typeface="Tahoma"/>
              </a:defRPr>
            </a:lvl1pPr>
            <a:lvl2pPr marL="780303" indent="0">
              <a:buFontTx/>
              <a:buNone/>
              <a:defRPr sz="1877">
                <a:solidFill>
                  <a:schemeClr val="accent3"/>
                </a:solidFill>
                <a:latin typeface="Tahoma"/>
                <a:cs typeface="Tahoma"/>
              </a:defRPr>
            </a:lvl2pPr>
            <a:lvl3pPr marL="1560606" indent="0">
              <a:buFontTx/>
              <a:buNone/>
              <a:defRPr sz="1877">
                <a:solidFill>
                  <a:schemeClr val="accent3"/>
                </a:solidFill>
                <a:latin typeface="Tahoma"/>
                <a:cs typeface="Tahoma"/>
              </a:defRPr>
            </a:lvl3pPr>
            <a:lvl4pPr marL="2340910" indent="0">
              <a:buFontTx/>
              <a:buNone/>
              <a:defRPr sz="1877">
                <a:solidFill>
                  <a:schemeClr val="accent3"/>
                </a:solidFill>
                <a:latin typeface="Tahoma"/>
                <a:cs typeface="Tahoma"/>
              </a:defRPr>
            </a:lvl4pPr>
            <a:lvl5pPr marL="3121213" indent="0">
              <a:buFontTx/>
              <a:buNone/>
              <a:defRPr sz="1877">
                <a:solidFill>
                  <a:schemeClr val="accent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2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181C-3312-4F7F-BEC7-1EFC392AB94E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76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93800" y="650875"/>
            <a:ext cx="5592763" cy="227488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72351" y="1404942"/>
            <a:ext cx="8777288" cy="69310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93800" y="2925763"/>
            <a:ext cx="5592763" cy="542131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264B-9D3E-49A5-A99B-EE0CE12B217F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18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93800" y="650875"/>
            <a:ext cx="5592763" cy="227488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7372351" y="1404942"/>
            <a:ext cx="8777288" cy="69310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93800" y="2925763"/>
            <a:ext cx="5592763" cy="542131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1486-572D-4CC7-AA05-1EECAC609588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20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192216" y="519113"/>
            <a:ext cx="14955837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192216" y="2597154"/>
            <a:ext cx="14955837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192216" y="9040813"/>
            <a:ext cx="39020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79FB2-24E5-4FBF-9012-733E647CF395}" type="datetime1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5743578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2245977" y="9040813"/>
            <a:ext cx="39020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F2D01-C2D9-4689-9EC1-1F787FB10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88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0" r:id="rId12"/>
    <p:sldLayoutId id="2147483782" r:id="rId13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192143" y="519293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192143" y="9040146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990FB-2A75-4749-B74A-A570DBBF9F22}" type="datetimeFigureOut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5743962" y="9040146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2246562" y="9040146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84BC-7B3B-4B65-9CCC-2432974C7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23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731509" rtl="0" eaLnBrk="1" latinLnBrk="1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7" indent="-182877" algn="l" defTabSz="731509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32" indent="-182877" algn="l" defTabSz="731509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6" indent="-182877" algn="l" defTabSz="731509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40" indent="-182877" algn="l" defTabSz="731509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95" indent="-182877" algn="l" defTabSz="731509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49" indent="-182877" algn="l" defTabSz="731509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03" indent="-182877" algn="l" defTabSz="731509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157" indent="-182877" algn="l" defTabSz="731509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11" indent="-182877" algn="l" defTabSz="731509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31509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54" algn="l" defTabSz="731509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9" algn="l" defTabSz="731509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63" algn="l" defTabSz="731509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18" algn="l" defTabSz="731509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72" algn="l" defTabSz="731509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26" algn="l" defTabSz="731509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280" algn="l" defTabSz="731509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34" algn="l" defTabSz="731509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7329" y="164820"/>
            <a:ext cx="15359378" cy="13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4136" y="1600765"/>
            <a:ext cx="16250476" cy="747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 </a:t>
            </a:r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 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811012" name="Rectangle 4"/>
          <p:cNvSpPr>
            <a:spLocks noChangeArrowheads="1"/>
          </p:cNvSpPr>
          <p:nvPr/>
        </p:nvSpPr>
        <p:spPr bwMode="auto">
          <a:xfrm>
            <a:off x="16590187" y="9467130"/>
            <a:ext cx="750076" cy="2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975345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fld id="{6DC54ACC-496D-4BD5-B887-8F44800B0BE6}" type="slidenum">
              <a:rPr kumimoji="1" lang="en-US" altLang="ko-KR" sz="854" kern="1200">
                <a:latin typeface="Lucida Sans" pitchFamily="34" charset="0"/>
              </a:rPr>
              <a:pPr algn="r" defTabSz="975345" fontAlgn="base" latinLnBrk="1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854" kern="1200" dirty="0">
              <a:latin typeface="Lucida Sans" pitchFamily="34" charset="0"/>
            </a:endParaRPr>
          </a:p>
        </p:txBody>
      </p:sp>
      <p:sp>
        <p:nvSpPr>
          <p:cNvPr id="811013" name="Line 5"/>
          <p:cNvSpPr>
            <a:spLocks noChangeShapeType="1"/>
          </p:cNvSpPr>
          <p:nvPr/>
        </p:nvSpPr>
        <p:spPr bwMode="auto">
          <a:xfrm>
            <a:off x="14131110" y="9484925"/>
            <a:ext cx="2998420" cy="0"/>
          </a:xfrm>
          <a:prstGeom prst="line">
            <a:avLst/>
          </a:prstGeom>
          <a:noFill/>
          <a:ln w="25400">
            <a:solidFill>
              <a:srgbClr val="1BAB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560" kern="1200">
              <a:latin typeface="Arial Black" pitchFamily="34" charset="0"/>
            </a:endParaRPr>
          </a:p>
        </p:txBody>
      </p:sp>
      <p:sp>
        <p:nvSpPr>
          <p:cNvPr id="811014" name="Line 6"/>
          <p:cNvSpPr>
            <a:spLocks noChangeShapeType="1"/>
          </p:cNvSpPr>
          <p:nvPr/>
        </p:nvSpPr>
        <p:spPr bwMode="auto">
          <a:xfrm rot="-5400000">
            <a:off x="16155668" y="8965636"/>
            <a:ext cx="1417884" cy="0"/>
          </a:xfrm>
          <a:prstGeom prst="line">
            <a:avLst/>
          </a:prstGeom>
          <a:noFill/>
          <a:ln w="19050">
            <a:solidFill>
              <a:srgbClr val="1BAB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560" kern="1200">
              <a:latin typeface="Arial Black" pitchFamily="34" charset="0"/>
            </a:endParaRPr>
          </a:p>
        </p:txBody>
      </p:sp>
      <p:sp>
        <p:nvSpPr>
          <p:cNvPr id="811015" name="Line 7"/>
          <p:cNvSpPr>
            <a:spLocks noChangeShapeType="1"/>
          </p:cNvSpPr>
          <p:nvPr/>
        </p:nvSpPr>
        <p:spPr bwMode="auto">
          <a:xfrm flipV="1">
            <a:off x="141495" y="1496909"/>
            <a:ext cx="16723117" cy="9031"/>
          </a:xfrm>
          <a:prstGeom prst="line">
            <a:avLst/>
          </a:prstGeom>
          <a:noFill/>
          <a:ln w="38100">
            <a:solidFill>
              <a:srgbClr val="1BAB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560" kern="1200">
              <a:latin typeface="Arial Black" pitchFamily="34" charset="0"/>
            </a:endParaRPr>
          </a:p>
        </p:txBody>
      </p:sp>
      <p:sp>
        <p:nvSpPr>
          <p:cNvPr id="811016" name="Line 8"/>
          <p:cNvSpPr>
            <a:spLocks noChangeShapeType="1"/>
          </p:cNvSpPr>
          <p:nvPr/>
        </p:nvSpPr>
        <p:spPr bwMode="auto">
          <a:xfrm flipV="1">
            <a:off x="614133" y="781192"/>
            <a:ext cx="0" cy="1126632"/>
          </a:xfrm>
          <a:prstGeom prst="line">
            <a:avLst/>
          </a:prstGeom>
          <a:noFill/>
          <a:ln w="25400">
            <a:solidFill>
              <a:srgbClr val="1BAB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560" kern="1200">
              <a:latin typeface="Arial Black" pitchFamily="34" charset="0"/>
            </a:endParaRPr>
          </a:p>
        </p:txBody>
      </p:sp>
      <p:pic>
        <p:nvPicPr>
          <p:cNvPr id="10" name="Picture 48" descr="wordmark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5" y="9417523"/>
            <a:ext cx="1291347" cy="25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14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5pPr>
      <a:lvl6pPr marL="487673" algn="ctr" rtl="0" fontAlgn="base" latinLnBrk="1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6pPr>
      <a:lvl7pPr marL="975345" algn="ctr" rtl="0" fontAlgn="base" latinLnBrk="1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7pPr>
      <a:lvl8pPr marL="1463018" algn="ctr" rtl="0" fontAlgn="base" latinLnBrk="1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8pPr>
      <a:lvl9pPr marL="1950689" algn="ctr" rtl="0" fontAlgn="base" latinLnBrk="1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9pPr>
    </p:titleStyle>
    <p:bodyStyle>
      <a:lvl1pPr marL="365754" indent="-365754" algn="l" rtl="0" eaLnBrk="0" fontAlgn="base" latinLnBrk="1" hangingPunct="0">
        <a:spcBef>
          <a:spcPct val="20000"/>
        </a:spcBef>
        <a:spcAft>
          <a:spcPct val="0"/>
        </a:spcAft>
        <a:buClr>
          <a:srgbClr val="0066FF"/>
        </a:buClr>
        <a:buSzPct val="90000"/>
        <a:buFont typeface="Webdings" pitchFamily="18" charset="2"/>
        <a:buBlip>
          <a:blip r:embed="rId14"/>
        </a:buBlip>
        <a:defRPr kumimoji="1" sz="2453">
          <a:solidFill>
            <a:schemeClr val="tx1"/>
          </a:solidFill>
          <a:latin typeface="+mn-lt"/>
          <a:ea typeface="+mn-ea"/>
          <a:cs typeface="+mn-cs"/>
        </a:defRPr>
      </a:lvl1pPr>
      <a:lvl2pPr marL="792467" indent="-304796" algn="l" rtl="0" eaLnBrk="0" fontAlgn="base" latinLnBrk="1" hangingPunct="0">
        <a:spcBef>
          <a:spcPct val="20000"/>
        </a:spcBef>
        <a:spcAft>
          <a:spcPct val="0"/>
        </a:spcAft>
        <a:buClr>
          <a:srgbClr val="008080"/>
        </a:buClr>
        <a:buSzPct val="70000"/>
        <a:buFont typeface="Wingdings" pitchFamily="2" charset="2"/>
        <a:buBlip>
          <a:blip r:embed="rId15"/>
        </a:buBlip>
        <a:defRPr kumimoji="1" sz="2240">
          <a:solidFill>
            <a:schemeClr val="tx1"/>
          </a:solidFill>
          <a:latin typeface="+mn-lt"/>
          <a:ea typeface="+mn-ea"/>
        </a:defRPr>
      </a:lvl2pPr>
      <a:lvl3pPr marL="1219181" indent="-243836" algn="l" rtl="0" eaLnBrk="0" fontAlgn="base" latinLnBrk="1" hangingPunct="0">
        <a:spcBef>
          <a:spcPct val="20000"/>
        </a:spcBef>
        <a:spcAft>
          <a:spcPct val="0"/>
        </a:spcAft>
        <a:buClr>
          <a:srgbClr val="006699"/>
        </a:buClr>
        <a:buSzPct val="80000"/>
        <a:buFont typeface="Wingdings 3" pitchFamily="18" charset="2"/>
        <a:buBlip>
          <a:blip r:embed="rId16"/>
        </a:buBlip>
        <a:defRPr kumimoji="1" sz="2027">
          <a:solidFill>
            <a:schemeClr val="tx1"/>
          </a:solidFill>
          <a:latin typeface="+mn-lt"/>
          <a:ea typeface="+mn-ea"/>
        </a:defRPr>
      </a:lvl3pPr>
      <a:lvl4pPr marL="1706853" indent="-243836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kumimoji="1" sz="1814">
          <a:solidFill>
            <a:schemeClr val="tx1"/>
          </a:solidFill>
          <a:latin typeface="+mn-lt"/>
          <a:ea typeface="+mn-ea"/>
        </a:defRPr>
      </a:lvl4pPr>
      <a:lvl5pPr marL="2194526" indent="-243836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­"/>
        <a:defRPr kumimoji="1" sz="1814">
          <a:solidFill>
            <a:schemeClr val="tx1"/>
          </a:solidFill>
          <a:latin typeface="+mn-lt"/>
          <a:ea typeface="+mn-ea"/>
        </a:defRPr>
      </a:lvl5pPr>
      <a:lvl6pPr marL="2682198" indent="-243836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­"/>
        <a:defRPr kumimoji="1" sz="1814">
          <a:solidFill>
            <a:schemeClr val="tx1"/>
          </a:solidFill>
          <a:latin typeface="+mn-lt"/>
          <a:ea typeface="+mn-ea"/>
        </a:defRPr>
      </a:lvl6pPr>
      <a:lvl7pPr marL="3169871" indent="-243836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­"/>
        <a:defRPr kumimoji="1" sz="1814">
          <a:solidFill>
            <a:schemeClr val="tx1"/>
          </a:solidFill>
          <a:latin typeface="+mn-lt"/>
          <a:ea typeface="+mn-ea"/>
        </a:defRPr>
      </a:lvl7pPr>
      <a:lvl8pPr marL="3657543" indent="-243836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­"/>
        <a:defRPr kumimoji="1" sz="1814">
          <a:solidFill>
            <a:schemeClr val="tx1"/>
          </a:solidFill>
          <a:latin typeface="+mn-lt"/>
          <a:ea typeface="+mn-ea"/>
        </a:defRPr>
      </a:lvl8pPr>
      <a:lvl9pPr marL="4145216" indent="-243836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­"/>
        <a:defRPr kumimoji="1" sz="181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73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45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18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89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362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34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07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379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7329" y="164820"/>
            <a:ext cx="15359378" cy="13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4136" y="1600765"/>
            <a:ext cx="16250476" cy="747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 </a:t>
            </a:r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 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811012" name="Rectangle 4"/>
          <p:cNvSpPr>
            <a:spLocks noChangeArrowheads="1"/>
          </p:cNvSpPr>
          <p:nvPr/>
        </p:nvSpPr>
        <p:spPr bwMode="auto">
          <a:xfrm>
            <a:off x="16590187" y="9467130"/>
            <a:ext cx="750076" cy="2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975345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fld id="{6DC54ACC-496D-4BD5-B887-8F44800B0BE6}" type="slidenum">
              <a:rPr kumimoji="1" lang="en-US" altLang="ko-KR" sz="854" kern="1200">
                <a:latin typeface="Lucida Sans" pitchFamily="34" charset="0"/>
              </a:rPr>
              <a:pPr algn="r" defTabSz="975345" fontAlgn="base" latinLnBrk="1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854" kern="1200" dirty="0">
              <a:latin typeface="Lucida Sans" pitchFamily="34" charset="0"/>
            </a:endParaRPr>
          </a:p>
        </p:txBody>
      </p:sp>
      <p:sp>
        <p:nvSpPr>
          <p:cNvPr id="811013" name="Line 5"/>
          <p:cNvSpPr>
            <a:spLocks noChangeShapeType="1"/>
          </p:cNvSpPr>
          <p:nvPr/>
        </p:nvSpPr>
        <p:spPr bwMode="auto">
          <a:xfrm>
            <a:off x="14131110" y="9484925"/>
            <a:ext cx="2998420" cy="0"/>
          </a:xfrm>
          <a:prstGeom prst="line">
            <a:avLst/>
          </a:prstGeom>
          <a:noFill/>
          <a:ln w="25400">
            <a:solidFill>
              <a:srgbClr val="1BAB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560" kern="1200">
              <a:latin typeface="Arial Black" pitchFamily="34" charset="0"/>
            </a:endParaRPr>
          </a:p>
        </p:txBody>
      </p:sp>
      <p:sp>
        <p:nvSpPr>
          <p:cNvPr id="811014" name="Line 6"/>
          <p:cNvSpPr>
            <a:spLocks noChangeShapeType="1"/>
          </p:cNvSpPr>
          <p:nvPr/>
        </p:nvSpPr>
        <p:spPr bwMode="auto">
          <a:xfrm rot="-5400000">
            <a:off x="16155668" y="8965636"/>
            <a:ext cx="1417884" cy="0"/>
          </a:xfrm>
          <a:prstGeom prst="line">
            <a:avLst/>
          </a:prstGeom>
          <a:noFill/>
          <a:ln w="19050">
            <a:solidFill>
              <a:srgbClr val="1BAB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560" kern="1200">
              <a:latin typeface="Arial Black" pitchFamily="34" charset="0"/>
            </a:endParaRPr>
          </a:p>
        </p:txBody>
      </p:sp>
      <p:sp>
        <p:nvSpPr>
          <p:cNvPr id="811015" name="Line 7"/>
          <p:cNvSpPr>
            <a:spLocks noChangeShapeType="1"/>
          </p:cNvSpPr>
          <p:nvPr/>
        </p:nvSpPr>
        <p:spPr bwMode="auto">
          <a:xfrm flipV="1">
            <a:off x="141495" y="1496909"/>
            <a:ext cx="16723117" cy="9031"/>
          </a:xfrm>
          <a:prstGeom prst="line">
            <a:avLst/>
          </a:prstGeom>
          <a:noFill/>
          <a:ln w="38100">
            <a:solidFill>
              <a:srgbClr val="1BAB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560" kern="1200">
              <a:latin typeface="Arial Black" pitchFamily="34" charset="0"/>
            </a:endParaRPr>
          </a:p>
        </p:txBody>
      </p:sp>
      <p:sp>
        <p:nvSpPr>
          <p:cNvPr id="811016" name="Line 8"/>
          <p:cNvSpPr>
            <a:spLocks noChangeShapeType="1"/>
          </p:cNvSpPr>
          <p:nvPr/>
        </p:nvSpPr>
        <p:spPr bwMode="auto">
          <a:xfrm flipV="1">
            <a:off x="614133" y="781192"/>
            <a:ext cx="0" cy="1126632"/>
          </a:xfrm>
          <a:prstGeom prst="line">
            <a:avLst/>
          </a:prstGeom>
          <a:noFill/>
          <a:ln w="25400">
            <a:solidFill>
              <a:srgbClr val="1BAB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75345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2560" kern="1200">
              <a:latin typeface="Arial Black" pitchFamily="34" charset="0"/>
            </a:endParaRPr>
          </a:p>
        </p:txBody>
      </p:sp>
      <p:pic>
        <p:nvPicPr>
          <p:cNvPr id="10" name="Picture 48" descr="wordmark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5" y="9417523"/>
            <a:ext cx="1291347" cy="25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95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5pPr>
      <a:lvl6pPr marL="487673" algn="ctr" rtl="0" fontAlgn="base" latinLnBrk="1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6pPr>
      <a:lvl7pPr marL="975345" algn="ctr" rtl="0" fontAlgn="base" latinLnBrk="1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7pPr>
      <a:lvl8pPr marL="1463018" algn="ctr" rtl="0" fontAlgn="base" latinLnBrk="1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8pPr>
      <a:lvl9pPr marL="1950689" algn="ctr" rtl="0" fontAlgn="base" latinLnBrk="1">
        <a:spcBef>
          <a:spcPct val="0"/>
        </a:spcBef>
        <a:spcAft>
          <a:spcPct val="0"/>
        </a:spcAft>
        <a:defRPr kumimoji="1" sz="3734" b="1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9pPr>
    </p:titleStyle>
    <p:bodyStyle>
      <a:lvl1pPr marL="365754" indent="-365754" algn="l" rtl="0" eaLnBrk="0" fontAlgn="base" latinLnBrk="1" hangingPunct="0">
        <a:spcBef>
          <a:spcPct val="20000"/>
        </a:spcBef>
        <a:spcAft>
          <a:spcPct val="0"/>
        </a:spcAft>
        <a:buClr>
          <a:srgbClr val="0066FF"/>
        </a:buClr>
        <a:buSzPct val="90000"/>
        <a:buFont typeface="Webdings" pitchFamily="18" charset="2"/>
        <a:buBlip>
          <a:blip r:embed="rId14"/>
        </a:buBlip>
        <a:defRPr kumimoji="1" sz="2453">
          <a:solidFill>
            <a:schemeClr val="tx1"/>
          </a:solidFill>
          <a:latin typeface="+mn-lt"/>
          <a:ea typeface="+mn-ea"/>
          <a:cs typeface="+mn-cs"/>
        </a:defRPr>
      </a:lvl1pPr>
      <a:lvl2pPr marL="792467" indent="-304796" algn="l" rtl="0" eaLnBrk="0" fontAlgn="base" latinLnBrk="1" hangingPunct="0">
        <a:spcBef>
          <a:spcPct val="20000"/>
        </a:spcBef>
        <a:spcAft>
          <a:spcPct val="0"/>
        </a:spcAft>
        <a:buClr>
          <a:srgbClr val="008080"/>
        </a:buClr>
        <a:buSzPct val="70000"/>
        <a:buFont typeface="Wingdings" pitchFamily="2" charset="2"/>
        <a:buBlip>
          <a:blip r:embed="rId15"/>
        </a:buBlip>
        <a:defRPr kumimoji="1" sz="2240">
          <a:solidFill>
            <a:schemeClr val="tx1"/>
          </a:solidFill>
          <a:latin typeface="+mn-lt"/>
          <a:ea typeface="+mn-ea"/>
        </a:defRPr>
      </a:lvl2pPr>
      <a:lvl3pPr marL="1219181" indent="-243836" algn="l" rtl="0" eaLnBrk="0" fontAlgn="base" latinLnBrk="1" hangingPunct="0">
        <a:spcBef>
          <a:spcPct val="20000"/>
        </a:spcBef>
        <a:spcAft>
          <a:spcPct val="0"/>
        </a:spcAft>
        <a:buClr>
          <a:srgbClr val="006699"/>
        </a:buClr>
        <a:buSzPct val="80000"/>
        <a:buFont typeface="Wingdings 3" pitchFamily="18" charset="2"/>
        <a:buBlip>
          <a:blip r:embed="rId16"/>
        </a:buBlip>
        <a:defRPr kumimoji="1" sz="2027">
          <a:solidFill>
            <a:schemeClr val="tx1"/>
          </a:solidFill>
          <a:latin typeface="+mn-lt"/>
          <a:ea typeface="+mn-ea"/>
        </a:defRPr>
      </a:lvl3pPr>
      <a:lvl4pPr marL="1706853" indent="-243836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kumimoji="1" sz="1814">
          <a:solidFill>
            <a:schemeClr val="tx1"/>
          </a:solidFill>
          <a:latin typeface="+mn-lt"/>
          <a:ea typeface="+mn-ea"/>
        </a:defRPr>
      </a:lvl4pPr>
      <a:lvl5pPr marL="2194526" indent="-243836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­"/>
        <a:defRPr kumimoji="1" sz="1814">
          <a:solidFill>
            <a:schemeClr val="tx1"/>
          </a:solidFill>
          <a:latin typeface="+mn-lt"/>
          <a:ea typeface="+mn-ea"/>
        </a:defRPr>
      </a:lvl5pPr>
      <a:lvl6pPr marL="2682198" indent="-243836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­"/>
        <a:defRPr kumimoji="1" sz="1814">
          <a:solidFill>
            <a:schemeClr val="tx1"/>
          </a:solidFill>
          <a:latin typeface="+mn-lt"/>
          <a:ea typeface="+mn-ea"/>
        </a:defRPr>
      </a:lvl6pPr>
      <a:lvl7pPr marL="3169871" indent="-243836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­"/>
        <a:defRPr kumimoji="1" sz="1814">
          <a:solidFill>
            <a:schemeClr val="tx1"/>
          </a:solidFill>
          <a:latin typeface="+mn-lt"/>
          <a:ea typeface="+mn-ea"/>
        </a:defRPr>
      </a:lvl7pPr>
      <a:lvl8pPr marL="3657543" indent="-243836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­"/>
        <a:defRPr kumimoji="1" sz="1814">
          <a:solidFill>
            <a:schemeClr val="tx1"/>
          </a:solidFill>
          <a:latin typeface="+mn-lt"/>
          <a:ea typeface="+mn-ea"/>
        </a:defRPr>
      </a:lvl8pPr>
      <a:lvl9pPr marL="4145216" indent="-243836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­"/>
        <a:defRPr kumimoji="1" sz="181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73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45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18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89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362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34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07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379" algn="l" defTabSz="975345" rtl="0" eaLnBrk="1" latinLnBrk="1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652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1300460" rtl="0" eaLnBrk="1" latinLnBrk="1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1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1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1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1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1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1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1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1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1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192214" y="519113"/>
            <a:ext cx="14955837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192214" y="2597152"/>
            <a:ext cx="14955837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192215" y="9040813"/>
            <a:ext cx="39020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79FB2-24E5-4FBF-9012-733E647CF395}" type="datetime1">
              <a:rPr lang="ko-KR" altLang="en-US" smtClean="0"/>
              <a:t>2024-06-17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5743576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2245976" y="9040813"/>
            <a:ext cx="39020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F2D01-C2D9-4689-9EC1-1F787FB1057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26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47.emf"/><Relationship Id="rId3" Type="http://schemas.openxmlformats.org/officeDocument/2006/relationships/image" Target="../media/image43.png"/><Relationship Id="rId7" Type="http://schemas.openxmlformats.org/officeDocument/2006/relationships/image" Target="../media/image44.emf"/><Relationship Id="rId12" Type="http://schemas.openxmlformats.org/officeDocument/2006/relationships/image" Target="../media/image4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3.emf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5" Type="http://schemas.microsoft.com/office/2007/relationships/hdphoto" Target="../media/hdphoto1.wdp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73.png"/><Relationship Id="rId30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src.nist.gov/CSRC/media/Projects/Post-Quantum-Cryptography/documents/PQCrypto-April2018_Moody.pdf" TargetMode="External"/><Relationship Id="rId13" Type="http://schemas.openxmlformats.org/officeDocument/2006/relationships/hyperlink" Target="https://csrc.nist.gov/News/2020/pqc-third-round-candidate-announcement" TargetMode="External"/><Relationship Id="rId18" Type="http://schemas.openxmlformats.org/officeDocument/2006/relationships/hyperlink" Target="https://csrc.nist.gov/pubs/fips/203/ipd" TargetMode="External"/><Relationship Id="rId3" Type="http://schemas.openxmlformats.org/officeDocument/2006/relationships/hyperlink" Target="https://csrc.nist.gov/CSRC/media/Projects/Post-Quantum-Cryptography/documents/pqcrypto-2016-presentation.pdf" TargetMode="External"/><Relationship Id="rId21" Type="http://schemas.openxmlformats.org/officeDocument/2006/relationships/hyperlink" Target="https://csrc.nist.gov/events/2024/fifth-pqc-standardization-conference" TargetMode="External"/><Relationship Id="rId7" Type="http://schemas.openxmlformats.org/officeDocument/2006/relationships/hyperlink" Target="https://csrc.nist.gov/projects/post-quantum-cryptography/post-quantum-cryptography-standardization/round-1-submissions" TargetMode="External"/><Relationship Id="rId12" Type="http://schemas.openxmlformats.org/officeDocument/2006/relationships/hyperlink" Target="https://csrc.nist.gov/events/2019/second-pqc-standardization-conference" TargetMode="External"/><Relationship Id="rId17" Type="http://schemas.openxmlformats.org/officeDocument/2006/relationships/hyperlink" Target="https://csrc.nist.gov/news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csrc.nist.gov/events/2022/fourth-pqc-standardization-conference" TargetMode="External"/><Relationship Id="rId20" Type="http://schemas.openxmlformats.org/officeDocument/2006/relationships/hyperlink" Target="https://csrc.nist.gov/pubs/fips/205/ipd" TargetMode="Externa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csrc.nist.gov/CSRC/media/Projects/Post-Quantum-Cryptography/documents/asiacrypt-2017-moody-pqc.pdf" TargetMode="External"/><Relationship Id="rId11" Type="http://schemas.openxmlformats.org/officeDocument/2006/relationships/hyperlink" Target="https://csrc.nist.gov/presentations/2019/round-2-of-the-nist-pqc-competition-what-was-nist" TargetMode="External"/><Relationship Id="rId5" Type="http://schemas.openxmlformats.org/officeDocument/2006/relationships/hyperlink" Target="https://csrc.nist.gov/news/2016/public-key-post-quantum-cryptographic-algorithms" TargetMode="External"/><Relationship Id="rId15" Type="http://schemas.openxmlformats.org/officeDocument/2006/relationships/hyperlink" Target="https://csrc.nist.gov/news/2022/pqc-candidates-to-be-standardized-and-round-4" TargetMode="External"/><Relationship Id="rId10" Type="http://schemas.openxmlformats.org/officeDocument/2006/relationships/hyperlink" Target="https://csrc.nist.gov/news/2019/pqc-standardization-process-2nd-round-candidates" TargetMode="External"/><Relationship Id="rId19" Type="http://schemas.openxmlformats.org/officeDocument/2006/relationships/hyperlink" Target="https://csrc.nist.gov/pubs/fips/204/ipd" TargetMode="External"/><Relationship Id="rId4" Type="http://schemas.openxmlformats.org/officeDocument/2006/relationships/hyperlink" Target="https://csrc.nist.gov/pubs/ir/8105/final" TargetMode="External"/><Relationship Id="rId9" Type="http://schemas.openxmlformats.org/officeDocument/2006/relationships/hyperlink" Target="https://csrc.nist.gov/events/2018/first-pqc-standardization-conference" TargetMode="External"/><Relationship Id="rId14" Type="http://schemas.openxmlformats.org/officeDocument/2006/relationships/hyperlink" Target="https://csrc.nist.gov/events/2021/third-pqc-standardization-conference" TargetMode="External"/><Relationship Id="rId22" Type="http://schemas.openxmlformats.org/officeDocument/2006/relationships/hyperlink" Target="https://csrc.nist.gov/Projects/post-quantum-cryptography/workshops-and-timelin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11178" y="1607419"/>
            <a:ext cx="14911138" cy="3224643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altLang="ko-KR" sz="6000" u="none">
                <a:latin typeface="맑은 고딕" pitchFamily="50" charset="-127"/>
                <a:ea typeface="맑은 고딕" pitchFamily="50" charset="-127"/>
              </a:rPr>
              <a:t>Quantum </a:t>
            </a:r>
            <a:r>
              <a:rPr lang="en-US" altLang="ko-KR" sz="6000" u="none" dirty="0">
                <a:latin typeface="맑은 고딕" pitchFamily="50" charset="-127"/>
                <a:ea typeface="맑은 고딕" pitchFamily="50" charset="-127"/>
              </a:rPr>
              <a:t>security evaluation </a:t>
            </a:r>
            <a:br>
              <a:rPr lang="en-US" altLang="ko-KR" sz="6000" u="none" dirty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6000" u="none" dirty="0">
                <a:latin typeface="맑은 고딕" pitchFamily="50" charset="-127"/>
                <a:ea typeface="맑은 고딕" pitchFamily="50" charset="-127"/>
              </a:rPr>
              <a:t>and </a:t>
            </a:r>
            <a:br>
              <a:rPr lang="en-US" altLang="ko-KR" sz="6000" u="none" dirty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6000" u="none" dirty="0">
                <a:latin typeface="맑은 고딕" pitchFamily="50" charset="-127"/>
                <a:ea typeface="맑은 고딕" pitchFamily="50" charset="-127"/>
              </a:rPr>
              <a:t>Migration plan for PQC in Korea</a:t>
            </a:r>
            <a:endParaRPr lang="en-US" altLang="ko-KR" sz="6000" u="none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23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58481" y="5964827"/>
            <a:ext cx="9216532" cy="2893819"/>
          </a:xfrm>
        </p:spPr>
        <p:txBody>
          <a:bodyPr anchor="ctr"/>
          <a:lstStyle/>
          <a:p>
            <a:pPr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kumimoji="0" lang="en-US" altLang="ko-KR" sz="2400" dirty="0">
                <a:solidFill>
                  <a:srgbClr val="006699"/>
                </a:solidFill>
                <a:latin typeface="맑은 고딕" pitchFamily="50" charset="-127"/>
                <a:ea typeface="맑은 고딕" pitchFamily="50" charset="-127"/>
                <a:sym typeface="Wingdings 3" pitchFamily="18" charset="2"/>
              </a:rPr>
              <a:t>2024.06.19</a:t>
            </a: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kumimoji="0" lang="en-US" altLang="ko-KR" sz="2400" dirty="0">
                <a:solidFill>
                  <a:srgbClr val="006699"/>
                </a:solidFill>
                <a:latin typeface="맑은 고딕" pitchFamily="50" charset="-127"/>
                <a:ea typeface="맑은 고딕" pitchFamily="50" charset="-127"/>
                <a:sym typeface="Wingdings 3" pitchFamily="18" charset="2"/>
              </a:rPr>
              <a:t>Cryptography Engineering Research Section</a:t>
            </a: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kumimoji="0" lang="en-US" altLang="ko-KR" sz="2400" dirty="0">
                <a:solidFill>
                  <a:srgbClr val="006699"/>
                </a:solidFill>
                <a:latin typeface="맑은 고딕" pitchFamily="50" charset="-127"/>
                <a:ea typeface="맑은 고딕" pitchFamily="50" charset="-127"/>
                <a:sym typeface="Wingdings 3" pitchFamily="18" charset="2"/>
              </a:rPr>
              <a:t>Dr. </a:t>
            </a:r>
            <a:r>
              <a:rPr kumimoji="0" lang="en-US" altLang="ko-KR" sz="2400" dirty="0" err="1">
                <a:solidFill>
                  <a:srgbClr val="006699"/>
                </a:solidFill>
                <a:latin typeface="맑은 고딕" pitchFamily="50" charset="-127"/>
                <a:ea typeface="맑은 고딕" pitchFamily="50" charset="-127"/>
                <a:sym typeface="Wingdings 3" pitchFamily="18" charset="2"/>
              </a:rPr>
              <a:t>Yousung</a:t>
            </a:r>
            <a:r>
              <a:rPr kumimoji="0" lang="en-US" altLang="ko-KR" sz="2400" dirty="0">
                <a:solidFill>
                  <a:srgbClr val="006699"/>
                </a:solidFill>
                <a:latin typeface="맑은 고딕" pitchFamily="50" charset="-127"/>
                <a:ea typeface="맑은 고딕" pitchFamily="50" charset="-127"/>
                <a:sym typeface="Wingdings 3" pitchFamily="18" charset="2"/>
              </a:rPr>
              <a:t> Kang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2902397" y="135626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75345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kern="1200" dirty="0" err="1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HackTheon</a:t>
            </a:r>
            <a:r>
              <a:rPr kumimoji="1" lang="en-US" altLang="ko-KR" sz="1800" b="1" kern="1200" dirty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Joint Conference 2024</a:t>
            </a:r>
            <a:endParaRPr kumimoji="1" lang="ko-KR" altLang="en-US" sz="1800" b="1" kern="1200" dirty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1186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1D5B2-7793-6549-9D55-7EA16BC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sz="3200" dirty="0"/>
              <a:t>ETRI’s </a:t>
            </a:r>
            <a:r>
              <a:rPr kumimoji="1" lang="en-US" altLang="ko-KR" sz="3200" dirty="0" err="1"/>
              <a:t>QCrypton</a:t>
            </a:r>
            <a:r>
              <a:rPr kumimoji="1" lang="ko-KR" altLang="en-US" sz="3200" dirty="0"/>
              <a:t> </a:t>
            </a:r>
            <a:r>
              <a:rPr kumimoji="1" lang="en-US" altLang="ko-KR" sz="3200" dirty="0"/>
              <a:t>–</a:t>
            </a:r>
            <a:r>
              <a:rPr kumimoji="1" lang="ko-KR" altLang="en-US" sz="3200" dirty="0"/>
              <a:t> </a:t>
            </a:r>
            <a:r>
              <a:rPr kumimoji="1" lang="en-US" altLang="ko-KR" sz="3200" dirty="0"/>
              <a:t>concept </a:t>
            </a:r>
            <a:endParaRPr kumimoji="1" lang="ko-KR" altLang="en-US" sz="32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DF335CD-D2E6-4299-81E8-9C17B8FB37FE}"/>
              </a:ext>
            </a:extLst>
          </p:cNvPr>
          <p:cNvSpPr/>
          <p:nvPr/>
        </p:nvSpPr>
        <p:spPr>
          <a:xfrm>
            <a:off x="1231473" y="1695319"/>
            <a:ext cx="14685860" cy="576000"/>
          </a:xfrm>
          <a:prstGeom prst="rect">
            <a:avLst/>
          </a:prstGeom>
          <a:gradFill>
            <a:gsLst>
              <a:gs pos="50000">
                <a:srgbClr val="55A117"/>
              </a:gs>
              <a:gs pos="50000">
                <a:srgbClr val="61B71A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defRPr/>
            </a:pPr>
            <a:r>
              <a:rPr lang="en-US" altLang="ko-KR" sz="3200" b="1" spc="-25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FFFFFF"/>
                </a:solidFill>
                <a:latin typeface="맑은 고딕" panose="020B0503020000020004" pitchFamily="50" charset="-127"/>
              </a:rPr>
              <a:t>  What is </a:t>
            </a:r>
            <a:r>
              <a:rPr lang="en-US" altLang="ko-KR" sz="3200" b="1" spc="-25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</a:rPr>
              <a:t>QSEP-CA</a:t>
            </a:r>
            <a:r>
              <a:rPr lang="en-US" altLang="ko-KR" sz="3200" b="1" spc="-25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FFFFFF"/>
                </a:solidFill>
                <a:latin typeface="맑은 고딕" panose="020B0503020000020004" pitchFamily="50" charset="-127"/>
              </a:rPr>
              <a:t>?</a:t>
            </a:r>
          </a:p>
        </p:txBody>
      </p:sp>
      <p:sp>
        <p:nvSpPr>
          <p:cNvPr id="21" name="사각형: 모서리가 접힌 도형 79">
            <a:extLst>
              <a:ext uri="{FF2B5EF4-FFF2-40B4-BE49-F238E27FC236}">
                <a16:creationId xmlns:a16="http://schemas.microsoft.com/office/drawing/2014/main" id="{242241C7-D6D1-430D-BD37-5E91170E4168}"/>
              </a:ext>
            </a:extLst>
          </p:cNvPr>
          <p:cNvSpPr/>
          <p:nvPr/>
        </p:nvSpPr>
        <p:spPr>
          <a:xfrm>
            <a:off x="1231473" y="2261313"/>
            <a:ext cx="14685860" cy="1675882"/>
          </a:xfrm>
          <a:prstGeom prst="foldedCorner">
            <a:avLst>
              <a:gd name="adj" fmla="val 4167"/>
            </a:avLst>
          </a:pr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360000" tIns="144000" rIns="144000" bIns="144000" rtlCol="0" anchor="t"/>
          <a:lstStyle/>
          <a:p>
            <a:pPr marL="285750" lvl="0" indent="-285750" algn="l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2400" b="1" spc="-12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</a:rPr>
              <a:t>Q</a:t>
            </a:r>
            <a:r>
              <a:rPr lang="en-US" altLang="ko-KR" sz="2400" b="1" spc="-12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</a:rPr>
              <a:t>uantum </a:t>
            </a:r>
            <a:r>
              <a:rPr lang="en-US" altLang="ko-KR" sz="2400" b="1" spc="-12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</a:rPr>
              <a:t>S</a:t>
            </a:r>
            <a:r>
              <a:rPr lang="en-US" altLang="ko-KR" sz="2400" b="1" spc="-12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</a:rPr>
              <a:t>ecurity </a:t>
            </a:r>
            <a:r>
              <a:rPr lang="en-US" altLang="ko-KR" sz="2400" b="1" spc="-12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</a:rPr>
              <a:t>E</a:t>
            </a:r>
            <a:r>
              <a:rPr lang="en-US" altLang="ko-KR" sz="2400" b="1" spc="-12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</a:rPr>
              <a:t>valuation </a:t>
            </a:r>
            <a:r>
              <a:rPr lang="en-US" altLang="ko-KR" sz="2400" b="1" spc="-12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</a:rPr>
              <a:t>P</a:t>
            </a:r>
            <a:r>
              <a:rPr lang="en-US" altLang="ko-KR" sz="2400" b="1" spc="-12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</a:rPr>
              <a:t>latform for </a:t>
            </a:r>
            <a:r>
              <a:rPr lang="en-US" altLang="ko-KR" sz="2400" b="1" spc="-12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</a:rPr>
              <a:t>C</a:t>
            </a:r>
            <a:r>
              <a:rPr lang="en-US" altLang="ko-KR" sz="2400" b="1" spc="-12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</a:rPr>
              <a:t>ryptographic </a:t>
            </a:r>
            <a:r>
              <a:rPr lang="en-US" altLang="ko-KR" sz="2400" b="1" spc="-12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</a:rPr>
              <a:t>A</a:t>
            </a:r>
            <a:r>
              <a:rPr lang="en-US" altLang="ko-KR" sz="2400" b="1" spc="-12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</a:rPr>
              <a:t>lgorithm</a:t>
            </a:r>
          </a:p>
          <a:p>
            <a:pPr marL="285750" lvl="0" indent="-285750" algn="l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2400" b="1" spc="-12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</a:rPr>
              <a:t>QSEP-CA gives us the analysis result about </a:t>
            </a:r>
            <a:r>
              <a:rPr lang="en-US" altLang="ko-KR" sz="2400" b="1" u="sng" spc="-12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FB"/>
                </a:solidFill>
                <a:latin typeface="맑은 고딕" panose="020B0503020000020004" pitchFamily="50" charset="-127"/>
              </a:rPr>
              <a:t>how much secure cryptographic algorithms are in quantum environment</a:t>
            </a:r>
            <a:r>
              <a:rPr lang="en-US" altLang="ko-KR" sz="2400" b="1" spc="-12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</a:rPr>
              <a:t>, based on the quantity of quantum resources necessary for breaking the algorithms </a:t>
            </a:r>
          </a:p>
          <a:p>
            <a:pPr marL="285750" lvl="0" indent="-285750" algn="l">
              <a:lnSpc>
                <a:spcPct val="130000"/>
              </a:lnSpc>
              <a:buBlip>
                <a:blip r:embed="rId3"/>
              </a:buBlip>
              <a:defRPr/>
            </a:pPr>
            <a:endParaRPr lang="ko-KR" altLang="en-US" sz="1600" b="1" spc="-2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000000">
                  <a:lumMod val="75000"/>
                  <a:lumOff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사각형: 모서리가 접힌 도형 79">
            <a:extLst>
              <a:ext uri="{FF2B5EF4-FFF2-40B4-BE49-F238E27FC236}">
                <a16:creationId xmlns:a16="http://schemas.microsoft.com/office/drawing/2014/main" id="{6AE0030F-DDD3-4BFF-A70C-C1CBBFB8D32A}"/>
              </a:ext>
            </a:extLst>
          </p:cNvPr>
          <p:cNvSpPr/>
          <p:nvPr/>
        </p:nvSpPr>
        <p:spPr>
          <a:xfrm>
            <a:off x="1231472" y="4753124"/>
            <a:ext cx="14685860" cy="4456352"/>
          </a:xfrm>
          <a:prstGeom prst="foldedCorner">
            <a:avLst>
              <a:gd name="adj" fmla="val 4167"/>
            </a:avLst>
          </a:pr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44000" tIns="144000" rIns="144000" bIns="144000" rtlCol="0" anchor="t"/>
          <a:lstStyle/>
          <a:p>
            <a:pPr marL="285750" lvl="0" indent="-285750" algn="l">
              <a:lnSpc>
                <a:spcPct val="130000"/>
              </a:lnSpc>
              <a:buBlip>
                <a:blip r:embed="rId3"/>
              </a:buBlip>
              <a:defRPr/>
            </a:pPr>
            <a:endParaRPr lang="ko-KR" altLang="en-US" sz="1600" b="1" spc="-2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000000">
                  <a:lumMod val="75000"/>
                  <a:lumOff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8B275F7-3F19-4928-BAE4-3B45DCE2C349}"/>
              </a:ext>
            </a:extLst>
          </p:cNvPr>
          <p:cNvSpPr/>
          <p:nvPr/>
        </p:nvSpPr>
        <p:spPr>
          <a:xfrm>
            <a:off x="1231471" y="4184635"/>
            <a:ext cx="14685860" cy="576000"/>
          </a:xfrm>
          <a:prstGeom prst="rect">
            <a:avLst/>
          </a:prstGeom>
          <a:gradFill>
            <a:gsLst>
              <a:gs pos="51000">
                <a:srgbClr val="19A3A3"/>
              </a:gs>
              <a:gs pos="50000">
                <a:srgbClr val="1BB5B1"/>
              </a:gs>
            </a:gsLst>
            <a:lin ang="5400000" scaled="0"/>
          </a:gradFill>
          <a:ln>
            <a:noFill/>
          </a:ln>
          <a:effectLst>
            <a:outerShdw blurRad="381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l">
              <a:defRPr/>
            </a:pPr>
            <a:r>
              <a:rPr lang="en-US" altLang="ko-KR" sz="3200" b="1" spc="-25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FFFFFF"/>
                </a:solidFill>
                <a:latin typeface="맑은 고딕" panose="020B0503020000020004" pitchFamily="50" charset="-127"/>
              </a:rPr>
              <a:t>  GOAL of QSEP-CA</a:t>
            </a:r>
            <a:endParaRPr lang="ko-KR" altLang="en-US" sz="3200" b="1" spc="-25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FFFFFF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2213DDF8-419D-442D-ACB7-A14A6A892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167" y="5594429"/>
            <a:ext cx="6127258" cy="3593936"/>
          </a:xfrm>
          <a:prstGeom prst="rect">
            <a:avLst/>
          </a:prstGeom>
        </p:spPr>
      </p:pic>
      <p:sp>
        <p:nvSpPr>
          <p:cNvPr id="25" name="사각형: 둥근 위쪽 모서리 374">
            <a:extLst>
              <a:ext uri="{FF2B5EF4-FFF2-40B4-BE49-F238E27FC236}">
                <a16:creationId xmlns:a16="http://schemas.microsoft.com/office/drawing/2014/main" id="{3053FB9C-86AC-4D5F-AE60-A82C713A592E}"/>
              </a:ext>
            </a:extLst>
          </p:cNvPr>
          <p:cNvSpPr/>
          <p:nvPr/>
        </p:nvSpPr>
        <p:spPr>
          <a:xfrm>
            <a:off x="1493996" y="4991794"/>
            <a:ext cx="6735600" cy="496692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gradFill>
              <a:gsLst>
                <a:gs pos="85000">
                  <a:schemeClr val="tx1">
                    <a:lumMod val="65000"/>
                    <a:lumOff val="35000"/>
                  </a:schemeClr>
                </a:gs>
                <a:gs pos="85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685800" latinLnBrk="1" hangingPunct="1">
              <a:defRPr/>
            </a:pPr>
            <a:r>
              <a:rPr lang="en-US" altLang="ko-KR" sz="2400" b="1" kern="1200" spc="-18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First Goal: Quantum security analysis of crypto algorithm</a:t>
            </a:r>
          </a:p>
        </p:txBody>
      </p:sp>
      <p:sp>
        <p:nvSpPr>
          <p:cNvPr id="26" name="사각형: 둥근 위쪽 모서리 374">
            <a:extLst>
              <a:ext uri="{FF2B5EF4-FFF2-40B4-BE49-F238E27FC236}">
                <a16:creationId xmlns:a16="http://schemas.microsoft.com/office/drawing/2014/main" id="{EEE09F31-9B1B-4254-9AD2-1B0D2A26209D}"/>
              </a:ext>
            </a:extLst>
          </p:cNvPr>
          <p:cNvSpPr/>
          <p:nvPr/>
        </p:nvSpPr>
        <p:spPr>
          <a:xfrm>
            <a:off x="8860000" y="4991794"/>
            <a:ext cx="6735600" cy="496692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gradFill>
              <a:gsLst>
                <a:gs pos="85000">
                  <a:schemeClr val="tx1">
                    <a:lumMod val="65000"/>
                    <a:lumOff val="35000"/>
                  </a:schemeClr>
                </a:gs>
                <a:gs pos="85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685800" latinLnBrk="1" hangingPunct="1">
              <a:defRPr/>
            </a:pPr>
            <a:r>
              <a:rPr lang="en-US" altLang="ko-KR" sz="2400" b="1" kern="1200" spc="-8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Final Goal: Prediction of when CRQC* will emerge</a:t>
            </a:r>
          </a:p>
        </p:txBody>
      </p:sp>
      <p:pic>
        <p:nvPicPr>
          <p:cNvPr id="27" name="Picture 2" descr="Google claims quantum supremacy">
            <a:extLst>
              <a:ext uri="{FF2B5EF4-FFF2-40B4-BE49-F238E27FC236}">
                <a16:creationId xmlns:a16="http://schemas.microsoft.com/office/drawing/2014/main" id="{16AD321E-F559-4DBF-9D3C-D81AA24DB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149" y="5617650"/>
            <a:ext cx="5790898" cy="34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57571E13-C1F9-470F-AAFA-4584F52114BF}"/>
              </a:ext>
            </a:extLst>
          </p:cNvPr>
          <p:cNvCxnSpPr>
            <a:cxnSpLocks/>
          </p:cNvCxnSpPr>
          <p:nvPr/>
        </p:nvCxnSpPr>
        <p:spPr>
          <a:xfrm>
            <a:off x="14461067" y="6449490"/>
            <a:ext cx="0" cy="1949443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When icon PNG and SVG Vector Free Download">
            <a:extLst>
              <a:ext uri="{FF2B5EF4-FFF2-40B4-BE49-F238E27FC236}">
                <a16:creationId xmlns:a16="http://schemas.microsoft.com/office/drawing/2014/main" id="{B22A0C54-5CAE-4A6E-BAC0-F70D9507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765" y="8194536"/>
            <a:ext cx="1468282" cy="10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62528A4A-A4D9-4BDE-A211-CF71CEA32E54}"/>
              </a:ext>
            </a:extLst>
          </p:cNvPr>
          <p:cNvSpPr/>
          <p:nvPr/>
        </p:nvSpPr>
        <p:spPr>
          <a:xfrm>
            <a:off x="2291787" y="9285464"/>
            <a:ext cx="13630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800" dirty="0"/>
              <a:t>* CRQC: Cryptographically Relevant Quantum Computer (Source: Quantum_FAQs_20210804.pdf, NSA)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EDA45A-E870-410E-8DCB-FA6A6E547064}"/>
              </a:ext>
            </a:extLst>
          </p:cNvPr>
          <p:cNvSpPr txBox="1"/>
          <p:nvPr/>
        </p:nvSpPr>
        <p:spPr>
          <a:xfrm>
            <a:off x="11949461" y="5782781"/>
            <a:ext cx="2379573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2400" b="1" dirty="0"/>
              <a:t>RSA Encryption </a:t>
            </a:r>
          </a:p>
          <a:p>
            <a:r>
              <a:rPr lang="en-US" altLang="ko-KR" sz="2400" b="1" dirty="0"/>
              <a:t>can be Cracked?</a:t>
            </a:r>
            <a:endParaRPr lang="ko-KR" altLang="en-US" sz="2400" b="1" dirty="0"/>
          </a:p>
        </p:txBody>
      </p:sp>
      <p:pic>
        <p:nvPicPr>
          <p:cNvPr id="32" name="Picture 8" descr="Arrow PNG Transparent Images | PNG All | Arrow Meme on ME.ME">
            <a:extLst>
              <a:ext uri="{FF2B5EF4-FFF2-40B4-BE49-F238E27FC236}">
                <a16:creationId xmlns:a16="http://schemas.microsoft.com/office/drawing/2014/main" id="{050B67A7-F113-4285-907B-86A8A2986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588" y="6902640"/>
            <a:ext cx="740406" cy="83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709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1D5B2-7793-6549-9D55-7EA16BC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sz="3200" dirty="0"/>
              <a:t>ETRI’s </a:t>
            </a:r>
            <a:r>
              <a:rPr kumimoji="1" lang="en-US" altLang="ko-KR" sz="3200" dirty="0" err="1"/>
              <a:t>QCrypton</a:t>
            </a:r>
            <a:r>
              <a:rPr kumimoji="1" lang="ko-KR" altLang="en-US" sz="3200" dirty="0"/>
              <a:t> </a:t>
            </a:r>
            <a:r>
              <a:rPr kumimoji="1" lang="en-US" altLang="ko-KR" sz="3200" dirty="0"/>
              <a:t>–</a:t>
            </a:r>
            <a:r>
              <a:rPr kumimoji="1" lang="ko-KR" altLang="en-US" sz="3200" dirty="0"/>
              <a:t> </a:t>
            </a:r>
            <a:r>
              <a:rPr kumimoji="1" lang="en-US" altLang="ko-KR" sz="3200" dirty="0"/>
              <a:t>operation </a:t>
            </a:r>
            <a:endParaRPr kumimoji="1" lang="ko-KR" altLang="en-US" sz="3200" dirty="0"/>
          </a:p>
        </p:txBody>
      </p:sp>
      <p:sp>
        <p:nvSpPr>
          <p:cNvPr id="18" name="화살표: 굽음 2059">
            <a:extLst>
              <a:ext uri="{FF2B5EF4-FFF2-40B4-BE49-F238E27FC236}">
                <a16:creationId xmlns:a16="http://schemas.microsoft.com/office/drawing/2014/main" id="{BB78FAC4-2968-4FF8-BA2D-9CB4E701BE0F}"/>
              </a:ext>
            </a:extLst>
          </p:cNvPr>
          <p:cNvSpPr/>
          <p:nvPr/>
        </p:nvSpPr>
        <p:spPr>
          <a:xfrm flipV="1">
            <a:off x="3382529" y="8207457"/>
            <a:ext cx="1969875" cy="953209"/>
          </a:xfrm>
          <a:prstGeom prst="bentArrow">
            <a:avLst>
              <a:gd name="adj1" fmla="val 9336"/>
              <a:gd name="adj2" fmla="val 12507"/>
              <a:gd name="adj3" fmla="val 15303"/>
              <a:gd name="adj4" fmla="val 60161"/>
            </a:avLst>
          </a:prstGeom>
          <a:gradFill>
            <a:gsLst>
              <a:gs pos="0">
                <a:srgbClr val="006C8E"/>
              </a:gs>
              <a:gs pos="66000">
                <a:srgbClr val="19A3A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06BB5198-E911-4820-A3D4-1BD1D38D3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190" y="1800728"/>
            <a:ext cx="11018584" cy="6836188"/>
          </a:xfrm>
          <a:prstGeom prst="roundRect">
            <a:avLst>
              <a:gd name="adj" fmla="val 4106"/>
            </a:avLst>
          </a:prstGeom>
          <a:solidFill>
            <a:schemeClr val="bg1"/>
          </a:solidFill>
          <a:ln w="28575">
            <a:solidFill>
              <a:srgbClr val="006666"/>
            </a:solidFill>
            <a:round/>
            <a:headEnd/>
            <a:tailEnd/>
          </a:ln>
        </p:spPr>
        <p:txBody>
          <a:bodyPr lIns="91329" tIns="45671" rIns="91329" bIns="45671"/>
          <a:lstStyle/>
          <a:p>
            <a:pPr marL="358757" indent="-358757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176203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defTabSz="914353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6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358757" defTabSz="91435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Wingdings" pitchFamily="2" charset="2"/>
            </a:endParaRPr>
          </a:p>
        </p:txBody>
      </p:sp>
      <p:sp>
        <p:nvSpPr>
          <p:cNvPr id="34" name="사각형: 둥근 모서리 73">
            <a:extLst>
              <a:ext uri="{FF2B5EF4-FFF2-40B4-BE49-F238E27FC236}">
                <a16:creationId xmlns:a16="http://schemas.microsoft.com/office/drawing/2014/main" id="{09FFFFDC-5988-42F5-837F-9DE1D6727BB6}"/>
              </a:ext>
            </a:extLst>
          </p:cNvPr>
          <p:cNvSpPr/>
          <p:nvPr/>
        </p:nvSpPr>
        <p:spPr>
          <a:xfrm>
            <a:off x="6043835" y="1380015"/>
            <a:ext cx="10177642" cy="676397"/>
          </a:xfrm>
          <a:prstGeom prst="roundRect">
            <a:avLst>
              <a:gd name="adj" fmla="val 50000"/>
            </a:avLst>
          </a:prstGeom>
          <a:solidFill>
            <a:srgbClr val="5EB72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altLang="ko-KR" sz="4000" b="1" spc="-70" dirty="0" err="1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QCrypton</a:t>
            </a:r>
            <a:endParaRPr lang="ko-KR" altLang="en-US" sz="4000" b="1" spc="-70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6" name="화살표: 아래쪽 10">
            <a:extLst>
              <a:ext uri="{FF2B5EF4-FFF2-40B4-BE49-F238E27FC236}">
                <a16:creationId xmlns:a16="http://schemas.microsoft.com/office/drawing/2014/main" id="{275934FB-E317-4989-BDEB-5FB40B4645CB}"/>
              </a:ext>
            </a:extLst>
          </p:cNvPr>
          <p:cNvSpPr/>
          <p:nvPr/>
        </p:nvSpPr>
        <p:spPr>
          <a:xfrm>
            <a:off x="6632313" y="3887254"/>
            <a:ext cx="379486" cy="3882434"/>
          </a:xfrm>
          <a:prstGeom prst="downArrow">
            <a:avLst>
              <a:gd name="adj1" fmla="val 26659"/>
              <a:gd name="adj2" fmla="val 75675"/>
            </a:avLst>
          </a:prstGeom>
          <a:solidFill>
            <a:srgbClr val="5EB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7" name="사각형: 둥근 모서리 2">
            <a:extLst>
              <a:ext uri="{FF2B5EF4-FFF2-40B4-BE49-F238E27FC236}">
                <a16:creationId xmlns:a16="http://schemas.microsoft.com/office/drawing/2014/main" id="{5708C312-22FD-4F59-B5B9-8D8D1D6CE506}"/>
              </a:ext>
            </a:extLst>
          </p:cNvPr>
          <p:cNvSpPr/>
          <p:nvPr/>
        </p:nvSpPr>
        <p:spPr>
          <a:xfrm>
            <a:off x="5828683" y="4231204"/>
            <a:ext cx="2028005" cy="1034322"/>
          </a:xfrm>
          <a:prstGeom prst="roundRect">
            <a:avLst>
              <a:gd name="adj" fmla="val 0"/>
            </a:avLst>
          </a:prstGeom>
          <a:solidFill>
            <a:srgbClr val="55A1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9A271A70-B3BA-4605-B4DD-6AFEE9F2BF33}"/>
              </a:ext>
            </a:extLst>
          </p:cNvPr>
          <p:cNvSpPr/>
          <p:nvPr/>
        </p:nvSpPr>
        <p:spPr>
          <a:xfrm>
            <a:off x="5890833" y="4307478"/>
            <a:ext cx="1913304" cy="887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E81C8A-2014-4450-A2DE-90F51D6E2BFD}"/>
              </a:ext>
            </a:extLst>
          </p:cNvPr>
          <p:cNvSpPr txBox="1"/>
          <p:nvPr/>
        </p:nvSpPr>
        <p:spPr>
          <a:xfrm>
            <a:off x="5899479" y="4305545"/>
            <a:ext cx="1886446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en-US" altLang="ko-KR" sz="1600" b="1" spc="-35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55A117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Scale-down</a:t>
            </a:r>
          </a:p>
          <a:p>
            <a:pPr algn="ctr">
              <a:defRPr/>
            </a:pPr>
            <a:r>
              <a:rPr lang="en-US" altLang="ko-KR" sz="1600" b="1" spc="-35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55A117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</a:t>
            </a:r>
            <a:r>
              <a:rPr lang="en-US" altLang="ko-KR" sz="1600" b="1" kern="0" spc="-35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55A117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echanism for Q-code verification</a:t>
            </a:r>
            <a:endParaRPr lang="ko-KR" altLang="en-US" sz="1600" b="1" kern="0" spc="-35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55A117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0" name="사각형: 둥근 모서리 2">
            <a:extLst>
              <a:ext uri="{FF2B5EF4-FFF2-40B4-BE49-F238E27FC236}">
                <a16:creationId xmlns:a16="http://schemas.microsoft.com/office/drawing/2014/main" id="{19F55DD1-0B21-45D5-AA6B-C013C2880BB6}"/>
              </a:ext>
            </a:extLst>
          </p:cNvPr>
          <p:cNvSpPr/>
          <p:nvPr/>
        </p:nvSpPr>
        <p:spPr>
          <a:xfrm>
            <a:off x="11591627" y="2909280"/>
            <a:ext cx="2028005" cy="1355352"/>
          </a:xfrm>
          <a:prstGeom prst="roundRect">
            <a:avLst>
              <a:gd name="adj" fmla="val 0"/>
            </a:avLst>
          </a:prstGeom>
          <a:solidFill>
            <a:srgbClr val="1F4F6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EC40FFD1-532D-4167-ABFE-21C21028D24A}"/>
              </a:ext>
            </a:extLst>
          </p:cNvPr>
          <p:cNvSpPr/>
          <p:nvPr/>
        </p:nvSpPr>
        <p:spPr>
          <a:xfrm>
            <a:off x="11649635" y="2966816"/>
            <a:ext cx="1913304" cy="122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ECC73DA-CA35-4A92-8279-A0B3D25FDCA7}"/>
                  </a:ext>
                </a:extLst>
              </p:cNvPr>
              <p:cNvSpPr txBox="1"/>
              <p:nvPr/>
            </p:nvSpPr>
            <p:spPr>
              <a:xfrm>
                <a:off x="11655888" y="3167269"/>
                <a:ext cx="1870987" cy="73866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ko-KR" altLang="en-US" sz="1400" b="1" i="1" spc="-35">
                              <a:ln>
                                <a:solidFill>
                                  <a:prstClr val="black">
                                    <a:alpha val="0"/>
                                  </a:prstClr>
                                </a:solidFill>
                              </a:ln>
                              <a:solidFill>
                                <a:srgbClr val="1E4F68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dPr>
                        <m:e>
                          <m:r>
                            <a:rPr lang="en-US" altLang="ko-KR" sz="1400" b="1" spc="-35">
                              <a:ln>
                                <a:solidFill>
                                  <a:prstClr val="black">
                                    <a:alpha val="0"/>
                                  </a:prstClr>
                                </a:solidFill>
                              </a:ln>
                              <a:solidFill>
                                <a:srgbClr val="1E4F68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𝑄</m:t>
                          </m:r>
                        </m:e>
                        <m:e>
                          <m:r>
                            <a:rPr lang="en-US" altLang="ko-KR" sz="1400" b="1" spc="-35">
                              <a:ln>
                                <a:solidFill>
                                  <a:prstClr val="black">
                                    <a:alpha val="0"/>
                                  </a:prstClr>
                                </a:solidFill>
                              </a:ln>
                              <a:solidFill>
                                <a:srgbClr val="1E4F68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𝐶𝑟𝑦𝑝𝑡𝑜𝑛</m:t>
                          </m:r>
                        </m:e>
                      </m:d>
                      <m:r>
                        <a:rPr lang="en-US" altLang="ko-KR" sz="1400" b="1" spc="-35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srgbClr val="1E4F68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 </m:t>
                      </m:r>
                    </m:oMath>
                  </m:oMathPara>
                </a14:m>
                <a:endParaRPr lang="en-US" altLang="ko-KR" sz="1400" b="1" spc="-35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E4F68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  <a:p>
                <a:pPr>
                  <a:defRPr/>
                </a:pPr>
                <a:r>
                  <a:rPr lang="en-US" altLang="ko-KR" sz="14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rgbClr val="1E4F6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Compile-level</a:t>
                </a:r>
              </a:p>
              <a:p>
                <a:pPr>
                  <a:defRPr/>
                </a:pPr>
                <a:r>
                  <a:rPr lang="en-US" altLang="ko-KR" sz="14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rgbClr val="1E4F6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Q-resource analysis</a:t>
                </a:r>
                <a:endParaRPr lang="ko-KR" altLang="en-US" sz="1400" b="1" spc="-35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E4F68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ECC73DA-CA35-4A92-8279-A0B3D25FD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888" y="3167269"/>
                <a:ext cx="1870987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사각형: 둥근 모서리 2">
            <a:extLst>
              <a:ext uri="{FF2B5EF4-FFF2-40B4-BE49-F238E27FC236}">
                <a16:creationId xmlns:a16="http://schemas.microsoft.com/office/drawing/2014/main" id="{CA017546-B9A9-490E-A0D4-B9838B05B2CB}"/>
              </a:ext>
            </a:extLst>
          </p:cNvPr>
          <p:cNvSpPr/>
          <p:nvPr/>
        </p:nvSpPr>
        <p:spPr>
          <a:xfrm>
            <a:off x="5836369" y="5495776"/>
            <a:ext cx="2028005" cy="1078218"/>
          </a:xfrm>
          <a:prstGeom prst="roundRect">
            <a:avLst>
              <a:gd name="adj" fmla="val 0"/>
            </a:avLst>
          </a:prstGeom>
          <a:solidFill>
            <a:srgbClr val="55A1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9E8E248-09E3-404F-B373-C2827623AB4E}"/>
              </a:ext>
            </a:extLst>
          </p:cNvPr>
          <p:cNvSpPr/>
          <p:nvPr/>
        </p:nvSpPr>
        <p:spPr>
          <a:xfrm>
            <a:off x="5886945" y="5572050"/>
            <a:ext cx="1913304" cy="92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8453594-93AB-4DC9-8929-B0F3AF00F8DE}"/>
                  </a:ext>
                </a:extLst>
              </p:cNvPr>
              <p:cNvSpPr txBox="1"/>
              <p:nvPr/>
            </p:nvSpPr>
            <p:spPr>
              <a:xfrm>
                <a:off x="6152450" y="5718324"/>
                <a:ext cx="1374864" cy="5847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ko-KR" altLang="en-US" sz="1600" b="1" i="1" spc="-35">
                              <a:ln>
                                <a:solidFill>
                                  <a:prstClr val="black">
                                    <a:alpha val="0"/>
                                  </a:prstClr>
                                </a:solidFill>
                              </a:ln>
                              <a:solidFill>
                                <a:srgbClr val="55A117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dPr>
                        <m:e>
                          <m:r>
                            <a:rPr lang="en-US" altLang="ko-KR" sz="1600" b="1" spc="-35">
                              <a:ln>
                                <a:solidFill>
                                  <a:prstClr val="black">
                                    <a:alpha val="0"/>
                                  </a:prstClr>
                                </a:solidFill>
                              </a:ln>
                              <a:solidFill>
                                <a:srgbClr val="55A117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𝑄</m:t>
                          </m:r>
                        </m:e>
                        <m:e>
                          <m:r>
                            <a:rPr lang="en-US" altLang="ko-KR" sz="1600" b="1" spc="-35">
                              <a:ln>
                                <a:solidFill>
                                  <a:prstClr val="black">
                                    <a:alpha val="0"/>
                                  </a:prstClr>
                                </a:solidFill>
                              </a:ln>
                              <a:solidFill>
                                <a:srgbClr val="55A117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𝐶𝑟𝑦𝑝𝑡𝑜𝑛</m:t>
                          </m:r>
                        </m:e>
                      </m:d>
                      <m:r>
                        <a:rPr lang="en-US" altLang="ko-KR" sz="1600" b="1" spc="-35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srgbClr val="55A117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 </m:t>
                      </m:r>
                    </m:oMath>
                  </m:oMathPara>
                </a14:m>
                <a:endParaRPr lang="en-US" altLang="ko-KR" sz="1600" b="1" spc="-35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55A117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  <a:p>
                <a:pPr>
                  <a:defRPr/>
                </a:pPr>
                <a:r>
                  <a:rPr lang="en-US" altLang="ko-KR" sz="16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rgbClr val="55A117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compiling</a:t>
                </a:r>
                <a:endParaRPr lang="ko-KR" altLang="en-US" sz="1100" b="1" kern="0" spc="-35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55A117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8453594-93AB-4DC9-8929-B0F3AF00F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450" y="5718324"/>
                <a:ext cx="137486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utoShape 6">
            <a:extLst>
              <a:ext uri="{FF2B5EF4-FFF2-40B4-BE49-F238E27FC236}">
                <a16:creationId xmlns:a16="http://schemas.microsoft.com/office/drawing/2014/main" id="{4078C790-C171-4B72-8EAA-F1096FD16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786" y="2093119"/>
            <a:ext cx="3719736" cy="6530034"/>
          </a:xfrm>
          <a:prstGeom prst="roundRect">
            <a:avLst>
              <a:gd name="adj" fmla="val 4106"/>
            </a:avLst>
          </a:prstGeom>
          <a:solidFill>
            <a:schemeClr val="bg1"/>
          </a:solidFill>
          <a:ln w="28575">
            <a:solidFill>
              <a:srgbClr val="006666"/>
            </a:solidFill>
            <a:round/>
            <a:headEnd/>
            <a:tailEnd/>
          </a:ln>
        </p:spPr>
        <p:txBody>
          <a:bodyPr lIns="91329" tIns="45671" rIns="91329" bIns="45671"/>
          <a:lstStyle/>
          <a:p>
            <a:pPr marL="358757" indent="-358757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176203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defTabSz="914353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6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358757" defTabSz="91435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Wingdings" pitchFamily="2" charset="2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11E657B5-239E-474B-A4CE-22377FBF6B4D}"/>
              </a:ext>
            </a:extLst>
          </p:cNvPr>
          <p:cNvSpPr/>
          <p:nvPr/>
        </p:nvSpPr>
        <p:spPr>
          <a:xfrm>
            <a:off x="1138862" y="2198261"/>
            <a:ext cx="3719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3">
              <a:spcBef>
                <a:spcPts val="1000"/>
              </a:spcBef>
            </a:pPr>
            <a:r>
              <a:rPr lang="en-US" altLang="ko-KR" sz="2400" b="1" spc="-15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Quantum Analysis Algorithm for Crypto.</a:t>
            </a:r>
          </a:p>
        </p:txBody>
      </p:sp>
      <p:sp>
        <p:nvSpPr>
          <p:cNvPr id="48" name="사각형: 둥근 모서리 2">
            <a:extLst>
              <a:ext uri="{FF2B5EF4-FFF2-40B4-BE49-F238E27FC236}">
                <a16:creationId xmlns:a16="http://schemas.microsoft.com/office/drawing/2014/main" id="{8589496D-906A-4081-AFCC-97518011FEC1}"/>
              </a:ext>
            </a:extLst>
          </p:cNvPr>
          <p:cNvSpPr/>
          <p:nvPr/>
        </p:nvSpPr>
        <p:spPr>
          <a:xfrm>
            <a:off x="5844125" y="6813160"/>
            <a:ext cx="2028005" cy="1575107"/>
          </a:xfrm>
          <a:prstGeom prst="roundRect">
            <a:avLst>
              <a:gd name="adj" fmla="val 0"/>
            </a:avLst>
          </a:prstGeom>
          <a:solidFill>
            <a:srgbClr val="55A1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4CFB0BAE-05C7-435C-9C94-DDEB431A86FB}"/>
              </a:ext>
            </a:extLst>
          </p:cNvPr>
          <p:cNvSpPr/>
          <p:nvPr/>
        </p:nvSpPr>
        <p:spPr>
          <a:xfrm>
            <a:off x="5906561" y="6893463"/>
            <a:ext cx="1891965" cy="1407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8C07D8E-4E14-4A2E-9045-C6C1C05740B3}"/>
                  </a:ext>
                </a:extLst>
              </p:cNvPr>
              <p:cNvSpPr txBox="1"/>
              <p:nvPr/>
            </p:nvSpPr>
            <p:spPr>
              <a:xfrm>
                <a:off x="5897808" y="7229899"/>
                <a:ext cx="1971694" cy="5847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ko-KR" altLang="en-US" sz="1600" b="1" i="1" spc="-35">
                              <a:ln>
                                <a:solidFill>
                                  <a:prstClr val="black">
                                    <a:alpha val="0"/>
                                  </a:prstClr>
                                </a:solidFill>
                              </a:ln>
                              <a:solidFill>
                                <a:srgbClr val="55A117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dPr>
                        <m:e>
                          <m:r>
                            <a:rPr lang="en-US" altLang="ko-KR" sz="1600" b="1" spc="-35">
                              <a:ln>
                                <a:solidFill>
                                  <a:prstClr val="black">
                                    <a:alpha val="0"/>
                                  </a:prstClr>
                                </a:solidFill>
                              </a:ln>
                              <a:solidFill>
                                <a:srgbClr val="55A117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𝑄</m:t>
                          </m:r>
                        </m:e>
                        <m:e>
                          <m:r>
                            <a:rPr lang="en-US" altLang="ko-KR" sz="1600" b="1" spc="-35">
                              <a:ln>
                                <a:solidFill>
                                  <a:prstClr val="black">
                                    <a:alpha val="0"/>
                                  </a:prstClr>
                                </a:solidFill>
                              </a:ln>
                              <a:solidFill>
                                <a:srgbClr val="55A117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𝐶𝑟𝑦𝑝𝑡𝑜𝑛</m:t>
                          </m:r>
                        </m:e>
                      </m:d>
                      <m:r>
                        <a:rPr lang="en-US" altLang="ko-KR" sz="1600" b="1" spc="-35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srgbClr val="55A117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 </m:t>
                      </m:r>
                    </m:oMath>
                  </m:oMathPara>
                </a14:m>
                <a:endParaRPr lang="en-US" altLang="ko-KR" sz="1600" b="1" spc="-35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55A117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  <a:p>
                <a:pPr>
                  <a:defRPr/>
                </a:pPr>
                <a:r>
                  <a:rPr lang="en-US" altLang="ko-KR" sz="16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rgbClr val="55A117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Q-code verification</a:t>
                </a:r>
                <a:endParaRPr lang="en-US" altLang="ko-KR" sz="1100" b="1" spc="-35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55A117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8C07D8E-4E14-4A2E-9045-C6C1C0574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808" y="7229899"/>
                <a:ext cx="19716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꺾인 연결선 59">
            <a:extLst>
              <a:ext uri="{FF2B5EF4-FFF2-40B4-BE49-F238E27FC236}">
                <a16:creationId xmlns:a16="http://schemas.microsoft.com/office/drawing/2014/main" id="{08413E50-C107-426F-AE31-BBC72FE1B08E}"/>
              </a:ext>
            </a:extLst>
          </p:cNvPr>
          <p:cNvCxnSpPr>
            <a:cxnSpLocks/>
            <a:stCxn id="48" idx="3"/>
            <a:endCxn id="52" idx="3"/>
          </p:cNvCxnSpPr>
          <p:nvPr/>
        </p:nvCxnSpPr>
        <p:spPr>
          <a:xfrm flipH="1" flipV="1">
            <a:off x="7869124" y="3470666"/>
            <a:ext cx="3006" cy="4130048"/>
          </a:xfrm>
          <a:prstGeom prst="bentConnector3">
            <a:avLst>
              <a:gd name="adj1" fmla="val -7604790"/>
            </a:avLst>
          </a:prstGeom>
          <a:ln w="47625">
            <a:solidFill>
              <a:srgbClr val="5EB72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사각형: 둥근 모서리 2">
            <a:extLst>
              <a:ext uri="{FF2B5EF4-FFF2-40B4-BE49-F238E27FC236}">
                <a16:creationId xmlns:a16="http://schemas.microsoft.com/office/drawing/2014/main" id="{2F20F74E-A106-492A-8DB6-5E7D0F201944}"/>
              </a:ext>
            </a:extLst>
          </p:cNvPr>
          <p:cNvSpPr/>
          <p:nvPr/>
        </p:nvSpPr>
        <p:spPr>
          <a:xfrm>
            <a:off x="5841119" y="2958777"/>
            <a:ext cx="2028005" cy="1023778"/>
          </a:xfrm>
          <a:prstGeom prst="roundRect">
            <a:avLst>
              <a:gd name="adj" fmla="val 0"/>
            </a:avLst>
          </a:prstGeom>
          <a:solidFill>
            <a:srgbClr val="55A1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637039E9-A567-4A58-843D-36EB261720AC}"/>
              </a:ext>
            </a:extLst>
          </p:cNvPr>
          <p:cNvSpPr/>
          <p:nvPr/>
        </p:nvSpPr>
        <p:spPr>
          <a:xfrm>
            <a:off x="5903271" y="3023474"/>
            <a:ext cx="1913304" cy="887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A35BFA-86AB-412F-A4ED-BD8AD0CA2D6C}"/>
              </a:ext>
            </a:extLst>
          </p:cNvPr>
          <p:cNvSpPr txBox="1"/>
          <p:nvPr/>
        </p:nvSpPr>
        <p:spPr>
          <a:xfrm>
            <a:off x="5918137" y="3144655"/>
            <a:ext cx="187399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en-US" altLang="ko-KR" sz="1600" b="1" kern="0" spc="-35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55A117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Q-code programming</a:t>
            </a:r>
            <a:endParaRPr lang="ko-KR" altLang="en-US" sz="1600" b="1" kern="0" spc="-35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55A117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5" name="화살표: 아래쪽 10">
            <a:extLst>
              <a:ext uri="{FF2B5EF4-FFF2-40B4-BE49-F238E27FC236}">
                <a16:creationId xmlns:a16="http://schemas.microsoft.com/office/drawing/2014/main" id="{F24753BB-4D95-46A5-976E-1C81DC1E85D3}"/>
              </a:ext>
            </a:extLst>
          </p:cNvPr>
          <p:cNvSpPr/>
          <p:nvPr/>
        </p:nvSpPr>
        <p:spPr>
          <a:xfrm rot="16200000">
            <a:off x="9639985" y="1244928"/>
            <a:ext cx="202727" cy="3744448"/>
          </a:xfrm>
          <a:prstGeom prst="downArrow">
            <a:avLst>
              <a:gd name="adj1" fmla="val 26659"/>
              <a:gd name="adj2" fmla="val 75675"/>
            </a:avLst>
          </a:prstGeom>
          <a:solidFill>
            <a:srgbClr val="5EB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56" name="사각형: 둥근 모서리 2">
            <a:extLst>
              <a:ext uri="{FF2B5EF4-FFF2-40B4-BE49-F238E27FC236}">
                <a16:creationId xmlns:a16="http://schemas.microsoft.com/office/drawing/2014/main" id="{EE591CF8-BBD4-4057-96D6-5F6F0C23E27F}"/>
              </a:ext>
            </a:extLst>
          </p:cNvPr>
          <p:cNvSpPr/>
          <p:nvPr/>
        </p:nvSpPr>
        <p:spPr>
          <a:xfrm>
            <a:off x="14218060" y="2870487"/>
            <a:ext cx="1974210" cy="5538178"/>
          </a:xfrm>
          <a:prstGeom prst="roundRect">
            <a:avLst>
              <a:gd name="adj" fmla="val 0"/>
            </a:avLst>
          </a:prstGeom>
          <a:solidFill>
            <a:srgbClr val="1F4F6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0EF2055C-305D-42AB-9A7D-E9A7AC1D7FC8}"/>
              </a:ext>
            </a:extLst>
          </p:cNvPr>
          <p:cNvSpPr/>
          <p:nvPr/>
        </p:nvSpPr>
        <p:spPr>
          <a:xfrm>
            <a:off x="14238309" y="3833156"/>
            <a:ext cx="1913304" cy="1699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DEC396-98DA-4A60-941E-A8C5EB681F3D}"/>
              </a:ext>
            </a:extLst>
          </p:cNvPr>
          <p:cNvSpPr txBox="1"/>
          <p:nvPr/>
        </p:nvSpPr>
        <p:spPr>
          <a:xfrm>
            <a:off x="14303396" y="2943249"/>
            <a:ext cx="180353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en-US" altLang="ko-KR" sz="1400" b="1" kern="0" spc="-35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Q-security comparison and result graph</a:t>
            </a:r>
            <a:endParaRPr lang="ko-KR" altLang="en-US" sz="1400" b="1" kern="0" spc="-35" dirty="0">
              <a:ln>
                <a:solidFill>
                  <a:prstClr val="black">
                    <a:alpha val="0"/>
                  </a:prstClr>
                </a:solidFill>
              </a:ln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9" name="사각형: 둥근 위쪽 모서리 376">
            <a:extLst>
              <a:ext uri="{FF2B5EF4-FFF2-40B4-BE49-F238E27FC236}">
                <a16:creationId xmlns:a16="http://schemas.microsoft.com/office/drawing/2014/main" id="{4C3D9988-A45D-4999-95A6-20756C31D0C4}"/>
              </a:ext>
            </a:extLst>
          </p:cNvPr>
          <p:cNvSpPr/>
          <p:nvPr/>
        </p:nvSpPr>
        <p:spPr>
          <a:xfrm>
            <a:off x="6043833" y="2306782"/>
            <a:ext cx="1578995" cy="670394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gradFill>
              <a:gsLst>
                <a:gs pos="85000">
                  <a:schemeClr val="tx1">
                    <a:lumMod val="65000"/>
                    <a:lumOff val="35000"/>
                  </a:schemeClr>
                </a:gs>
                <a:gs pos="85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42915">
              <a:defRPr/>
            </a:pPr>
            <a:r>
              <a:rPr lang="en-US" altLang="ko-KR" sz="1600" b="1" spc="-105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Q-code verification</a:t>
            </a:r>
          </a:p>
        </p:txBody>
      </p:sp>
      <p:sp>
        <p:nvSpPr>
          <p:cNvPr id="60" name="사각형: 둥근 위쪽 모서리 376">
            <a:extLst>
              <a:ext uri="{FF2B5EF4-FFF2-40B4-BE49-F238E27FC236}">
                <a16:creationId xmlns:a16="http://schemas.microsoft.com/office/drawing/2014/main" id="{1251AF86-8FDD-4033-BEAB-673C79E82F9C}"/>
              </a:ext>
            </a:extLst>
          </p:cNvPr>
          <p:cNvSpPr/>
          <p:nvPr/>
        </p:nvSpPr>
        <p:spPr>
          <a:xfrm>
            <a:off x="11712956" y="2306782"/>
            <a:ext cx="1773088" cy="621321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gradFill>
              <a:gsLst>
                <a:gs pos="85000">
                  <a:schemeClr val="tx1">
                    <a:lumMod val="65000"/>
                    <a:lumOff val="35000"/>
                  </a:schemeClr>
                </a:gs>
                <a:gs pos="85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42915">
              <a:defRPr/>
            </a:pPr>
            <a:r>
              <a:rPr lang="en-US" altLang="ko-KR" sz="1600" b="1" spc="-105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Q-resource analysis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70D8E16-78BA-4385-9FCE-9A9AD30C45DE}"/>
              </a:ext>
            </a:extLst>
          </p:cNvPr>
          <p:cNvSpPr txBox="1"/>
          <p:nvPr/>
        </p:nvSpPr>
        <p:spPr>
          <a:xfrm>
            <a:off x="1077677" y="7634048"/>
            <a:ext cx="3771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360" indent="-128360" defTabSz="642915">
              <a:buFont typeface="Wingdings" panose="05000000000000000000" pitchFamily="2" charset="2"/>
              <a:buChar char="§"/>
              <a:defRPr/>
            </a:pPr>
            <a:r>
              <a:rPr lang="en-US" altLang="ko-KR" sz="1600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RSA, ECDSA, AES,</a:t>
            </a:r>
            <a:r>
              <a:rPr lang="ko-KR" altLang="en-US" sz="1600" spc="-7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600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SHA3</a:t>
            </a:r>
          </a:p>
          <a:p>
            <a:pPr marL="128360" indent="-128360" defTabSz="642915">
              <a:buFont typeface="Wingdings" panose="05000000000000000000" pitchFamily="2" charset="2"/>
              <a:buChar char="§"/>
              <a:defRPr/>
            </a:pPr>
            <a:r>
              <a:rPr lang="en-US" altLang="ko-KR" sz="1600" b="1" spc="-7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Lattice/Code/MQ/Hash based PQC</a:t>
            </a:r>
          </a:p>
        </p:txBody>
      </p:sp>
      <p:sp>
        <p:nvSpPr>
          <p:cNvPr id="62" name="화살표: 아래쪽 10">
            <a:extLst>
              <a:ext uri="{FF2B5EF4-FFF2-40B4-BE49-F238E27FC236}">
                <a16:creationId xmlns:a16="http://schemas.microsoft.com/office/drawing/2014/main" id="{6D8C66B3-14E8-4912-8CDD-49CC424F170E}"/>
              </a:ext>
            </a:extLst>
          </p:cNvPr>
          <p:cNvSpPr/>
          <p:nvPr/>
        </p:nvSpPr>
        <p:spPr>
          <a:xfrm rot="16200000">
            <a:off x="13753659" y="3657591"/>
            <a:ext cx="358533" cy="629965"/>
          </a:xfrm>
          <a:prstGeom prst="downArrow">
            <a:avLst>
              <a:gd name="adj1" fmla="val 26659"/>
              <a:gd name="adj2" fmla="val 75675"/>
            </a:avLst>
          </a:prstGeom>
          <a:solidFill>
            <a:srgbClr val="1F4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63" name="AutoShape 6">
            <a:extLst>
              <a:ext uri="{FF2B5EF4-FFF2-40B4-BE49-F238E27FC236}">
                <a16:creationId xmlns:a16="http://schemas.microsoft.com/office/drawing/2014/main" id="{B86288A2-8476-4167-9F34-515B90AA7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997" y="8753614"/>
            <a:ext cx="11018584" cy="735985"/>
          </a:xfrm>
          <a:prstGeom prst="roundRect">
            <a:avLst>
              <a:gd name="adj" fmla="val 4106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lIns="91329" tIns="45671" rIns="91329" bIns="45671"/>
          <a:lstStyle/>
          <a:p>
            <a:pPr marL="358757" indent="-358757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182554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HY견고딕" pitchFamily="18" charset="-127"/>
              <a:buChar char="-"/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176203" algn="just" defTabSz="914353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defTabSz="914353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6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Gill Sans Light"/>
            </a:endParaRPr>
          </a:p>
          <a:p>
            <a:pPr marL="358757" indent="-358757" defTabSz="91435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  <a:sym typeface="Wingdings" pitchFamily="2" charset="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B857BFD-D9BF-4900-BBFA-90737CD2E74F}"/>
              </a:ext>
            </a:extLst>
          </p:cNvPr>
          <p:cNvSpPr txBox="1"/>
          <p:nvPr/>
        </p:nvSpPr>
        <p:spPr>
          <a:xfrm>
            <a:off x="5481516" y="8883660"/>
            <a:ext cx="1071075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en-US" altLang="ko-KR" sz="2400" kern="0" spc="-35" dirty="0">
                <a:ln>
                  <a:solidFill>
                    <a:prstClr val="black">
                      <a:alpha val="0"/>
                    </a:prst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</a:rPr>
              <a:t>Quantum Computing Platform (ETRI </a:t>
            </a:r>
            <a:r>
              <a:rPr lang="en-US" altLang="ko-KR" sz="2400" spc="-35" dirty="0" err="1">
                <a:ln>
                  <a:solidFill>
                    <a:prstClr val="black">
                      <a:alpha val="0"/>
                    </a:prst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</a:rPr>
              <a:t>QPlayer</a:t>
            </a:r>
            <a:r>
              <a:rPr lang="en-US" altLang="ko-KR" sz="2400" spc="-35" dirty="0">
                <a:ln>
                  <a:solidFill>
                    <a:prstClr val="black">
                      <a:alpha val="0"/>
                    </a:prst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</a:rPr>
              <a:t>, IBM </a:t>
            </a:r>
            <a:r>
              <a:rPr lang="en-US" altLang="ko-KR" sz="2400" spc="-35" dirty="0" err="1">
                <a:ln>
                  <a:solidFill>
                    <a:prstClr val="black">
                      <a:alpha val="0"/>
                    </a:prst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</a:rPr>
              <a:t>Qiskit</a:t>
            </a:r>
            <a:r>
              <a:rPr lang="en-US" altLang="ko-KR" sz="2400" spc="-35" dirty="0">
                <a:ln>
                  <a:solidFill>
                    <a:prstClr val="black">
                      <a:alpha val="0"/>
                    </a:prst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</a:rPr>
              <a:t>, AWS </a:t>
            </a:r>
            <a:r>
              <a:rPr lang="en-US" altLang="ko-KR" sz="2400" spc="-35" dirty="0" err="1">
                <a:ln>
                  <a:solidFill>
                    <a:prstClr val="black">
                      <a:alpha val="0"/>
                    </a:prst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</a:rPr>
              <a:t>Braket</a:t>
            </a:r>
            <a:r>
              <a:rPr lang="en-US" altLang="ko-KR" sz="2400" spc="-35" dirty="0">
                <a:ln>
                  <a:solidFill>
                    <a:prstClr val="black">
                      <a:alpha val="0"/>
                    </a:prst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altLang="ko-KR" sz="2400" spc="-35" dirty="0" err="1">
                <a:ln>
                  <a:solidFill>
                    <a:prstClr val="black">
                      <a:alpha val="0"/>
                    </a:prst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</a:rPr>
              <a:t>etc</a:t>
            </a:r>
            <a:r>
              <a:rPr lang="en-US" altLang="ko-KR" sz="2400" spc="-35" dirty="0">
                <a:ln>
                  <a:solidFill>
                    <a:prstClr val="black">
                      <a:alpha val="0"/>
                    </a:prst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endParaRPr lang="ko-KR" altLang="en-US" sz="3200" b="1" kern="0" spc="-35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2F595932-173B-4335-A724-FED85889F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315" y="3187760"/>
            <a:ext cx="3119675" cy="159390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47348811-BC16-44FB-B187-A68783FDE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941" y="4951395"/>
            <a:ext cx="3480435" cy="1034005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34BC23E2-5541-44FB-8033-E91DF493AD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941" y="6194997"/>
            <a:ext cx="3452554" cy="1229759"/>
          </a:xfrm>
          <a:prstGeom prst="rect">
            <a:avLst/>
          </a:prstGeom>
        </p:spPr>
      </p:pic>
      <p:sp>
        <p:nvSpPr>
          <p:cNvPr id="68" name="원통[C] 49">
            <a:extLst>
              <a:ext uri="{FF2B5EF4-FFF2-40B4-BE49-F238E27FC236}">
                <a16:creationId xmlns:a16="http://schemas.microsoft.com/office/drawing/2014/main" id="{F70535EC-3875-4EB6-8E43-0F443AC63E55}"/>
              </a:ext>
            </a:extLst>
          </p:cNvPr>
          <p:cNvSpPr/>
          <p:nvPr/>
        </p:nvSpPr>
        <p:spPr>
          <a:xfrm>
            <a:off x="8709493" y="3424843"/>
            <a:ext cx="2280775" cy="1404928"/>
          </a:xfrm>
          <a:prstGeom prst="can">
            <a:avLst/>
          </a:prstGeom>
          <a:solidFill>
            <a:srgbClr val="5EB72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410751" latinLnBrk="0" hangingPunct="0"/>
            <a:endParaRPr lang="ko-KR" altLang="en-US" sz="3600">
              <a:solidFill>
                <a:srgbClr val="000000"/>
              </a:solidFill>
              <a:sym typeface="Gill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008BF6E-FCAF-4095-8129-04C3FA6B5B5D}"/>
                  </a:ext>
                </a:extLst>
              </p:cNvPr>
              <p:cNvSpPr txBox="1"/>
              <p:nvPr/>
            </p:nvSpPr>
            <p:spPr>
              <a:xfrm>
                <a:off x="8772439" y="3845309"/>
                <a:ext cx="2090780" cy="92333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ko-KR" altLang="en-US" sz="2000" b="1" i="1" spc="-35">
                            <a:ln>
                              <a:solidFill>
                                <a:prstClr val="black">
                                  <a:alpha val="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dPr>
                      <m:e>
                        <m:r>
                          <a:rPr lang="en-US" altLang="ko-KR" sz="2000" b="1" spc="-35">
                            <a:ln>
                              <a:solidFill>
                                <a:prstClr val="black">
                                  <a:alpha val="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𝑸</m:t>
                        </m:r>
                      </m:e>
                      <m:e>
                        <m:r>
                          <a:rPr lang="en-US" altLang="ko-KR" sz="2000" b="1" spc="-35">
                            <a:ln>
                              <a:solidFill>
                                <a:prstClr val="black">
                                  <a:alpha val="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𝑪𝒓𝒚𝒑𝒕𝒐𝒏</m:t>
                        </m:r>
                      </m:e>
                    </m:d>
                  </m:oMath>
                </a14:m>
                <a:r>
                  <a:rPr lang="en-US" altLang="ko-KR" sz="20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</a:p>
              <a:p>
                <a:pPr>
                  <a:defRPr/>
                </a:pPr>
                <a:r>
                  <a:rPr lang="en-US" altLang="ko-KR" sz="20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Q-Lib</a:t>
                </a:r>
              </a:p>
              <a:p>
                <a:pPr>
                  <a:defRPr/>
                </a:pPr>
                <a:r>
                  <a:rPr lang="en-US" altLang="ko-KR" sz="14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(</a:t>
                </a:r>
                <a:r>
                  <a:rPr lang="en-US" altLang="ko-KR" sz="1400" b="1" spc="-35" dirty="0" err="1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RSA,ECC,AES,PQC,etc</a:t>
                </a:r>
                <a:r>
                  <a:rPr lang="en-US" altLang="ko-KR" sz="14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)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008BF6E-FCAF-4095-8129-04C3FA6B5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439" y="3845309"/>
                <a:ext cx="2090780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꺾인 연결선[E] 51">
            <a:extLst>
              <a:ext uri="{FF2B5EF4-FFF2-40B4-BE49-F238E27FC236}">
                <a16:creationId xmlns:a16="http://schemas.microsoft.com/office/drawing/2014/main" id="{D0121EED-3BAB-4A43-BA1C-251D0A2EBDD2}"/>
              </a:ext>
            </a:extLst>
          </p:cNvPr>
          <p:cNvCxnSpPr>
            <a:cxnSpLocks/>
            <a:stCxn id="41" idx="1"/>
            <a:endCxn id="68" idx="4"/>
          </p:cNvCxnSpPr>
          <p:nvPr/>
        </p:nvCxnSpPr>
        <p:spPr>
          <a:xfrm rot="10800000" flipV="1">
            <a:off x="10990269" y="3580817"/>
            <a:ext cx="659367" cy="546490"/>
          </a:xfrm>
          <a:prstGeom prst="bentConnector3">
            <a:avLst/>
          </a:prstGeom>
          <a:ln w="47625">
            <a:solidFill>
              <a:srgbClr val="5EB720"/>
            </a:solidFill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원통[C] 52">
            <a:extLst>
              <a:ext uri="{FF2B5EF4-FFF2-40B4-BE49-F238E27FC236}">
                <a16:creationId xmlns:a16="http://schemas.microsoft.com/office/drawing/2014/main" id="{ED4C8447-8DBA-46EE-9556-62BCF7835288}"/>
              </a:ext>
            </a:extLst>
          </p:cNvPr>
          <p:cNvSpPr/>
          <p:nvPr/>
        </p:nvSpPr>
        <p:spPr>
          <a:xfrm>
            <a:off x="8727318" y="5007615"/>
            <a:ext cx="2280775" cy="1459853"/>
          </a:xfrm>
          <a:prstGeom prst="can">
            <a:avLst/>
          </a:prstGeom>
          <a:solidFill>
            <a:srgbClr val="1E4F6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410751" latinLnBrk="0" hangingPunct="0"/>
            <a:endParaRPr lang="ko-KR" altLang="en-US" sz="3600">
              <a:solidFill>
                <a:srgbClr val="000000"/>
              </a:solidFill>
              <a:sym typeface="Gill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CD96A75-FFC1-4089-B73E-9003BCDE3525}"/>
                  </a:ext>
                </a:extLst>
              </p:cNvPr>
              <p:cNvSpPr txBox="1"/>
              <p:nvPr/>
            </p:nvSpPr>
            <p:spPr>
              <a:xfrm>
                <a:off x="8739895" y="5399596"/>
                <a:ext cx="2268200" cy="92333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ko-KR" altLang="en-US" sz="2000" b="1" i="1" spc="-35">
                            <a:ln>
                              <a:solidFill>
                                <a:prstClr val="black">
                                  <a:alpha val="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dPr>
                      <m:e>
                        <m:r>
                          <a:rPr lang="en-US" altLang="ko-KR" sz="2000" b="1" spc="-35">
                            <a:ln>
                              <a:solidFill>
                                <a:prstClr val="black">
                                  <a:alpha val="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𝑸</m:t>
                        </m:r>
                      </m:e>
                      <m:e>
                        <m:r>
                          <a:rPr lang="en-US" altLang="ko-KR" sz="2000" b="1" spc="-35">
                            <a:ln>
                              <a:solidFill>
                                <a:prstClr val="black">
                                  <a:alpha val="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𝑪𝒓𝒚𝒑𝒕𝒐𝒏</m:t>
                        </m:r>
                      </m:e>
                    </m:d>
                  </m:oMath>
                </a14:m>
                <a:r>
                  <a:rPr lang="en-US" altLang="ko-KR" sz="20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</a:p>
              <a:p>
                <a:pPr>
                  <a:defRPr/>
                </a:pPr>
                <a:r>
                  <a:rPr lang="en-US" altLang="ko-KR" sz="20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Q-Arith. </a:t>
                </a:r>
              </a:p>
              <a:p>
                <a:pPr>
                  <a:defRPr/>
                </a:pPr>
                <a:r>
                  <a:rPr lang="en-US" altLang="ko-KR" sz="14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1400" b="1" i="1" spc="-35">
                        <a:ln>
                          <a:solidFill>
                            <a:prstClr val="black">
                              <a:alpha val="0"/>
                            </a:prst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𝑮𝑭</m:t>
                    </m:r>
                    <m:d>
                      <m:dPr>
                        <m:ctrlPr>
                          <a:rPr lang="en-US" altLang="ko-KR" sz="1400" b="1" i="1" spc="-35">
                            <a:ln>
                              <a:solidFill>
                                <a:prstClr val="black">
                                  <a:alpha val="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400" b="1" i="1" spc="-35">
                                <a:ln>
                                  <a:solidFill>
                                    <a:prstClr val="black">
                                      <a:alpha val="0"/>
                                    </a:prstClr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sSupPr>
                          <m:e>
                            <m:r>
                              <a:rPr lang="en-US" altLang="ko-KR" sz="1400" b="1" i="1" spc="-35">
                                <a:ln>
                                  <a:solidFill>
                                    <a:prstClr val="black">
                                      <a:alpha val="0"/>
                                    </a:prstClr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ko-KR" sz="1400" b="1" i="1" spc="-35">
                                <a:ln>
                                  <a:solidFill>
                                    <a:prstClr val="black">
                                      <a:alpha val="0"/>
                                    </a:prstClr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sz="14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ko-KR" sz="1400" b="1" i="1" spc="-35">
                        <a:ln>
                          <a:solidFill>
                            <a:prstClr val="black">
                              <a:alpha val="0"/>
                            </a:prst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𝑮𝑭</m:t>
                    </m:r>
                    <m:d>
                      <m:dPr>
                        <m:ctrlPr>
                          <a:rPr lang="en-US" altLang="ko-KR" sz="1400" b="1" i="1" spc="-35">
                            <a:ln>
                              <a:solidFill>
                                <a:prstClr val="black">
                                  <a:alpha val="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dPr>
                      <m:e>
                        <m:r>
                          <a:rPr lang="en-US" altLang="ko-KR" sz="1400" b="1" i="1" spc="-35">
                            <a:ln>
                              <a:solidFill>
                                <a:prstClr val="black">
                                  <a:alpha val="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altLang="ko-KR" sz="14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,NTT, etc.)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CD96A75-FFC1-4089-B73E-9003BCDE3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895" y="5399596"/>
                <a:ext cx="2268200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꺾인 연결선[E] 54">
            <a:extLst>
              <a:ext uri="{FF2B5EF4-FFF2-40B4-BE49-F238E27FC236}">
                <a16:creationId xmlns:a16="http://schemas.microsoft.com/office/drawing/2014/main" id="{0A925557-4D09-4A8B-A79C-C54A96CE91E7}"/>
              </a:ext>
            </a:extLst>
          </p:cNvPr>
          <p:cNvCxnSpPr>
            <a:cxnSpLocks/>
            <a:stCxn id="41" idx="1"/>
            <a:endCxn id="72" idx="3"/>
          </p:cNvCxnSpPr>
          <p:nvPr/>
        </p:nvCxnSpPr>
        <p:spPr>
          <a:xfrm rot="10800000" flipV="1">
            <a:off x="11008095" y="3580817"/>
            <a:ext cx="641540" cy="2280444"/>
          </a:xfrm>
          <a:prstGeom prst="bentConnector3">
            <a:avLst>
              <a:gd name="adj1" fmla="val 50000"/>
            </a:avLst>
          </a:prstGeom>
          <a:ln w="47625">
            <a:solidFill>
              <a:srgbClr val="1E4F68"/>
            </a:solidFill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꺾인 연결선 59">
            <a:extLst>
              <a:ext uri="{FF2B5EF4-FFF2-40B4-BE49-F238E27FC236}">
                <a16:creationId xmlns:a16="http://schemas.microsoft.com/office/drawing/2014/main" id="{1DD96B8A-0E0A-4027-9761-275A87486902}"/>
              </a:ext>
            </a:extLst>
          </p:cNvPr>
          <p:cNvCxnSpPr>
            <a:cxnSpLocks/>
            <a:stCxn id="83" idx="3"/>
            <a:endCxn id="41" idx="3"/>
          </p:cNvCxnSpPr>
          <p:nvPr/>
        </p:nvCxnSpPr>
        <p:spPr>
          <a:xfrm flipH="1" flipV="1">
            <a:off x="13562939" y="3580817"/>
            <a:ext cx="32204" cy="1756243"/>
          </a:xfrm>
          <a:prstGeom prst="bentConnector3">
            <a:avLst>
              <a:gd name="adj1" fmla="val -709850"/>
            </a:avLst>
          </a:prstGeom>
          <a:ln w="47625">
            <a:solidFill>
              <a:srgbClr val="1E4F68"/>
            </a:solidFill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원통[C] 62">
            <a:extLst>
              <a:ext uri="{FF2B5EF4-FFF2-40B4-BE49-F238E27FC236}">
                <a16:creationId xmlns:a16="http://schemas.microsoft.com/office/drawing/2014/main" id="{D8CF2CA9-859D-43EA-99A9-55A1B1A05E4F}"/>
              </a:ext>
            </a:extLst>
          </p:cNvPr>
          <p:cNvSpPr/>
          <p:nvPr/>
        </p:nvSpPr>
        <p:spPr>
          <a:xfrm>
            <a:off x="8769471" y="6653615"/>
            <a:ext cx="2280775" cy="1433627"/>
          </a:xfrm>
          <a:prstGeom prst="can">
            <a:avLst/>
          </a:prstGeom>
          <a:solidFill>
            <a:srgbClr val="1E4F6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410751" latinLnBrk="0" hangingPunct="0"/>
            <a:endParaRPr lang="ko-KR" altLang="en-US" sz="3600">
              <a:solidFill>
                <a:srgbClr val="000000"/>
              </a:solidFill>
              <a:sym typeface="Gill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879FA48-FE70-42DA-9C44-C4F557BAC607}"/>
                  </a:ext>
                </a:extLst>
              </p:cNvPr>
              <p:cNvSpPr txBox="1"/>
              <p:nvPr/>
            </p:nvSpPr>
            <p:spPr>
              <a:xfrm>
                <a:off x="8660688" y="7077511"/>
                <a:ext cx="2414034" cy="92333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ko-KR" altLang="en-US" sz="2000" b="1" i="1" spc="-35" smtClean="0">
                            <a:ln>
                              <a:solidFill>
                                <a:prstClr val="black">
                                  <a:alpha val="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dPr>
                      <m:e>
                        <m:r>
                          <a:rPr lang="en-US" altLang="ko-KR" sz="2000" b="1" spc="-35">
                            <a:ln>
                              <a:solidFill>
                                <a:prstClr val="black">
                                  <a:alpha val="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𝑸</m:t>
                        </m:r>
                      </m:e>
                      <m:e>
                        <m:r>
                          <a:rPr lang="en-US" altLang="ko-KR" sz="2000" b="1" spc="-35">
                            <a:ln>
                              <a:solidFill>
                                <a:prstClr val="black">
                                  <a:alpha val="0"/>
                                </a:prst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𝑪𝒓𝒚𝒑𝒕𝒐𝒏</m:t>
                        </m:r>
                      </m:e>
                    </m:d>
                  </m:oMath>
                </a14:m>
                <a:r>
                  <a:rPr lang="en-US" altLang="ko-KR" sz="20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FTQC/HW</a:t>
                </a:r>
              </a:p>
              <a:p>
                <a:pPr lvl="0">
                  <a:defRPr/>
                </a:pPr>
                <a:r>
                  <a:rPr lang="en-US" altLang="ko-KR" sz="14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1400" b="1" i="1" spc="-35" smtClean="0">
                        <a:ln>
                          <a:solidFill>
                            <a:prstClr val="black"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𝑸𝑬𝑪</m:t>
                    </m:r>
                    <m:r>
                      <a:rPr lang="en-US" altLang="ko-KR" sz="1400" b="1" i="1" spc="-35" smtClean="0">
                        <a:ln>
                          <a:solidFill>
                            <a:prstClr val="black"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, </m:t>
                    </m:r>
                    <m:r>
                      <a:rPr lang="en-US" altLang="ko-KR" sz="1400" b="1" i="1" spc="-35" smtClean="0">
                        <a:ln>
                          <a:solidFill>
                            <a:prstClr val="black"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𝒆𝒕𝒄</m:t>
                    </m:r>
                  </m:oMath>
                </a14:m>
                <a:r>
                  <a:rPr lang="en-US" altLang="ko-KR" sz="14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.)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879FA48-FE70-42DA-9C44-C4F557BA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688" y="7077511"/>
                <a:ext cx="2414034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꺾인 연결선[E] 64">
            <a:extLst>
              <a:ext uri="{FF2B5EF4-FFF2-40B4-BE49-F238E27FC236}">
                <a16:creationId xmlns:a16="http://schemas.microsoft.com/office/drawing/2014/main" id="{CA71969D-1B0C-48B8-9071-146356DCEC30}"/>
              </a:ext>
            </a:extLst>
          </p:cNvPr>
          <p:cNvCxnSpPr>
            <a:cxnSpLocks/>
            <a:stCxn id="83" idx="1"/>
            <a:endCxn id="76" idx="3"/>
          </p:cNvCxnSpPr>
          <p:nvPr/>
        </p:nvCxnSpPr>
        <p:spPr>
          <a:xfrm rot="10800000" flipV="1">
            <a:off x="11074722" y="5337060"/>
            <a:ext cx="492416" cy="2202116"/>
          </a:xfrm>
          <a:prstGeom prst="bentConnector3">
            <a:avLst>
              <a:gd name="adj1" fmla="val 50000"/>
            </a:avLst>
          </a:prstGeom>
          <a:ln w="47625">
            <a:solidFill>
              <a:srgbClr val="1E4F68"/>
            </a:solidFill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8" name="그림 77">
            <a:extLst>
              <a:ext uri="{FF2B5EF4-FFF2-40B4-BE49-F238E27FC236}">
                <a16:creationId xmlns:a16="http://schemas.microsoft.com/office/drawing/2014/main" id="{E653CE25-FDF9-4205-9BED-F0F1A75376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19734" y="4098095"/>
            <a:ext cx="1750453" cy="1262840"/>
          </a:xfrm>
          <a:prstGeom prst="rect">
            <a:avLst/>
          </a:prstGeom>
        </p:spPr>
      </p:pic>
      <p:sp>
        <p:nvSpPr>
          <p:cNvPr id="79" name="사각형: 둥근 위쪽 모서리 376">
            <a:extLst>
              <a:ext uri="{FF2B5EF4-FFF2-40B4-BE49-F238E27FC236}">
                <a16:creationId xmlns:a16="http://schemas.microsoft.com/office/drawing/2014/main" id="{1BAA1131-E0C5-4410-93DD-5D21AD578948}"/>
              </a:ext>
            </a:extLst>
          </p:cNvPr>
          <p:cNvSpPr/>
          <p:nvPr/>
        </p:nvSpPr>
        <p:spPr>
          <a:xfrm>
            <a:off x="14313852" y="2306782"/>
            <a:ext cx="1773088" cy="584173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gradFill>
              <a:gsLst>
                <a:gs pos="85000">
                  <a:schemeClr val="tx1">
                    <a:lumMod val="65000"/>
                    <a:lumOff val="35000"/>
                  </a:schemeClr>
                </a:gs>
                <a:gs pos="85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42915">
              <a:defRPr/>
            </a:pPr>
            <a:r>
              <a:rPr lang="en-US" altLang="ko-KR" sz="1600" b="1" spc="-105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Q-security evaluation</a:t>
            </a: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C069A764-AF3C-4F53-B55B-EF56C0EC9650}"/>
              </a:ext>
            </a:extLst>
          </p:cNvPr>
          <p:cNvSpPr/>
          <p:nvPr/>
        </p:nvSpPr>
        <p:spPr>
          <a:xfrm>
            <a:off x="14251178" y="6125983"/>
            <a:ext cx="1913304" cy="1699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81" name="그림 80">
            <a:extLst>
              <a:ext uri="{FF2B5EF4-FFF2-40B4-BE49-F238E27FC236}">
                <a16:creationId xmlns:a16="http://schemas.microsoft.com/office/drawing/2014/main" id="{3572DFE3-12C6-493D-890C-B5927B559C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69071" y="6182144"/>
            <a:ext cx="1817589" cy="1577405"/>
          </a:xfrm>
          <a:prstGeom prst="rect">
            <a:avLst/>
          </a:prstGeom>
        </p:spPr>
      </p:pic>
      <p:sp>
        <p:nvSpPr>
          <p:cNvPr id="82" name="화살표: 아래쪽 10">
            <a:extLst>
              <a:ext uri="{FF2B5EF4-FFF2-40B4-BE49-F238E27FC236}">
                <a16:creationId xmlns:a16="http://schemas.microsoft.com/office/drawing/2014/main" id="{96FD0ADA-6AF4-4E10-AD15-1A0276FCCF2F}"/>
              </a:ext>
            </a:extLst>
          </p:cNvPr>
          <p:cNvSpPr/>
          <p:nvPr/>
        </p:nvSpPr>
        <p:spPr>
          <a:xfrm rot="10800000">
            <a:off x="8357193" y="3406239"/>
            <a:ext cx="269101" cy="5347376"/>
          </a:xfrm>
          <a:prstGeom prst="downArrow">
            <a:avLst>
              <a:gd name="adj1" fmla="val 26659"/>
              <a:gd name="adj2" fmla="val 75675"/>
            </a:avLst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lIns="91329" tIns="45671" rIns="91329" bIns="45671"/>
          <a:lstStyle/>
          <a:p>
            <a:pPr marL="358757" indent="-358757" defTabSz="91435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ko-KR" altLang="en-US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3" name="사각형: 둥근 모서리 2">
            <a:extLst>
              <a:ext uri="{FF2B5EF4-FFF2-40B4-BE49-F238E27FC236}">
                <a16:creationId xmlns:a16="http://schemas.microsoft.com/office/drawing/2014/main" id="{D1452133-DEDD-4D23-AEED-8B9EA3D71DC9}"/>
              </a:ext>
            </a:extLst>
          </p:cNvPr>
          <p:cNvSpPr/>
          <p:nvPr/>
        </p:nvSpPr>
        <p:spPr>
          <a:xfrm>
            <a:off x="11567138" y="4659384"/>
            <a:ext cx="2028005" cy="1355352"/>
          </a:xfrm>
          <a:prstGeom prst="roundRect">
            <a:avLst>
              <a:gd name="adj" fmla="val 0"/>
            </a:avLst>
          </a:prstGeom>
          <a:solidFill>
            <a:srgbClr val="1F4F6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89B3B42D-400E-416A-9F21-AEA7C4E1EE2F}"/>
              </a:ext>
            </a:extLst>
          </p:cNvPr>
          <p:cNvSpPr/>
          <p:nvPr/>
        </p:nvSpPr>
        <p:spPr>
          <a:xfrm>
            <a:off x="11631009" y="4716920"/>
            <a:ext cx="1895864" cy="122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6DEF185-02AC-4A44-B097-147377C588E7}"/>
                  </a:ext>
                </a:extLst>
              </p:cNvPr>
              <p:cNvSpPr txBox="1"/>
              <p:nvPr/>
            </p:nvSpPr>
            <p:spPr>
              <a:xfrm>
                <a:off x="11715861" y="4917373"/>
                <a:ext cx="1772921" cy="73866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ko-KR" altLang="en-US" sz="1400" b="1" i="1" spc="-35">
                              <a:ln>
                                <a:solidFill>
                                  <a:prstClr val="black">
                                    <a:alpha val="0"/>
                                  </a:prstClr>
                                </a:solidFill>
                              </a:ln>
                              <a:solidFill>
                                <a:srgbClr val="1E4F68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dPr>
                        <m:e>
                          <m:r>
                            <a:rPr lang="en-US" altLang="ko-KR" sz="1400" b="1" spc="-35">
                              <a:ln>
                                <a:solidFill>
                                  <a:prstClr val="black">
                                    <a:alpha val="0"/>
                                  </a:prstClr>
                                </a:solidFill>
                              </a:ln>
                              <a:solidFill>
                                <a:srgbClr val="1E4F68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𝑄</m:t>
                          </m:r>
                        </m:e>
                        <m:e>
                          <m:r>
                            <a:rPr lang="en-US" altLang="ko-KR" sz="1400" b="1" spc="-35">
                              <a:ln>
                                <a:solidFill>
                                  <a:prstClr val="black">
                                    <a:alpha val="0"/>
                                  </a:prstClr>
                                </a:solidFill>
                              </a:ln>
                              <a:solidFill>
                                <a:srgbClr val="1E4F68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𝐶𝑟𝑦𝑝𝑡𝑜𝑛</m:t>
                          </m:r>
                        </m:e>
                      </m:d>
                      <m:r>
                        <a:rPr lang="en-US" altLang="ko-KR" sz="1400" b="1" spc="-35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srgbClr val="1E4F68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 </m:t>
                      </m:r>
                    </m:oMath>
                  </m:oMathPara>
                </a14:m>
                <a:endParaRPr lang="en-US" altLang="ko-KR" sz="1400" b="1" spc="-35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E4F68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  <a:p>
                <a:pPr>
                  <a:defRPr/>
                </a:pPr>
                <a:r>
                  <a:rPr lang="en-US" altLang="ko-KR" sz="14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rgbClr val="1E4F6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FTQC-level</a:t>
                </a:r>
              </a:p>
              <a:p>
                <a:pPr>
                  <a:defRPr/>
                </a:pPr>
                <a:r>
                  <a:rPr lang="en-US" altLang="ko-KR" sz="14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rgbClr val="1E4F6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Q-resource analysis</a:t>
                </a:r>
                <a:endParaRPr lang="ko-KR" altLang="en-US" sz="1400" b="1" spc="-35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E4F68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6DEF185-02AC-4A44-B097-147377C58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861" y="4917373"/>
                <a:ext cx="1772921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사각형: 둥근 모서리 2">
            <a:extLst>
              <a:ext uri="{FF2B5EF4-FFF2-40B4-BE49-F238E27FC236}">
                <a16:creationId xmlns:a16="http://schemas.microsoft.com/office/drawing/2014/main" id="{A4025F05-6BB0-43B2-937B-C2BC9F004135}"/>
              </a:ext>
            </a:extLst>
          </p:cNvPr>
          <p:cNvSpPr/>
          <p:nvPr/>
        </p:nvSpPr>
        <p:spPr>
          <a:xfrm>
            <a:off x="8346957" y="2431313"/>
            <a:ext cx="2643313" cy="956527"/>
          </a:xfrm>
          <a:prstGeom prst="roundRect">
            <a:avLst>
              <a:gd name="adj" fmla="val 0"/>
            </a:avLst>
          </a:prstGeom>
          <a:solidFill>
            <a:srgbClr val="1F4F6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945CFE8B-36ED-45B6-A24D-9B54C3C33819}"/>
              </a:ext>
            </a:extLst>
          </p:cNvPr>
          <p:cNvSpPr/>
          <p:nvPr/>
        </p:nvSpPr>
        <p:spPr>
          <a:xfrm>
            <a:off x="8390557" y="2449711"/>
            <a:ext cx="2538513" cy="887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FE05660-905C-40C6-879D-652F18AEA4F1}"/>
              </a:ext>
            </a:extLst>
          </p:cNvPr>
          <p:cNvSpPr txBox="1"/>
          <p:nvPr/>
        </p:nvSpPr>
        <p:spPr>
          <a:xfrm>
            <a:off x="8550900" y="2724913"/>
            <a:ext cx="2217137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en-US" altLang="ko-KR" sz="1800" b="1" spc="-35" dirty="0" err="1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OpenQASM</a:t>
            </a:r>
            <a:r>
              <a:rPr lang="en-US" altLang="ko-KR" sz="1800" b="1" spc="-35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2.0</a:t>
            </a:r>
            <a:endParaRPr lang="ko-KR" altLang="en-US" sz="1800" b="1" spc="-35" dirty="0">
              <a:ln>
                <a:solidFill>
                  <a:prstClr val="black">
                    <a:alpha val="0"/>
                  </a:prstClr>
                </a:solidFill>
              </a:ln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9" name="사각형: 둥근 모서리 2">
            <a:extLst>
              <a:ext uri="{FF2B5EF4-FFF2-40B4-BE49-F238E27FC236}">
                <a16:creationId xmlns:a16="http://schemas.microsoft.com/office/drawing/2014/main" id="{B8A74761-155A-43B6-88E7-6ECAA459BB8C}"/>
              </a:ext>
            </a:extLst>
          </p:cNvPr>
          <p:cNvSpPr/>
          <p:nvPr/>
        </p:nvSpPr>
        <p:spPr>
          <a:xfrm>
            <a:off x="11567138" y="6452304"/>
            <a:ext cx="2028005" cy="1355352"/>
          </a:xfrm>
          <a:prstGeom prst="roundRect">
            <a:avLst>
              <a:gd name="adj" fmla="val 0"/>
            </a:avLst>
          </a:prstGeom>
          <a:solidFill>
            <a:srgbClr val="1F4F6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F9C4B9FA-2EEA-491D-B77B-D765A7BA30CB}"/>
              </a:ext>
            </a:extLst>
          </p:cNvPr>
          <p:cNvSpPr/>
          <p:nvPr/>
        </p:nvSpPr>
        <p:spPr>
          <a:xfrm>
            <a:off x="11625144" y="6509842"/>
            <a:ext cx="1913304" cy="122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AC50EAF-25FB-4355-A169-8AE96C5EF411}"/>
                  </a:ext>
                </a:extLst>
              </p:cNvPr>
              <p:cNvSpPr txBox="1"/>
              <p:nvPr/>
            </p:nvSpPr>
            <p:spPr>
              <a:xfrm>
                <a:off x="11716089" y="6710293"/>
                <a:ext cx="1772921" cy="73866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ko-KR" altLang="en-US" sz="1400" b="1" i="1" spc="-35">
                              <a:ln>
                                <a:solidFill>
                                  <a:prstClr val="black">
                                    <a:alpha val="0"/>
                                  </a:prstClr>
                                </a:solidFill>
                              </a:ln>
                              <a:solidFill>
                                <a:srgbClr val="1E4F68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dPr>
                        <m:e>
                          <m:r>
                            <a:rPr lang="en-US" altLang="ko-KR" sz="1400" b="1" spc="-35">
                              <a:ln>
                                <a:solidFill>
                                  <a:prstClr val="black">
                                    <a:alpha val="0"/>
                                  </a:prstClr>
                                </a:solidFill>
                              </a:ln>
                              <a:solidFill>
                                <a:srgbClr val="1E4F68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𝑄</m:t>
                          </m:r>
                        </m:e>
                        <m:e>
                          <m:r>
                            <a:rPr lang="en-US" altLang="ko-KR" sz="1400" b="1" spc="-35">
                              <a:ln>
                                <a:solidFill>
                                  <a:prstClr val="black">
                                    <a:alpha val="0"/>
                                  </a:prstClr>
                                </a:solidFill>
                              </a:ln>
                              <a:solidFill>
                                <a:srgbClr val="1E4F68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𝐶𝑟𝑦𝑝𝑡𝑜𝑛</m:t>
                          </m:r>
                        </m:e>
                      </m:d>
                      <m:r>
                        <a:rPr lang="en-US" altLang="ko-KR" sz="1400" b="1" spc="-35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srgbClr val="1E4F68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 </m:t>
                      </m:r>
                    </m:oMath>
                  </m:oMathPara>
                </a14:m>
                <a:endParaRPr lang="en-US" altLang="ko-KR" sz="1400" b="1" spc="-35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E4F68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  <a:p>
                <a:pPr>
                  <a:defRPr/>
                </a:pPr>
                <a:r>
                  <a:rPr lang="en-US" altLang="ko-KR" sz="14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rgbClr val="1E4F6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Q-HW-level</a:t>
                </a:r>
              </a:p>
              <a:p>
                <a:pPr>
                  <a:defRPr/>
                </a:pPr>
                <a:r>
                  <a:rPr lang="en-US" altLang="ko-KR" sz="1400" b="1" spc="-35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rgbClr val="1E4F6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Q-resource analysis</a:t>
                </a:r>
                <a:endParaRPr lang="ko-KR" altLang="en-US" sz="1400" b="1" spc="-35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E4F68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AC50EAF-25FB-4355-A169-8AE96C5EF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6089" y="6710293"/>
                <a:ext cx="1772921" cy="7386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화살표: 아래쪽 10">
            <a:extLst>
              <a:ext uri="{FF2B5EF4-FFF2-40B4-BE49-F238E27FC236}">
                <a16:creationId xmlns:a16="http://schemas.microsoft.com/office/drawing/2014/main" id="{E6E8C63E-ADC6-45FC-81A5-63E2FF4DE6F9}"/>
              </a:ext>
            </a:extLst>
          </p:cNvPr>
          <p:cNvSpPr/>
          <p:nvPr/>
        </p:nvSpPr>
        <p:spPr>
          <a:xfrm rot="10800000">
            <a:off x="6655462" y="8300776"/>
            <a:ext cx="269101" cy="472343"/>
          </a:xfrm>
          <a:prstGeom prst="downArrow">
            <a:avLst>
              <a:gd name="adj1" fmla="val 26659"/>
              <a:gd name="adj2" fmla="val 75675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lIns="91329" tIns="45671" rIns="91329" bIns="45671"/>
          <a:lstStyle/>
          <a:p>
            <a:pPr marL="358757" indent="-358757" defTabSz="91435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ko-KR" altLang="en-US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3" name="화살표: 아래쪽 10">
            <a:extLst>
              <a:ext uri="{FF2B5EF4-FFF2-40B4-BE49-F238E27FC236}">
                <a16:creationId xmlns:a16="http://schemas.microsoft.com/office/drawing/2014/main" id="{A2A48C52-DEBA-4865-BB4E-2187AC91350D}"/>
              </a:ext>
            </a:extLst>
          </p:cNvPr>
          <p:cNvSpPr/>
          <p:nvPr/>
        </p:nvSpPr>
        <p:spPr>
          <a:xfrm rot="10800000">
            <a:off x="9764598" y="8041980"/>
            <a:ext cx="269102" cy="724981"/>
          </a:xfrm>
          <a:prstGeom prst="downArrow">
            <a:avLst>
              <a:gd name="adj1" fmla="val 26659"/>
              <a:gd name="adj2" fmla="val 75675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lIns="91329" tIns="45671" rIns="91329" bIns="45671"/>
          <a:lstStyle/>
          <a:p>
            <a:pPr marL="358757" indent="-358757" defTabSz="91435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ko-KR" altLang="en-US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94" name="꺾인 연결선[E] 64">
            <a:extLst>
              <a:ext uri="{FF2B5EF4-FFF2-40B4-BE49-F238E27FC236}">
                <a16:creationId xmlns:a16="http://schemas.microsoft.com/office/drawing/2014/main" id="{7C054E5B-782E-4221-9239-A3F9EFDD710C}"/>
              </a:ext>
            </a:extLst>
          </p:cNvPr>
          <p:cNvCxnSpPr>
            <a:cxnSpLocks/>
            <a:stCxn id="89" idx="1"/>
            <a:endCxn id="76" idx="3"/>
          </p:cNvCxnSpPr>
          <p:nvPr/>
        </p:nvCxnSpPr>
        <p:spPr>
          <a:xfrm rot="10800000" flipV="1">
            <a:off x="11074722" y="7129980"/>
            <a:ext cx="492416" cy="409196"/>
          </a:xfrm>
          <a:prstGeom prst="bentConnector3">
            <a:avLst>
              <a:gd name="adj1" fmla="val 50000"/>
            </a:avLst>
          </a:prstGeom>
          <a:ln w="47625">
            <a:solidFill>
              <a:srgbClr val="1E4F68"/>
            </a:solidFill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화살표: 아래쪽 10">
            <a:extLst>
              <a:ext uri="{FF2B5EF4-FFF2-40B4-BE49-F238E27FC236}">
                <a16:creationId xmlns:a16="http://schemas.microsoft.com/office/drawing/2014/main" id="{3B438E5F-435B-4BE0-918E-68CB45E2EF22}"/>
              </a:ext>
            </a:extLst>
          </p:cNvPr>
          <p:cNvSpPr/>
          <p:nvPr/>
        </p:nvSpPr>
        <p:spPr>
          <a:xfrm rot="16200000">
            <a:off x="13672787" y="5491151"/>
            <a:ext cx="358533" cy="629965"/>
          </a:xfrm>
          <a:prstGeom prst="downArrow">
            <a:avLst>
              <a:gd name="adj1" fmla="val 26659"/>
              <a:gd name="adj2" fmla="val 75675"/>
            </a:avLst>
          </a:prstGeom>
          <a:solidFill>
            <a:srgbClr val="1F4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96" name="화살표: 아래쪽 10">
            <a:extLst>
              <a:ext uri="{FF2B5EF4-FFF2-40B4-BE49-F238E27FC236}">
                <a16:creationId xmlns:a16="http://schemas.microsoft.com/office/drawing/2014/main" id="{87F7B6AD-109B-49EA-9446-B12BD295EFEA}"/>
              </a:ext>
            </a:extLst>
          </p:cNvPr>
          <p:cNvSpPr/>
          <p:nvPr/>
        </p:nvSpPr>
        <p:spPr>
          <a:xfrm rot="16200000">
            <a:off x="13711823" y="7302857"/>
            <a:ext cx="358533" cy="629965"/>
          </a:xfrm>
          <a:prstGeom prst="downArrow">
            <a:avLst>
              <a:gd name="adj1" fmla="val 26659"/>
              <a:gd name="adj2" fmla="val 75675"/>
            </a:avLst>
          </a:prstGeom>
          <a:solidFill>
            <a:srgbClr val="1F4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cxnSp>
        <p:nvCxnSpPr>
          <p:cNvPr id="97" name="꺾인 연결선 59">
            <a:extLst>
              <a:ext uri="{FF2B5EF4-FFF2-40B4-BE49-F238E27FC236}">
                <a16:creationId xmlns:a16="http://schemas.microsoft.com/office/drawing/2014/main" id="{0AEAC771-7F9B-453D-B3BE-3C53E20ADD8C}"/>
              </a:ext>
            </a:extLst>
          </p:cNvPr>
          <p:cNvCxnSpPr>
            <a:cxnSpLocks/>
            <a:stCxn id="90" idx="3"/>
            <a:endCxn id="83" idx="3"/>
          </p:cNvCxnSpPr>
          <p:nvPr/>
        </p:nvCxnSpPr>
        <p:spPr>
          <a:xfrm flipV="1">
            <a:off x="13538448" y="5337060"/>
            <a:ext cx="56695" cy="1786783"/>
          </a:xfrm>
          <a:prstGeom prst="bentConnector3">
            <a:avLst>
              <a:gd name="adj1" fmla="val 503210"/>
            </a:avLst>
          </a:prstGeom>
          <a:ln w="47625">
            <a:solidFill>
              <a:srgbClr val="1E4F68"/>
            </a:solidFill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8" name="화살표: 아래쪽 10">
            <a:extLst>
              <a:ext uri="{FF2B5EF4-FFF2-40B4-BE49-F238E27FC236}">
                <a16:creationId xmlns:a16="http://schemas.microsoft.com/office/drawing/2014/main" id="{8B7A3D1D-032A-4495-81EC-A289653AA3F7}"/>
              </a:ext>
            </a:extLst>
          </p:cNvPr>
          <p:cNvSpPr/>
          <p:nvPr/>
        </p:nvSpPr>
        <p:spPr>
          <a:xfrm rot="10800000">
            <a:off x="12383484" y="7780812"/>
            <a:ext cx="269102" cy="972800"/>
          </a:xfrm>
          <a:prstGeom prst="downArrow">
            <a:avLst>
              <a:gd name="adj1" fmla="val 26659"/>
              <a:gd name="adj2" fmla="val 75675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 lIns="91329" tIns="45671" rIns="91329" bIns="45671"/>
          <a:lstStyle/>
          <a:p>
            <a:pPr marL="358757" indent="-358757" defTabSz="91435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ko-KR" altLang="en-US" sz="1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9" name="화살표: 아래쪽 10">
            <a:extLst>
              <a:ext uri="{FF2B5EF4-FFF2-40B4-BE49-F238E27FC236}">
                <a16:creationId xmlns:a16="http://schemas.microsoft.com/office/drawing/2014/main" id="{ED5EB8B7-9C78-4B6E-9B88-15C4BAA0D653}"/>
              </a:ext>
            </a:extLst>
          </p:cNvPr>
          <p:cNvSpPr/>
          <p:nvPr/>
        </p:nvSpPr>
        <p:spPr>
          <a:xfrm rot="16200000">
            <a:off x="4997941" y="2475202"/>
            <a:ext cx="330182" cy="636967"/>
          </a:xfrm>
          <a:prstGeom prst="downArrow">
            <a:avLst>
              <a:gd name="adj1" fmla="val 26659"/>
              <a:gd name="adj2" fmla="val 75675"/>
            </a:avLst>
          </a:prstGeom>
          <a:gradFill>
            <a:gsLst>
              <a:gs pos="0">
                <a:srgbClr val="006C8E"/>
              </a:gs>
              <a:gs pos="66000">
                <a:srgbClr val="19A3A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schemeClr val="tx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812696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1D5B2-7793-6549-9D55-7EA16BC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sz="3200" dirty="0"/>
              <a:t>ETRI’s </a:t>
            </a:r>
            <a:r>
              <a:rPr kumimoji="1" lang="en-US" altLang="ko-KR" sz="3200" dirty="0" err="1"/>
              <a:t>QCrypton</a:t>
            </a:r>
            <a:r>
              <a:rPr kumimoji="1" lang="ko-KR" altLang="en-US" sz="3200" dirty="0"/>
              <a:t> </a:t>
            </a:r>
            <a:r>
              <a:rPr kumimoji="1" lang="en-US" altLang="ko-KR" sz="3200" dirty="0"/>
              <a:t>– evaluation results </a:t>
            </a:r>
            <a:endParaRPr kumimoji="1" lang="ko-KR" altLang="en-US" sz="3200" dirty="0"/>
          </a:p>
        </p:txBody>
      </p: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50AB03BB-F26E-41BF-B3DF-7D163D5D8876}"/>
              </a:ext>
            </a:extLst>
          </p:cNvPr>
          <p:cNvGrpSpPr/>
          <p:nvPr/>
        </p:nvGrpSpPr>
        <p:grpSpPr>
          <a:xfrm>
            <a:off x="9427665" y="2366305"/>
            <a:ext cx="5186439" cy="3101320"/>
            <a:chOff x="1035681" y="2355372"/>
            <a:chExt cx="5630476" cy="3700659"/>
          </a:xfrm>
        </p:grpSpPr>
        <p:cxnSp>
          <p:nvCxnSpPr>
            <p:cNvPr id="101" name="직선 연결선[R] 9">
              <a:extLst>
                <a:ext uri="{FF2B5EF4-FFF2-40B4-BE49-F238E27FC236}">
                  <a16:creationId xmlns:a16="http://schemas.microsoft.com/office/drawing/2014/main" id="{32B535FD-835C-48CF-8E2E-C49C2558F245}"/>
                </a:ext>
              </a:extLst>
            </p:cNvPr>
            <p:cNvCxnSpPr/>
            <p:nvPr/>
          </p:nvCxnSpPr>
          <p:spPr>
            <a:xfrm>
              <a:off x="1781298" y="2416216"/>
              <a:ext cx="0" cy="36283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[R] 10">
              <a:extLst>
                <a:ext uri="{FF2B5EF4-FFF2-40B4-BE49-F238E27FC236}">
                  <a16:creationId xmlns:a16="http://schemas.microsoft.com/office/drawing/2014/main" id="{79429E61-8E83-4076-847A-B85B9EF47B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1293" y="5828804"/>
              <a:ext cx="459575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[R] 11">
              <a:extLst>
                <a:ext uri="{FF2B5EF4-FFF2-40B4-BE49-F238E27FC236}">
                  <a16:creationId xmlns:a16="http://schemas.microsoft.com/office/drawing/2014/main" id="{1F59290E-AD13-44C0-8FD4-30698C60DC4E}"/>
                </a:ext>
              </a:extLst>
            </p:cNvPr>
            <p:cNvCxnSpPr>
              <a:cxnSpLocks/>
            </p:cNvCxnSpPr>
            <p:nvPr/>
          </p:nvCxnSpPr>
          <p:spPr>
            <a:xfrm>
              <a:off x="2206831" y="2431751"/>
              <a:ext cx="0" cy="3412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[R] 12">
              <a:extLst>
                <a:ext uri="{FF2B5EF4-FFF2-40B4-BE49-F238E27FC236}">
                  <a16:creationId xmlns:a16="http://schemas.microsoft.com/office/drawing/2014/main" id="{49A57107-BD23-4351-B5EA-CB4C945294BB}"/>
                </a:ext>
              </a:extLst>
            </p:cNvPr>
            <p:cNvCxnSpPr>
              <a:cxnSpLocks/>
            </p:cNvCxnSpPr>
            <p:nvPr/>
          </p:nvCxnSpPr>
          <p:spPr>
            <a:xfrm>
              <a:off x="3249879" y="2431751"/>
              <a:ext cx="0" cy="3412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[R] 13">
              <a:extLst>
                <a:ext uri="{FF2B5EF4-FFF2-40B4-BE49-F238E27FC236}">
                  <a16:creationId xmlns:a16="http://schemas.microsoft.com/office/drawing/2014/main" id="{B932D627-23D1-436F-9B3B-0C19282D35DE}"/>
                </a:ext>
              </a:extLst>
            </p:cNvPr>
            <p:cNvCxnSpPr>
              <a:cxnSpLocks/>
            </p:cNvCxnSpPr>
            <p:nvPr/>
          </p:nvCxnSpPr>
          <p:spPr>
            <a:xfrm>
              <a:off x="5553693" y="2416216"/>
              <a:ext cx="0" cy="3412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37B15B9-7441-4CDD-B524-CDBE1ABCD408}"/>
                </a:ext>
              </a:extLst>
            </p:cNvPr>
            <p:cNvSpPr txBox="1"/>
            <p:nvPr/>
          </p:nvSpPr>
          <p:spPr>
            <a:xfrm>
              <a:off x="1035681" y="2371312"/>
              <a:ext cx="814762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b="1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Resource</a:t>
              </a:r>
            </a:p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b="1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Estimate</a:t>
              </a:r>
            </a:p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b="1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(exe. time)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4F28561-1596-4880-A18E-4A06CE3C26F0}"/>
                </a:ext>
              </a:extLst>
            </p:cNvPr>
            <p:cNvSpPr txBox="1"/>
            <p:nvPr/>
          </p:nvSpPr>
          <p:spPr>
            <a:xfrm>
              <a:off x="5502234" y="5817315"/>
              <a:ext cx="1163923" cy="238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Key Parameter</a:t>
              </a:r>
            </a:p>
          </p:txBody>
        </p:sp>
        <p:cxnSp>
          <p:nvCxnSpPr>
            <p:cNvPr id="108" name="직선 연결선[R] 16">
              <a:extLst>
                <a:ext uri="{FF2B5EF4-FFF2-40B4-BE49-F238E27FC236}">
                  <a16:creationId xmlns:a16="http://schemas.microsoft.com/office/drawing/2014/main" id="{8DAC6347-C759-4283-A0F7-82CD568C7D0A}"/>
                </a:ext>
              </a:extLst>
            </p:cNvPr>
            <p:cNvCxnSpPr>
              <a:cxnSpLocks/>
            </p:cNvCxnSpPr>
            <p:nvPr/>
          </p:nvCxnSpPr>
          <p:spPr>
            <a:xfrm>
              <a:off x="4376056" y="2431751"/>
              <a:ext cx="0" cy="3412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[R] 17">
              <a:extLst>
                <a:ext uri="{FF2B5EF4-FFF2-40B4-BE49-F238E27FC236}">
                  <a16:creationId xmlns:a16="http://schemas.microsoft.com/office/drawing/2014/main" id="{6F3F34CA-B0BF-4AF8-9F0B-9229E784D3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885" y="5116958"/>
              <a:ext cx="1043048" cy="24027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[R] 18">
              <a:extLst>
                <a:ext uri="{FF2B5EF4-FFF2-40B4-BE49-F238E27FC236}">
                  <a16:creationId xmlns:a16="http://schemas.microsoft.com/office/drawing/2014/main" id="{AD72F2C0-DA32-40BD-940D-7CC2B18C0A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5933" y="2907265"/>
              <a:ext cx="2351432" cy="2209694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화살표 연결선 110">
              <a:extLst>
                <a:ext uri="{FF2B5EF4-FFF2-40B4-BE49-F238E27FC236}">
                  <a16:creationId xmlns:a16="http://schemas.microsoft.com/office/drawing/2014/main" id="{2415BB3C-95D9-4322-9419-156B7454038E}"/>
                </a:ext>
              </a:extLst>
            </p:cNvPr>
            <p:cNvCxnSpPr>
              <a:cxnSpLocks/>
              <a:endCxn id="112" idx="1"/>
            </p:cNvCxnSpPr>
            <p:nvPr/>
          </p:nvCxnSpPr>
          <p:spPr>
            <a:xfrm>
              <a:off x="5571509" y="2900029"/>
              <a:ext cx="273969" cy="584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E12FB5D-C77F-427A-8C03-F50A0BE05409}"/>
                </a:ext>
              </a:extLst>
            </p:cNvPr>
            <p:cNvSpPr txBox="1"/>
            <p:nvPr/>
          </p:nvSpPr>
          <p:spPr>
            <a:xfrm>
              <a:off x="5845478" y="2805844"/>
              <a:ext cx="750988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+mn-ea"/>
                </a:rPr>
                <a:t>AES</a:t>
              </a:r>
            </a:p>
          </p:txBody>
        </p:sp>
        <p:cxnSp>
          <p:nvCxnSpPr>
            <p:cNvPr id="113" name="직선 연결선[R] 21">
              <a:extLst>
                <a:ext uri="{FF2B5EF4-FFF2-40B4-BE49-F238E27FC236}">
                  <a16:creationId xmlns:a16="http://schemas.microsoft.com/office/drawing/2014/main" id="{823C9CD8-CD0F-47EB-8786-366E565CEA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7927" y="5053273"/>
              <a:ext cx="1039086" cy="401067"/>
            </a:xfrm>
            <a:prstGeom prst="line">
              <a:avLst/>
            </a:prstGeom>
            <a:ln w="25400">
              <a:solidFill>
                <a:srgbClr val="942093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[R] 22">
              <a:extLst>
                <a:ext uri="{FF2B5EF4-FFF2-40B4-BE49-F238E27FC236}">
                  <a16:creationId xmlns:a16="http://schemas.microsoft.com/office/drawing/2014/main" id="{0C103C5A-D446-4B47-8305-5B8564B94C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056" y="3046637"/>
              <a:ext cx="1177636" cy="1090001"/>
            </a:xfrm>
            <a:prstGeom prst="line">
              <a:avLst/>
            </a:prstGeom>
            <a:ln w="25400">
              <a:solidFill>
                <a:srgbClr val="942093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[R] 23">
              <a:extLst>
                <a:ext uri="{FF2B5EF4-FFF2-40B4-BE49-F238E27FC236}">
                  <a16:creationId xmlns:a16="http://schemas.microsoft.com/office/drawing/2014/main" id="{4194D933-0C5B-444C-9A73-95D2490DE6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5917" y="4128434"/>
              <a:ext cx="1130139" cy="924839"/>
            </a:xfrm>
            <a:prstGeom prst="line">
              <a:avLst/>
            </a:prstGeom>
            <a:ln w="25400">
              <a:solidFill>
                <a:srgbClr val="942093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화살표 연결선 115">
              <a:extLst>
                <a:ext uri="{FF2B5EF4-FFF2-40B4-BE49-F238E27FC236}">
                  <a16:creationId xmlns:a16="http://schemas.microsoft.com/office/drawing/2014/main" id="{42B259FF-9756-4ECF-91C5-0F34FEF26013}"/>
                </a:ext>
              </a:extLst>
            </p:cNvPr>
            <p:cNvCxnSpPr>
              <a:cxnSpLocks/>
              <a:endCxn id="117" idx="1"/>
            </p:cNvCxnSpPr>
            <p:nvPr/>
          </p:nvCxnSpPr>
          <p:spPr>
            <a:xfrm>
              <a:off x="5559667" y="3032629"/>
              <a:ext cx="285811" cy="262035"/>
            </a:xfrm>
            <a:prstGeom prst="straightConnector1">
              <a:avLst/>
            </a:prstGeom>
            <a:ln>
              <a:solidFill>
                <a:srgbClr val="94209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C423ABF-B8F3-4502-B96D-290D5D55C4EF}"/>
                </a:ext>
              </a:extLst>
            </p:cNvPr>
            <p:cNvSpPr txBox="1"/>
            <p:nvPr/>
          </p:nvSpPr>
          <p:spPr>
            <a:xfrm>
              <a:off x="5845478" y="3194636"/>
              <a:ext cx="718741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942093"/>
                  </a:solidFill>
                  <a:latin typeface="+mn-ea"/>
                </a:rPr>
                <a:t>PQC A</a:t>
              </a:r>
            </a:p>
          </p:txBody>
        </p:sp>
        <p:cxnSp>
          <p:nvCxnSpPr>
            <p:cNvPr id="118" name="직선 연결선[R] 26">
              <a:extLst>
                <a:ext uri="{FF2B5EF4-FFF2-40B4-BE49-F238E27FC236}">
                  <a16:creationId xmlns:a16="http://schemas.microsoft.com/office/drawing/2014/main" id="{6FD58A21-535C-4C30-B0CC-215289247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6318" y="4826134"/>
              <a:ext cx="1018861" cy="286765"/>
            </a:xfrm>
            <a:prstGeom prst="line">
              <a:avLst/>
            </a:prstGeom>
            <a:ln w="25400">
              <a:solidFill>
                <a:srgbClr val="0000FF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[R] 27">
              <a:extLst>
                <a:ext uri="{FF2B5EF4-FFF2-40B4-BE49-F238E27FC236}">
                  <a16:creationId xmlns:a16="http://schemas.microsoft.com/office/drawing/2014/main" id="{719962D1-4B5B-4900-B3A4-FD4219476A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2755" y="2450085"/>
              <a:ext cx="1188005" cy="1444408"/>
            </a:xfrm>
            <a:prstGeom prst="line">
              <a:avLst/>
            </a:prstGeom>
            <a:ln w="25400">
              <a:solidFill>
                <a:srgbClr val="0000FF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[R] 28">
              <a:extLst>
                <a:ext uri="{FF2B5EF4-FFF2-40B4-BE49-F238E27FC236}">
                  <a16:creationId xmlns:a16="http://schemas.microsoft.com/office/drawing/2014/main" id="{B25514B2-77B7-412D-92E4-C8D76E5FC6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9809" y="3885266"/>
              <a:ext cx="1137805" cy="963218"/>
            </a:xfrm>
            <a:prstGeom prst="line">
              <a:avLst/>
            </a:prstGeom>
            <a:ln w="25400">
              <a:solidFill>
                <a:srgbClr val="0000FF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화살표 연결선 120">
              <a:extLst>
                <a:ext uri="{FF2B5EF4-FFF2-40B4-BE49-F238E27FC236}">
                  <a16:creationId xmlns:a16="http://schemas.microsoft.com/office/drawing/2014/main" id="{F027BE06-EFA4-4EA1-94BE-EE0508E4ABCF}"/>
                </a:ext>
              </a:extLst>
            </p:cNvPr>
            <p:cNvCxnSpPr>
              <a:cxnSpLocks/>
              <a:endCxn id="122" idx="1"/>
            </p:cNvCxnSpPr>
            <p:nvPr/>
          </p:nvCxnSpPr>
          <p:spPr>
            <a:xfrm>
              <a:off x="5550760" y="2455400"/>
              <a:ext cx="299574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99F1EAD-EADA-4EC1-8268-E8D0A57DF5B8}"/>
                </a:ext>
              </a:extLst>
            </p:cNvPr>
            <p:cNvSpPr txBox="1"/>
            <p:nvPr/>
          </p:nvSpPr>
          <p:spPr>
            <a:xfrm>
              <a:off x="5850334" y="2355372"/>
              <a:ext cx="718741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0000FF"/>
                  </a:solidFill>
                  <a:latin typeface="+mn-ea"/>
                </a:rPr>
                <a:t>PQC B</a:t>
              </a:r>
            </a:p>
          </p:txBody>
        </p:sp>
        <p:cxnSp>
          <p:nvCxnSpPr>
            <p:cNvPr id="123" name="직선 연결선[R] 31">
              <a:extLst>
                <a:ext uri="{FF2B5EF4-FFF2-40B4-BE49-F238E27FC236}">
                  <a16:creationId xmlns:a16="http://schemas.microsoft.com/office/drawing/2014/main" id="{24207A96-07B0-451D-925D-6B077E4DCD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1621" y="5454340"/>
              <a:ext cx="1048257" cy="109406"/>
            </a:xfrm>
            <a:prstGeom prst="line">
              <a:avLst/>
            </a:prstGeom>
            <a:ln w="25400">
              <a:solidFill>
                <a:srgbClr val="FF000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[R] 32">
              <a:extLst>
                <a:ext uri="{FF2B5EF4-FFF2-40B4-BE49-F238E27FC236}">
                  <a16:creationId xmlns:a16="http://schemas.microsoft.com/office/drawing/2014/main" id="{1107A27F-3ED7-473A-8CE6-3B2FD96DB8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055" y="3478861"/>
              <a:ext cx="1195454" cy="1309364"/>
            </a:xfrm>
            <a:prstGeom prst="line">
              <a:avLst/>
            </a:prstGeom>
            <a:ln w="25400">
              <a:solidFill>
                <a:srgbClr val="FF000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[R] 33">
              <a:extLst>
                <a:ext uri="{FF2B5EF4-FFF2-40B4-BE49-F238E27FC236}">
                  <a16:creationId xmlns:a16="http://schemas.microsoft.com/office/drawing/2014/main" id="{0B6266F1-75EB-43E4-ABCE-82721ACD1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878" y="4788225"/>
              <a:ext cx="1126177" cy="666116"/>
            </a:xfrm>
            <a:prstGeom prst="line">
              <a:avLst/>
            </a:prstGeom>
            <a:ln w="25400">
              <a:solidFill>
                <a:srgbClr val="FF000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화살표 연결선 125">
              <a:extLst>
                <a:ext uri="{FF2B5EF4-FFF2-40B4-BE49-F238E27FC236}">
                  <a16:creationId xmlns:a16="http://schemas.microsoft.com/office/drawing/2014/main" id="{0A8945F3-000A-465D-AE8A-C03E30D13A40}"/>
                </a:ext>
              </a:extLst>
            </p:cNvPr>
            <p:cNvCxnSpPr>
              <a:cxnSpLocks/>
              <a:endCxn id="127" idx="1"/>
            </p:cNvCxnSpPr>
            <p:nvPr/>
          </p:nvCxnSpPr>
          <p:spPr>
            <a:xfrm>
              <a:off x="5571509" y="3478861"/>
              <a:ext cx="284261" cy="2753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9BBD62B-F581-41F3-8832-8E6F10C4D254}"/>
                </a:ext>
              </a:extLst>
            </p:cNvPr>
            <p:cNvSpPr txBox="1"/>
            <p:nvPr/>
          </p:nvSpPr>
          <p:spPr>
            <a:xfrm>
              <a:off x="5855770" y="3654214"/>
              <a:ext cx="718741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FF0000"/>
                  </a:solidFill>
                  <a:latin typeface="+mn-ea"/>
                </a:rPr>
                <a:t>PQC C</a:t>
              </a:r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E90B81D2-9F96-4D9C-B1A2-60FAF13E4F72}"/>
              </a:ext>
            </a:extLst>
          </p:cNvPr>
          <p:cNvGrpSpPr/>
          <p:nvPr/>
        </p:nvGrpSpPr>
        <p:grpSpPr>
          <a:xfrm>
            <a:off x="3370675" y="6182500"/>
            <a:ext cx="5437283" cy="3310547"/>
            <a:chOff x="1037888" y="2416216"/>
            <a:chExt cx="5682666" cy="3492125"/>
          </a:xfrm>
        </p:grpSpPr>
        <p:cxnSp>
          <p:nvCxnSpPr>
            <p:cNvPr id="129" name="직선 연결선[R] 37">
              <a:extLst>
                <a:ext uri="{FF2B5EF4-FFF2-40B4-BE49-F238E27FC236}">
                  <a16:creationId xmlns:a16="http://schemas.microsoft.com/office/drawing/2014/main" id="{83281C3B-2456-40B4-8E8B-F3805D3CD105}"/>
                </a:ext>
              </a:extLst>
            </p:cNvPr>
            <p:cNvCxnSpPr>
              <a:cxnSpLocks/>
            </p:cNvCxnSpPr>
            <p:nvPr/>
          </p:nvCxnSpPr>
          <p:spPr>
            <a:xfrm>
              <a:off x="1781298" y="2416216"/>
              <a:ext cx="0" cy="328157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[R] 38">
              <a:extLst>
                <a:ext uri="{FF2B5EF4-FFF2-40B4-BE49-F238E27FC236}">
                  <a16:creationId xmlns:a16="http://schemas.microsoft.com/office/drawing/2014/main" id="{F3D142DD-C00F-4BA2-BAAA-64378D82C1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0650" y="5697787"/>
              <a:ext cx="459575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직선 연결선[R] 39">
              <a:extLst>
                <a:ext uri="{FF2B5EF4-FFF2-40B4-BE49-F238E27FC236}">
                  <a16:creationId xmlns:a16="http://schemas.microsoft.com/office/drawing/2014/main" id="{20F0DBF9-F628-4F23-8DB5-588139B459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7927" y="2431751"/>
              <a:ext cx="8904" cy="330317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연결선[R] 40">
              <a:extLst>
                <a:ext uri="{FF2B5EF4-FFF2-40B4-BE49-F238E27FC236}">
                  <a16:creationId xmlns:a16="http://schemas.microsoft.com/office/drawing/2014/main" id="{31F0871A-1E25-4FD1-AE12-E7208477122A}"/>
                </a:ext>
              </a:extLst>
            </p:cNvPr>
            <p:cNvCxnSpPr>
              <a:cxnSpLocks/>
            </p:cNvCxnSpPr>
            <p:nvPr/>
          </p:nvCxnSpPr>
          <p:spPr>
            <a:xfrm>
              <a:off x="3249879" y="2431751"/>
              <a:ext cx="0" cy="330317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[R] 41">
              <a:extLst>
                <a:ext uri="{FF2B5EF4-FFF2-40B4-BE49-F238E27FC236}">
                  <a16:creationId xmlns:a16="http://schemas.microsoft.com/office/drawing/2014/main" id="{E79E0A2D-1160-42C0-9D33-509A8CB093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53690" y="2416216"/>
              <a:ext cx="3" cy="328157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4688F1A-FC77-422D-81A6-8D73024D7DD0}"/>
                </a:ext>
              </a:extLst>
            </p:cNvPr>
            <p:cNvSpPr txBox="1"/>
            <p:nvPr/>
          </p:nvSpPr>
          <p:spPr>
            <a:xfrm>
              <a:off x="1037888" y="2478118"/>
              <a:ext cx="712152" cy="633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b="1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Resource</a:t>
              </a:r>
            </a:p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b="1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Estimate</a:t>
              </a:r>
            </a:p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b="1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(Q-gates)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3DDDFA7E-18F9-4882-A6BE-72DBD581D189}"/>
                </a:ext>
              </a:extLst>
            </p:cNvPr>
            <p:cNvSpPr txBox="1"/>
            <p:nvPr/>
          </p:nvSpPr>
          <p:spPr>
            <a:xfrm>
              <a:off x="5641392" y="5697313"/>
              <a:ext cx="1079162" cy="2110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Key Parameter</a:t>
              </a:r>
            </a:p>
          </p:txBody>
        </p:sp>
        <p:cxnSp>
          <p:nvCxnSpPr>
            <p:cNvPr id="136" name="직선 연결선[R] 44">
              <a:extLst>
                <a:ext uri="{FF2B5EF4-FFF2-40B4-BE49-F238E27FC236}">
                  <a16:creationId xmlns:a16="http://schemas.microsoft.com/office/drawing/2014/main" id="{07AE7F5D-DDB6-443B-8138-7820134B3983}"/>
                </a:ext>
              </a:extLst>
            </p:cNvPr>
            <p:cNvCxnSpPr>
              <a:cxnSpLocks/>
            </p:cNvCxnSpPr>
            <p:nvPr/>
          </p:nvCxnSpPr>
          <p:spPr>
            <a:xfrm>
              <a:off x="4376056" y="2431751"/>
              <a:ext cx="25730" cy="326603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[R] 45">
              <a:extLst>
                <a:ext uri="{FF2B5EF4-FFF2-40B4-BE49-F238E27FC236}">
                  <a16:creationId xmlns:a16="http://schemas.microsoft.com/office/drawing/2014/main" id="{7DB793C6-9817-4356-AC0D-6F3FF18DF900}"/>
                </a:ext>
              </a:extLst>
            </p:cNvPr>
            <p:cNvCxnSpPr/>
            <p:nvPr/>
          </p:nvCxnSpPr>
          <p:spPr>
            <a:xfrm flipV="1">
              <a:off x="2206831" y="4880757"/>
              <a:ext cx="1043048" cy="240269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[R] 46">
              <a:extLst>
                <a:ext uri="{FF2B5EF4-FFF2-40B4-BE49-F238E27FC236}">
                  <a16:creationId xmlns:a16="http://schemas.microsoft.com/office/drawing/2014/main" id="{18F70733-FF56-4921-9EC7-45A2044AC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879" y="3526970"/>
              <a:ext cx="2303813" cy="1353788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화살표 연결선 138">
              <a:extLst>
                <a:ext uri="{FF2B5EF4-FFF2-40B4-BE49-F238E27FC236}">
                  <a16:creationId xmlns:a16="http://schemas.microsoft.com/office/drawing/2014/main" id="{6A9BD921-6274-4628-8624-74EB292C5959}"/>
                </a:ext>
              </a:extLst>
            </p:cNvPr>
            <p:cNvCxnSpPr>
              <a:cxnSpLocks/>
              <a:endCxn id="140" idx="1"/>
            </p:cNvCxnSpPr>
            <p:nvPr/>
          </p:nvCxnSpPr>
          <p:spPr>
            <a:xfrm>
              <a:off x="5553691" y="3526970"/>
              <a:ext cx="283422" cy="10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E5D8D05-7224-4865-A416-6C8558A71EF5}"/>
                </a:ext>
              </a:extLst>
            </p:cNvPr>
            <p:cNvSpPr txBox="1"/>
            <p:nvPr/>
          </p:nvSpPr>
          <p:spPr>
            <a:xfrm>
              <a:off x="5837113" y="3421565"/>
              <a:ext cx="743395" cy="2110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+mn-ea"/>
                </a:rPr>
                <a:t>AES</a:t>
              </a:r>
            </a:p>
          </p:txBody>
        </p:sp>
        <p:cxnSp>
          <p:nvCxnSpPr>
            <p:cNvPr id="141" name="직선 연결선[R] 49">
              <a:extLst>
                <a:ext uri="{FF2B5EF4-FFF2-40B4-BE49-F238E27FC236}">
                  <a16:creationId xmlns:a16="http://schemas.microsoft.com/office/drawing/2014/main" id="{6D1525A5-42E4-4296-8449-5DC0327720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7927" y="5053273"/>
              <a:ext cx="1039086" cy="401067"/>
            </a:xfrm>
            <a:prstGeom prst="line">
              <a:avLst/>
            </a:prstGeom>
            <a:ln w="25400">
              <a:solidFill>
                <a:srgbClr val="942093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직선 연결선[R] 50">
              <a:extLst>
                <a:ext uri="{FF2B5EF4-FFF2-40B4-BE49-F238E27FC236}">
                  <a16:creationId xmlns:a16="http://schemas.microsoft.com/office/drawing/2014/main" id="{1B891F7D-8337-4B4F-8F8A-33DD2B5D95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8471" y="3046638"/>
              <a:ext cx="1195221" cy="1411696"/>
            </a:xfrm>
            <a:prstGeom prst="line">
              <a:avLst/>
            </a:prstGeom>
            <a:ln w="25400">
              <a:solidFill>
                <a:srgbClr val="942093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직선 연결선[R] 51">
              <a:extLst>
                <a:ext uri="{FF2B5EF4-FFF2-40B4-BE49-F238E27FC236}">
                  <a16:creationId xmlns:a16="http://schemas.microsoft.com/office/drawing/2014/main" id="{D4AEBBED-2449-407C-807A-AF65DE4463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5917" y="4458334"/>
              <a:ext cx="1123705" cy="594940"/>
            </a:xfrm>
            <a:prstGeom prst="line">
              <a:avLst/>
            </a:prstGeom>
            <a:ln w="25400">
              <a:solidFill>
                <a:srgbClr val="942093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직선 화살표 연결선 143">
              <a:extLst>
                <a:ext uri="{FF2B5EF4-FFF2-40B4-BE49-F238E27FC236}">
                  <a16:creationId xmlns:a16="http://schemas.microsoft.com/office/drawing/2014/main" id="{F437DF27-1CFA-4027-B629-5EAB57E4F6C8}"/>
                </a:ext>
              </a:extLst>
            </p:cNvPr>
            <p:cNvCxnSpPr>
              <a:cxnSpLocks/>
              <a:endCxn id="145" idx="1"/>
            </p:cNvCxnSpPr>
            <p:nvPr/>
          </p:nvCxnSpPr>
          <p:spPr>
            <a:xfrm flipV="1">
              <a:off x="5560125" y="3043955"/>
              <a:ext cx="276988" cy="7894"/>
            </a:xfrm>
            <a:prstGeom prst="straightConnector1">
              <a:avLst/>
            </a:prstGeom>
            <a:ln>
              <a:solidFill>
                <a:srgbClr val="94209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950AB54-DD30-4D8F-AE90-D556503CA5EF}"/>
                </a:ext>
              </a:extLst>
            </p:cNvPr>
            <p:cNvSpPr txBox="1"/>
            <p:nvPr/>
          </p:nvSpPr>
          <p:spPr>
            <a:xfrm>
              <a:off x="5837113" y="2938441"/>
              <a:ext cx="718741" cy="2110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942093"/>
                  </a:solidFill>
                  <a:latin typeface="+mn-ea"/>
                </a:rPr>
                <a:t>PQC A</a:t>
              </a:r>
            </a:p>
          </p:txBody>
        </p:sp>
        <p:cxnSp>
          <p:nvCxnSpPr>
            <p:cNvPr id="146" name="직선 연결선[R] 54">
              <a:extLst>
                <a:ext uri="{FF2B5EF4-FFF2-40B4-BE49-F238E27FC236}">
                  <a16:creationId xmlns:a16="http://schemas.microsoft.com/office/drawing/2014/main" id="{9A903BCB-23AC-4D1C-8E6F-F1E21C8124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6338" y="4678808"/>
              <a:ext cx="1057108" cy="574998"/>
            </a:xfrm>
            <a:prstGeom prst="line">
              <a:avLst/>
            </a:prstGeom>
            <a:ln w="25400">
              <a:solidFill>
                <a:srgbClr val="0000FF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직선 연결선[R] 55">
              <a:extLst>
                <a:ext uri="{FF2B5EF4-FFF2-40B4-BE49-F238E27FC236}">
                  <a16:creationId xmlns:a16="http://schemas.microsoft.com/office/drawing/2014/main" id="{45DD71EB-9842-4E24-AD51-77F2607BFE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3580" y="2643582"/>
              <a:ext cx="1180111" cy="1280231"/>
            </a:xfrm>
            <a:prstGeom prst="line">
              <a:avLst/>
            </a:prstGeom>
            <a:ln w="25400">
              <a:solidFill>
                <a:srgbClr val="0000FF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직선 연결선[R] 56">
              <a:extLst>
                <a:ext uri="{FF2B5EF4-FFF2-40B4-BE49-F238E27FC236}">
                  <a16:creationId xmlns:a16="http://schemas.microsoft.com/office/drawing/2014/main" id="{8C2029DB-2BE3-4783-A182-E7BB4CF726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7013" y="3927900"/>
              <a:ext cx="1132609" cy="766442"/>
            </a:xfrm>
            <a:prstGeom prst="line">
              <a:avLst/>
            </a:prstGeom>
            <a:ln w="25400">
              <a:solidFill>
                <a:srgbClr val="0000FF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직선 화살표 연결선 148">
              <a:extLst>
                <a:ext uri="{FF2B5EF4-FFF2-40B4-BE49-F238E27FC236}">
                  <a16:creationId xmlns:a16="http://schemas.microsoft.com/office/drawing/2014/main" id="{09DBE113-F19F-4CB3-B5B6-9AE027222474}"/>
                </a:ext>
              </a:extLst>
            </p:cNvPr>
            <p:cNvCxnSpPr>
              <a:cxnSpLocks/>
              <a:endCxn id="150" idx="1"/>
            </p:cNvCxnSpPr>
            <p:nvPr/>
          </p:nvCxnSpPr>
          <p:spPr>
            <a:xfrm flipV="1">
              <a:off x="5553691" y="2633102"/>
              <a:ext cx="263183" cy="104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C68D445-12FB-45CD-8966-57BE0A3430A2}"/>
                </a:ext>
              </a:extLst>
            </p:cNvPr>
            <p:cNvSpPr txBox="1"/>
            <p:nvPr/>
          </p:nvSpPr>
          <p:spPr>
            <a:xfrm>
              <a:off x="5816874" y="2527588"/>
              <a:ext cx="718741" cy="2110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0000FF"/>
                  </a:solidFill>
                  <a:latin typeface="+mn-ea"/>
                </a:rPr>
                <a:t>PQC B</a:t>
              </a:r>
            </a:p>
          </p:txBody>
        </p:sp>
        <p:cxnSp>
          <p:nvCxnSpPr>
            <p:cNvPr id="151" name="직선 연결선[R] 59">
              <a:extLst>
                <a:ext uri="{FF2B5EF4-FFF2-40B4-BE49-F238E27FC236}">
                  <a16:creationId xmlns:a16="http://schemas.microsoft.com/office/drawing/2014/main" id="{5D614B26-872E-493F-B5BE-EF30BE8C23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1621" y="5454340"/>
              <a:ext cx="1048257" cy="109406"/>
            </a:xfrm>
            <a:prstGeom prst="line">
              <a:avLst/>
            </a:prstGeom>
            <a:ln w="25400">
              <a:solidFill>
                <a:srgbClr val="FF000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직선 연결선[R] 60">
              <a:extLst>
                <a:ext uri="{FF2B5EF4-FFF2-40B4-BE49-F238E27FC236}">
                  <a16:creationId xmlns:a16="http://schemas.microsoft.com/office/drawing/2014/main" id="{C796E98E-305F-4F9A-9ECE-AAB0F9DC95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055" y="3782753"/>
              <a:ext cx="1177636" cy="1005471"/>
            </a:xfrm>
            <a:prstGeom prst="line">
              <a:avLst/>
            </a:prstGeom>
            <a:ln w="25400">
              <a:solidFill>
                <a:srgbClr val="FF000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연결선[R] 61">
              <a:extLst>
                <a:ext uri="{FF2B5EF4-FFF2-40B4-BE49-F238E27FC236}">
                  <a16:creationId xmlns:a16="http://schemas.microsoft.com/office/drawing/2014/main" id="{72378916-C92B-4F38-ADE5-A82445B569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878" y="4788225"/>
              <a:ext cx="1126177" cy="666116"/>
            </a:xfrm>
            <a:prstGeom prst="line">
              <a:avLst/>
            </a:prstGeom>
            <a:ln w="25400">
              <a:solidFill>
                <a:srgbClr val="FF000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직선 화살표 연결선 153">
              <a:extLst>
                <a:ext uri="{FF2B5EF4-FFF2-40B4-BE49-F238E27FC236}">
                  <a16:creationId xmlns:a16="http://schemas.microsoft.com/office/drawing/2014/main" id="{66AA07A9-5CD9-447E-A937-105347AC3145}"/>
                </a:ext>
              </a:extLst>
            </p:cNvPr>
            <p:cNvCxnSpPr>
              <a:cxnSpLocks/>
              <a:endCxn id="155" idx="1"/>
            </p:cNvCxnSpPr>
            <p:nvPr/>
          </p:nvCxnSpPr>
          <p:spPr>
            <a:xfrm>
              <a:off x="5511340" y="3785121"/>
              <a:ext cx="325772" cy="12474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45B57C89-487B-4048-91B8-E13117C9A63C}"/>
                </a:ext>
              </a:extLst>
            </p:cNvPr>
            <p:cNvSpPr txBox="1"/>
            <p:nvPr/>
          </p:nvSpPr>
          <p:spPr>
            <a:xfrm>
              <a:off x="5837113" y="3804352"/>
              <a:ext cx="718741" cy="2110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FF0000"/>
                  </a:solidFill>
                  <a:latin typeface="+mn-ea"/>
                </a:rPr>
                <a:t>PQC C</a:t>
              </a:r>
            </a:p>
          </p:txBody>
        </p:sp>
      </p:grp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A663F465-D3AA-4256-B2A9-7F1313B3215E}"/>
              </a:ext>
            </a:extLst>
          </p:cNvPr>
          <p:cNvGrpSpPr/>
          <p:nvPr/>
        </p:nvGrpSpPr>
        <p:grpSpPr>
          <a:xfrm>
            <a:off x="3464930" y="2311029"/>
            <a:ext cx="5349408" cy="3177064"/>
            <a:chOff x="1072894" y="2341228"/>
            <a:chExt cx="5593263" cy="3703312"/>
          </a:xfrm>
        </p:grpSpPr>
        <p:cxnSp>
          <p:nvCxnSpPr>
            <p:cNvPr id="157" name="직선 연결선[R] 65">
              <a:extLst>
                <a:ext uri="{FF2B5EF4-FFF2-40B4-BE49-F238E27FC236}">
                  <a16:creationId xmlns:a16="http://schemas.microsoft.com/office/drawing/2014/main" id="{3F923DAF-B894-44F3-B474-BAF6E7B7CC99}"/>
                </a:ext>
              </a:extLst>
            </p:cNvPr>
            <p:cNvCxnSpPr/>
            <p:nvPr/>
          </p:nvCxnSpPr>
          <p:spPr>
            <a:xfrm>
              <a:off x="1781298" y="2416216"/>
              <a:ext cx="0" cy="36283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직선 연결선[R] 66">
              <a:extLst>
                <a:ext uri="{FF2B5EF4-FFF2-40B4-BE49-F238E27FC236}">
                  <a16:creationId xmlns:a16="http://schemas.microsoft.com/office/drawing/2014/main" id="{CF5286DF-6BD0-4FC1-A279-3C32DD2607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1293" y="5828804"/>
              <a:ext cx="459575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[R] 67">
              <a:extLst>
                <a:ext uri="{FF2B5EF4-FFF2-40B4-BE49-F238E27FC236}">
                  <a16:creationId xmlns:a16="http://schemas.microsoft.com/office/drawing/2014/main" id="{AC2EA9CE-CF7A-4F42-89DD-846DC722869B}"/>
                </a:ext>
              </a:extLst>
            </p:cNvPr>
            <p:cNvCxnSpPr>
              <a:cxnSpLocks/>
            </p:cNvCxnSpPr>
            <p:nvPr/>
          </p:nvCxnSpPr>
          <p:spPr>
            <a:xfrm>
              <a:off x="2206831" y="2431751"/>
              <a:ext cx="0" cy="3412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직선 연결선[R] 68">
              <a:extLst>
                <a:ext uri="{FF2B5EF4-FFF2-40B4-BE49-F238E27FC236}">
                  <a16:creationId xmlns:a16="http://schemas.microsoft.com/office/drawing/2014/main" id="{18A8458A-5DFC-4E66-93FB-425F5B9A64F1}"/>
                </a:ext>
              </a:extLst>
            </p:cNvPr>
            <p:cNvCxnSpPr>
              <a:cxnSpLocks/>
            </p:cNvCxnSpPr>
            <p:nvPr/>
          </p:nvCxnSpPr>
          <p:spPr>
            <a:xfrm>
              <a:off x="3249879" y="2431751"/>
              <a:ext cx="0" cy="3412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직선 연결선[R] 69">
              <a:extLst>
                <a:ext uri="{FF2B5EF4-FFF2-40B4-BE49-F238E27FC236}">
                  <a16:creationId xmlns:a16="http://schemas.microsoft.com/office/drawing/2014/main" id="{32066749-4689-4076-AC1E-F1A1033E1EBA}"/>
                </a:ext>
              </a:extLst>
            </p:cNvPr>
            <p:cNvCxnSpPr>
              <a:cxnSpLocks/>
            </p:cNvCxnSpPr>
            <p:nvPr/>
          </p:nvCxnSpPr>
          <p:spPr>
            <a:xfrm>
              <a:off x="5553693" y="2416216"/>
              <a:ext cx="0" cy="3412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A2E0D668-9412-46AB-8E2A-8B04480DE419}"/>
                </a:ext>
              </a:extLst>
            </p:cNvPr>
            <p:cNvSpPr txBox="1"/>
            <p:nvPr/>
          </p:nvSpPr>
          <p:spPr>
            <a:xfrm>
              <a:off x="1072894" y="2341228"/>
              <a:ext cx="765051" cy="6375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b="1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Resource</a:t>
              </a:r>
            </a:p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b="1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Estimate</a:t>
              </a:r>
            </a:p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b="1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(Qubits)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9460830-2A19-4A90-8F40-108724588745}"/>
                </a:ext>
              </a:extLst>
            </p:cNvPr>
            <p:cNvSpPr txBox="1"/>
            <p:nvPr/>
          </p:nvSpPr>
          <p:spPr>
            <a:xfrm>
              <a:off x="5586520" y="5803438"/>
              <a:ext cx="1079637" cy="2331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Key Parameter</a:t>
              </a:r>
            </a:p>
          </p:txBody>
        </p:sp>
        <p:cxnSp>
          <p:nvCxnSpPr>
            <p:cNvPr id="164" name="직선 연결선[R] 72">
              <a:extLst>
                <a:ext uri="{FF2B5EF4-FFF2-40B4-BE49-F238E27FC236}">
                  <a16:creationId xmlns:a16="http://schemas.microsoft.com/office/drawing/2014/main" id="{D20A34C5-5C76-426C-8C06-69171924DB5D}"/>
                </a:ext>
              </a:extLst>
            </p:cNvPr>
            <p:cNvCxnSpPr>
              <a:cxnSpLocks/>
            </p:cNvCxnSpPr>
            <p:nvPr/>
          </p:nvCxnSpPr>
          <p:spPr>
            <a:xfrm>
              <a:off x="4376056" y="2431751"/>
              <a:ext cx="0" cy="3412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직선 연결선[R] 73">
              <a:extLst>
                <a:ext uri="{FF2B5EF4-FFF2-40B4-BE49-F238E27FC236}">
                  <a16:creationId xmlns:a16="http://schemas.microsoft.com/office/drawing/2014/main" id="{5669FDD0-1A32-40ED-A0AF-6EA349D15A88}"/>
                </a:ext>
              </a:extLst>
            </p:cNvPr>
            <p:cNvCxnSpPr/>
            <p:nvPr/>
          </p:nvCxnSpPr>
          <p:spPr>
            <a:xfrm flipV="1">
              <a:off x="2206831" y="4880757"/>
              <a:ext cx="1043048" cy="240269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직선 연결선[R] 74">
              <a:extLst>
                <a:ext uri="{FF2B5EF4-FFF2-40B4-BE49-F238E27FC236}">
                  <a16:creationId xmlns:a16="http://schemas.microsoft.com/office/drawing/2014/main" id="{510EB995-3B9D-40A4-85DF-448414D4BC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879" y="3526970"/>
              <a:ext cx="2303813" cy="1353788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직선 화살표 연결선 166">
              <a:extLst>
                <a:ext uri="{FF2B5EF4-FFF2-40B4-BE49-F238E27FC236}">
                  <a16:creationId xmlns:a16="http://schemas.microsoft.com/office/drawing/2014/main" id="{AE6A135E-F456-433A-9F60-40CE63EB404B}"/>
                </a:ext>
              </a:extLst>
            </p:cNvPr>
            <p:cNvCxnSpPr>
              <a:cxnSpLocks/>
              <a:endCxn id="168" idx="1"/>
            </p:cNvCxnSpPr>
            <p:nvPr/>
          </p:nvCxnSpPr>
          <p:spPr>
            <a:xfrm>
              <a:off x="5553691" y="3503956"/>
              <a:ext cx="29520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5816B747-D05B-4C82-AFD7-189329D957BE}"/>
                </a:ext>
              </a:extLst>
            </p:cNvPr>
            <p:cNvSpPr txBox="1"/>
            <p:nvPr/>
          </p:nvSpPr>
          <p:spPr>
            <a:xfrm>
              <a:off x="5848896" y="3403928"/>
              <a:ext cx="697482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+mn-ea"/>
                </a:rPr>
                <a:t>AES</a:t>
              </a:r>
            </a:p>
          </p:txBody>
        </p:sp>
        <p:cxnSp>
          <p:nvCxnSpPr>
            <p:cNvPr id="169" name="직선 연결선[R] 77">
              <a:extLst>
                <a:ext uri="{FF2B5EF4-FFF2-40B4-BE49-F238E27FC236}">
                  <a16:creationId xmlns:a16="http://schemas.microsoft.com/office/drawing/2014/main" id="{C12DA079-AC86-43DF-8EC5-4C6CB96C5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7927" y="5053273"/>
              <a:ext cx="1039086" cy="401067"/>
            </a:xfrm>
            <a:prstGeom prst="line">
              <a:avLst/>
            </a:prstGeom>
            <a:ln w="25400">
              <a:solidFill>
                <a:srgbClr val="942093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[R] 78">
              <a:extLst>
                <a:ext uri="{FF2B5EF4-FFF2-40B4-BE49-F238E27FC236}">
                  <a16:creationId xmlns:a16="http://schemas.microsoft.com/office/drawing/2014/main" id="{A5A43E85-6CAF-4E03-86F5-DDB13FA814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056" y="3046637"/>
              <a:ext cx="1177636" cy="1090001"/>
            </a:xfrm>
            <a:prstGeom prst="line">
              <a:avLst/>
            </a:prstGeom>
            <a:ln w="25400">
              <a:solidFill>
                <a:srgbClr val="942093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직선 연결선[R] 79">
              <a:extLst>
                <a:ext uri="{FF2B5EF4-FFF2-40B4-BE49-F238E27FC236}">
                  <a16:creationId xmlns:a16="http://schemas.microsoft.com/office/drawing/2014/main" id="{F4EB6310-8049-47A6-827A-D9E75B2915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5917" y="4128434"/>
              <a:ext cx="1130139" cy="924839"/>
            </a:xfrm>
            <a:prstGeom prst="line">
              <a:avLst/>
            </a:prstGeom>
            <a:ln w="25400">
              <a:solidFill>
                <a:srgbClr val="942093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직선 화살표 연결선 171">
              <a:extLst>
                <a:ext uri="{FF2B5EF4-FFF2-40B4-BE49-F238E27FC236}">
                  <a16:creationId xmlns:a16="http://schemas.microsoft.com/office/drawing/2014/main" id="{E6801247-E0ED-464A-B07E-AB1095C96A00}"/>
                </a:ext>
              </a:extLst>
            </p:cNvPr>
            <p:cNvCxnSpPr>
              <a:cxnSpLocks/>
              <a:endCxn id="173" idx="1"/>
            </p:cNvCxnSpPr>
            <p:nvPr/>
          </p:nvCxnSpPr>
          <p:spPr>
            <a:xfrm>
              <a:off x="5542919" y="3045134"/>
              <a:ext cx="316306" cy="0"/>
            </a:xfrm>
            <a:prstGeom prst="straightConnector1">
              <a:avLst/>
            </a:prstGeom>
            <a:ln>
              <a:solidFill>
                <a:srgbClr val="94209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1D7ED4C1-697D-4BCC-8539-D3FF1C8185B9}"/>
                </a:ext>
              </a:extLst>
            </p:cNvPr>
            <p:cNvSpPr txBox="1"/>
            <p:nvPr/>
          </p:nvSpPr>
          <p:spPr>
            <a:xfrm>
              <a:off x="5859225" y="2945106"/>
              <a:ext cx="718741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942093"/>
                  </a:solidFill>
                  <a:latin typeface="+mn-ea"/>
                </a:rPr>
                <a:t>PQC A</a:t>
              </a:r>
            </a:p>
          </p:txBody>
        </p:sp>
        <p:cxnSp>
          <p:nvCxnSpPr>
            <p:cNvPr id="174" name="직선 연결선[R] 82">
              <a:extLst>
                <a:ext uri="{FF2B5EF4-FFF2-40B4-BE49-F238E27FC236}">
                  <a16:creationId xmlns:a16="http://schemas.microsoft.com/office/drawing/2014/main" id="{FFC6CF3D-E0ED-436B-871D-168268AD91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8152" y="4328933"/>
              <a:ext cx="1018861" cy="286765"/>
            </a:xfrm>
            <a:prstGeom prst="line">
              <a:avLst/>
            </a:prstGeom>
            <a:ln w="25400">
              <a:solidFill>
                <a:srgbClr val="0000FF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직선 연결선[R] 83">
              <a:extLst>
                <a:ext uri="{FF2B5EF4-FFF2-40B4-BE49-F238E27FC236}">
                  <a16:creationId xmlns:a16="http://schemas.microsoft.com/office/drawing/2014/main" id="{8AFE82E9-D505-474B-A9A3-B61F7C7526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0017" y="2643581"/>
              <a:ext cx="1173674" cy="1014546"/>
            </a:xfrm>
            <a:prstGeom prst="line">
              <a:avLst/>
            </a:prstGeom>
            <a:ln w="25400">
              <a:solidFill>
                <a:srgbClr val="0000FF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직선 연결선[R] 84">
              <a:extLst>
                <a:ext uri="{FF2B5EF4-FFF2-40B4-BE49-F238E27FC236}">
                  <a16:creationId xmlns:a16="http://schemas.microsoft.com/office/drawing/2014/main" id="{9F9CCB8A-B8CA-4B28-B716-0A1D1DD93D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3447" y="3658127"/>
              <a:ext cx="1132608" cy="670805"/>
            </a:xfrm>
            <a:prstGeom prst="line">
              <a:avLst/>
            </a:prstGeom>
            <a:ln w="25400">
              <a:solidFill>
                <a:srgbClr val="0000FF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직선 화살표 연결선 176">
              <a:extLst>
                <a:ext uri="{FF2B5EF4-FFF2-40B4-BE49-F238E27FC236}">
                  <a16:creationId xmlns:a16="http://schemas.microsoft.com/office/drawing/2014/main" id="{9FC2753A-F850-4CCE-AC90-32564891A93A}"/>
                </a:ext>
              </a:extLst>
            </p:cNvPr>
            <p:cNvCxnSpPr>
              <a:cxnSpLocks/>
              <a:endCxn id="178" idx="1"/>
            </p:cNvCxnSpPr>
            <p:nvPr/>
          </p:nvCxnSpPr>
          <p:spPr>
            <a:xfrm>
              <a:off x="5553691" y="2633103"/>
              <a:ext cx="297237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303AACA9-0FD9-48EA-ACF2-A4A23DCD081D}"/>
                </a:ext>
              </a:extLst>
            </p:cNvPr>
            <p:cNvSpPr txBox="1"/>
            <p:nvPr/>
          </p:nvSpPr>
          <p:spPr>
            <a:xfrm>
              <a:off x="5850928" y="2533075"/>
              <a:ext cx="718741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0000FF"/>
                  </a:solidFill>
                  <a:latin typeface="+mn-ea"/>
                </a:rPr>
                <a:t>PQC B</a:t>
              </a:r>
            </a:p>
          </p:txBody>
        </p:sp>
        <p:cxnSp>
          <p:nvCxnSpPr>
            <p:cNvPr id="179" name="직선 연결선[R] 87">
              <a:extLst>
                <a:ext uri="{FF2B5EF4-FFF2-40B4-BE49-F238E27FC236}">
                  <a16:creationId xmlns:a16="http://schemas.microsoft.com/office/drawing/2014/main" id="{64474A30-EA7F-4BF8-885A-7C2F00DE89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1621" y="5454340"/>
              <a:ext cx="1048257" cy="109406"/>
            </a:xfrm>
            <a:prstGeom prst="line">
              <a:avLst/>
            </a:prstGeom>
            <a:ln w="25400">
              <a:solidFill>
                <a:srgbClr val="FF000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직선 연결선[R] 88">
              <a:extLst>
                <a:ext uri="{FF2B5EF4-FFF2-40B4-BE49-F238E27FC236}">
                  <a16:creationId xmlns:a16="http://schemas.microsoft.com/office/drawing/2014/main" id="{3C69A93C-1ED7-4B9C-9147-6447B6A520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055" y="3782753"/>
              <a:ext cx="1177636" cy="1005471"/>
            </a:xfrm>
            <a:prstGeom prst="line">
              <a:avLst/>
            </a:prstGeom>
            <a:ln w="25400">
              <a:solidFill>
                <a:srgbClr val="FF000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[R] 89">
              <a:extLst>
                <a:ext uri="{FF2B5EF4-FFF2-40B4-BE49-F238E27FC236}">
                  <a16:creationId xmlns:a16="http://schemas.microsoft.com/office/drawing/2014/main" id="{F3CA5D98-9129-44DD-AC18-1EC3EDABF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878" y="4788225"/>
              <a:ext cx="1126177" cy="666116"/>
            </a:xfrm>
            <a:prstGeom prst="line">
              <a:avLst/>
            </a:prstGeom>
            <a:ln w="25400">
              <a:solidFill>
                <a:srgbClr val="FF000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직선 화살표 연결선 181">
              <a:extLst>
                <a:ext uri="{FF2B5EF4-FFF2-40B4-BE49-F238E27FC236}">
                  <a16:creationId xmlns:a16="http://schemas.microsoft.com/office/drawing/2014/main" id="{D9E6EDD7-6C42-4241-9475-A7D8EB6C998C}"/>
                </a:ext>
              </a:extLst>
            </p:cNvPr>
            <p:cNvCxnSpPr>
              <a:cxnSpLocks/>
              <a:endCxn id="183" idx="1"/>
            </p:cNvCxnSpPr>
            <p:nvPr/>
          </p:nvCxnSpPr>
          <p:spPr>
            <a:xfrm>
              <a:off x="5542919" y="3782753"/>
              <a:ext cx="304089" cy="10437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55A35528-DB26-4AAE-9144-FBE38F9642AE}"/>
                </a:ext>
              </a:extLst>
            </p:cNvPr>
            <p:cNvSpPr txBox="1"/>
            <p:nvPr/>
          </p:nvSpPr>
          <p:spPr>
            <a:xfrm>
              <a:off x="5847008" y="3787101"/>
              <a:ext cx="718741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FF0000"/>
                  </a:solidFill>
                  <a:latin typeface="+mn-ea"/>
                </a:rPr>
                <a:t>PQC C</a:t>
              </a:r>
            </a:p>
          </p:txBody>
        </p:sp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7B1836D0-ADC1-47C4-8DA6-01CD72FCC445}"/>
              </a:ext>
            </a:extLst>
          </p:cNvPr>
          <p:cNvGrpSpPr/>
          <p:nvPr/>
        </p:nvGrpSpPr>
        <p:grpSpPr>
          <a:xfrm>
            <a:off x="10585914" y="5838420"/>
            <a:ext cx="6050528" cy="3788383"/>
            <a:chOff x="7502020" y="2475592"/>
            <a:chExt cx="5096650" cy="3788383"/>
          </a:xfrm>
        </p:grpSpPr>
        <p:cxnSp>
          <p:nvCxnSpPr>
            <p:cNvPr id="185" name="직선 연결선[R] 93">
              <a:extLst>
                <a:ext uri="{FF2B5EF4-FFF2-40B4-BE49-F238E27FC236}">
                  <a16:creationId xmlns:a16="http://schemas.microsoft.com/office/drawing/2014/main" id="{FEBBDE9F-C4E6-49C0-B72F-87C31D0422E4}"/>
                </a:ext>
              </a:extLst>
            </p:cNvPr>
            <p:cNvCxnSpPr/>
            <p:nvPr/>
          </p:nvCxnSpPr>
          <p:spPr>
            <a:xfrm>
              <a:off x="8291093" y="2475592"/>
              <a:ext cx="0" cy="36283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직선 연결선[R] 94">
              <a:extLst>
                <a:ext uri="{FF2B5EF4-FFF2-40B4-BE49-F238E27FC236}">
                  <a16:creationId xmlns:a16="http://schemas.microsoft.com/office/drawing/2014/main" id="{6D8C01A0-8497-48D6-B32C-12B050EC54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1089" y="5888180"/>
              <a:ext cx="37029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직선 연결선[R] 95">
              <a:extLst>
                <a:ext uri="{FF2B5EF4-FFF2-40B4-BE49-F238E27FC236}">
                  <a16:creationId xmlns:a16="http://schemas.microsoft.com/office/drawing/2014/main" id="{43B3F157-21F2-40F4-AE95-3A3F1CEE92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6203" y="4136638"/>
              <a:ext cx="349787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5A653DB-7D4A-403C-99DE-54B8C4D8A1F6}"/>
                </a:ext>
              </a:extLst>
            </p:cNvPr>
            <p:cNvSpPr txBox="1"/>
            <p:nvPr/>
          </p:nvSpPr>
          <p:spPr>
            <a:xfrm>
              <a:off x="7502020" y="3253933"/>
              <a:ext cx="760068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b="1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Q-Security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b="1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Index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b="1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(AES128:1)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2B7A1DC3-4B81-47EA-9B5D-F38F0C24D065}"/>
                </a:ext>
              </a:extLst>
            </p:cNvPr>
            <p:cNvSpPr txBox="1"/>
            <p:nvPr/>
          </p:nvSpPr>
          <p:spPr>
            <a:xfrm>
              <a:off x="11673217" y="5894643"/>
              <a:ext cx="9254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b="1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4F81BD">
                      <a:lumMod val="75000"/>
                    </a:srgbClr>
                  </a:solidFill>
                  <a:latin typeface="+mn-ea"/>
                </a:rPr>
                <a:t>Key Parameter of Crypto A 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2BD930E7-E3A0-4EDC-A817-8C08C6B35490}"/>
                </a:ext>
              </a:extLst>
            </p:cNvPr>
            <p:cNvSpPr txBox="1"/>
            <p:nvPr/>
          </p:nvSpPr>
          <p:spPr>
            <a:xfrm>
              <a:off x="9336988" y="5987293"/>
              <a:ext cx="8010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+mn-ea"/>
                </a:rPr>
                <a:t>Key Param 2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D23D2957-71EC-4643-937A-6686FDF2898F}"/>
                </a:ext>
              </a:extLst>
            </p:cNvPr>
            <p:cNvSpPr txBox="1"/>
            <p:nvPr/>
          </p:nvSpPr>
          <p:spPr>
            <a:xfrm>
              <a:off x="8101088" y="4030177"/>
              <a:ext cx="18222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+mn-ea"/>
                </a:rPr>
                <a:t>1</a:t>
              </a:r>
            </a:p>
          </p:txBody>
        </p:sp>
        <p:sp>
          <p:nvSpPr>
            <p:cNvPr id="192" name="직사각형 191">
              <a:extLst>
                <a:ext uri="{FF2B5EF4-FFF2-40B4-BE49-F238E27FC236}">
                  <a16:creationId xmlns:a16="http://schemas.microsoft.com/office/drawing/2014/main" id="{D71FE38A-A26A-44FE-8EDD-F55C138C4C74}"/>
                </a:ext>
              </a:extLst>
            </p:cNvPr>
            <p:cNvSpPr/>
            <p:nvPr/>
          </p:nvSpPr>
          <p:spPr>
            <a:xfrm flipH="1">
              <a:off x="8785815" y="4600162"/>
              <a:ext cx="71111" cy="12880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latin typeface="+mn-ea"/>
              </a:endParaRPr>
            </a:p>
          </p:txBody>
        </p:sp>
        <p:sp>
          <p:nvSpPr>
            <p:cNvPr id="193" name="직사각형 192">
              <a:extLst>
                <a:ext uri="{FF2B5EF4-FFF2-40B4-BE49-F238E27FC236}">
                  <a16:creationId xmlns:a16="http://schemas.microsoft.com/office/drawing/2014/main" id="{14FD3540-2734-47F9-95ED-C12156FA2F11}"/>
                </a:ext>
              </a:extLst>
            </p:cNvPr>
            <p:cNvSpPr/>
            <p:nvPr/>
          </p:nvSpPr>
          <p:spPr>
            <a:xfrm>
              <a:off x="9571512" y="4033567"/>
              <a:ext cx="72319" cy="18580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latin typeface="+mn-ea"/>
              </a:endParaRPr>
            </a:p>
          </p:txBody>
        </p:sp>
        <p:sp>
          <p:nvSpPr>
            <p:cNvPr id="194" name="직사각형 193">
              <a:extLst>
                <a:ext uri="{FF2B5EF4-FFF2-40B4-BE49-F238E27FC236}">
                  <a16:creationId xmlns:a16="http://schemas.microsoft.com/office/drawing/2014/main" id="{57E8EC12-7A16-4EE5-A4CE-DD3B3A8AB540}"/>
                </a:ext>
              </a:extLst>
            </p:cNvPr>
            <p:cNvSpPr/>
            <p:nvPr/>
          </p:nvSpPr>
          <p:spPr>
            <a:xfrm>
              <a:off x="11245932" y="2736851"/>
              <a:ext cx="65844" cy="316583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latin typeface="+mn-ea"/>
              </a:endParaRPr>
            </a:p>
          </p:txBody>
        </p:sp>
        <p:sp>
          <p:nvSpPr>
            <p:cNvPr id="195" name="직사각형 194">
              <a:extLst>
                <a:ext uri="{FF2B5EF4-FFF2-40B4-BE49-F238E27FC236}">
                  <a16:creationId xmlns:a16="http://schemas.microsoft.com/office/drawing/2014/main" id="{B215419F-4FB1-49F4-BCFF-ECF1A11063E8}"/>
                </a:ext>
              </a:extLst>
            </p:cNvPr>
            <p:cNvSpPr/>
            <p:nvPr/>
          </p:nvSpPr>
          <p:spPr>
            <a:xfrm>
              <a:off x="10367157" y="3782752"/>
              <a:ext cx="68419" cy="20933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latin typeface="+mn-ea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6C7ED988-0AAB-4FB2-9500-3AB7DD7A5D73}"/>
                </a:ext>
              </a:extLst>
            </p:cNvPr>
            <p:cNvSpPr txBox="1"/>
            <p:nvPr/>
          </p:nvSpPr>
          <p:spPr>
            <a:xfrm>
              <a:off x="8550496" y="5995019"/>
              <a:ext cx="727239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+mn-ea"/>
                </a:rPr>
                <a:t>Key Param 1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37DBF9C4-B780-487E-AA9E-0EB3710B163D}"/>
                </a:ext>
              </a:extLst>
            </p:cNvPr>
            <p:cNvSpPr txBox="1"/>
            <p:nvPr/>
          </p:nvSpPr>
          <p:spPr>
            <a:xfrm>
              <a:off x="10926441" y="5991597"/>
              <a:ext cx="820837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+mn-ea"/>
                </a:rPr>
                <a:t>Key Param 4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A0CC3C27-E4A9-4D58-9632-C65E792DE66F}"/>
                </a:ext>
              </a:extLst>
            </p:cNvPr>
            <p:cNvSpPr txBox="1"/>
            <p:nvPr/>
          </p:nvSpPr>
          <p:spPr>
            <a:xfrm>
              <a:off x="10148887" y="5999322"/>
              <a:ext cx="727239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kern="1200" spc="-50" dirty="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+mn-ea"/>
                </a:rPr>
                <a:t>Key Param 3</a:t>
              </a:r>
            </a:p>
          </p:txBody>
        </p:sp>
        <p:cxnSp>
          <p:nvCxnSpPr>
            <p:cNvPr id="199" name="직선 연결선[R] 107">
              <a:extLst>
                <a:ext uri="{FF2B5EF4-FFF2-40B4-BE49-F238E27FC236}">
                  <a16:creationId xmlns:a16="http://schemas.microsoft.com/office/drawing/2014/main" id="{26910721-67BC-4F33-8E32-CDABB8CE49F8}"/>
                </a:ext>
              </a:extLst>
            </p:cNvPr>
            <p:cNvCxnSpPr>
              <a:cxnSpLocks/>
              <a:endCxn id="193" idx="0"/>
            </p:cNvCxnSpPr>
            <p:nvPr/>
          </p:nvCxnSpPr>
          <p:spPr>
            <a:xfrm flipV="1">
              <a:off x="8819695" y="4033567"/>
              <a:ext cx="787977" cy="555086"/>
            </a:xfrm>
            <a:prstGeom prst="line">
              <a:avLst/>
            </a:prstGeom>
            <a:ln w="25400">
              <a:solidFill>
                <a:srgbClr val="0000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직선 연결선[R] 108">
              <a:extLst>
                <a:ext uri="{FF2B5EF4-FFF2-40B4-BE49-F238E27FC236}">
                  <a16:creationId xmlns:a16="http://schemas.microsoft.com/office/drawing/2014/main" id="{9849A840-B0A4-4690-949C-5B100A5ADF3F}"/>
                </a:ext>
              </a:extLst>
            </p:cNvPr>
            <p:cNvCxnSpPr>
              <a:cxnSpLocks/>
              <a:stCxn id="195" idx="0"/>
              <a:endCxn id="194" idx="0"/>
            </p:cNvCxnSpPr>
            <p:nvPr/>
          </p:nvCxnSpPr>
          <p:spPr>
            <a:xfrm flipV="1">
              <a:off x="10401367" y="2736851"/>
              <a:ext cx="877487" cy="1045901"/>
            </a:xfrm>
            <a:prstGeom prst="line">
              <a:avLst/>
            </a:prstGeom>
            <a:ln w="25400">
              <a:solidFill>
                <a:srgbClr val="0000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[R] 109">
              <a:extLst>
                <a:ext uri="{FF2B5EF4-FFF2-40B4-BE49-F238E27FC236}">
                  <a16:creationId xmlns:a16="http://schemas.microsoft.com/office/drawing/2014/main" id="{534F99B8-2F14-46F8-B21B-4C1A7AE9582B}"/>
                </a:ext>
              </a:extLst>
            </p:cNvPr>
            <p:cNvCxnSpPr>
              <a:cxnSpLocks/>
              <a:stCxn id="193" idx="0"/>
              <a:endCxn id="195" idx="0"/>
            </p:cNvCxnSpPr>
            <p:nvPr/>
          </p:nvCxnSpPr>
          <p:spPr>
            <a:xfrm flipV="1">
              <a:off x="9607672" y="3782752"/>
              <a:ext cx="793695" cy="250815"/>
            </a:xfrm>
            <a:prstGeom prst="line">
              <a:avLst/>
            </a:prstGeom>
            <a:ln w="25400">
              <a:solidFill>
                <a:srgbClr val="0000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대각선 방향의 모서리가 둥근 사각형 110">
            <a:extLst>
              <a:ext uri="{FF2B5EF4-FFF2-40B4-BE49-F238E27FC236}">
                <a16:creationId xmlns:a16="http://schemas.microsoft.com/office/drawing/2014/main" id="{678AE713-3140-42E2-AD48-8F41BAECBFD4}"/>
              </a:ext>
            </a:extLst>
          </p:cNvPr>
          <p:cNvSpPr/>
          <p:nvPr/>
        </p:nvSpPr>
        <p:spPr>
          <a:xfrm>
            <a:off x="11128317" y="6007913"/>
            <a:ext cx="3555869" cy="398026"/>
          </a:xfrm>
          <a:prstGeom prst="round2DiagRect">
            <a:avLst>
              <a:gd name="adj1" fmla="val 12375"/>
              <a:gd name="adj2" fmla="val 0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/>
        </p:spPr>
        <p:txBody>
          <a:bodyPr vert="horz" lIns="130048" tIns="65024" rIns="130048" bIns="65024" rtlCol="0" anchor="ctr" anchorCtr="0">
            <a:noAutofit/>
          </a:bodyPr>
          <a:lstStyle/>
          <a:p>
            <a:pPr defTabSz="130046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US" altLang="ko-KR" sz="1800" kern="120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Arial" panose="020B0604020202020204" pitchFamily="34" charset="0"/>
              </a:rPr>
              <a:t>Q-Security Prediction of Crypto A</a:t>
            </a:r>
          </a:p>
        </p:txBody>
      </p:sp>
      <p:pic>
        <p:nvPicPr>
          <p:cNvPr id="203" name="Picture 5" descr="E:\PNG\화살표\화살살.png">
            <a:extLst>
              <a:ext uri="{FF2B5EF4-FFF2-40B4-BE49-F238E27FC236}">
                <a16:creationId xmlns:a16="http://schemas.microsoft.com/office/drawing/2014/main" id="{4B4F9D37-2E59-4742-9783-1A2E00DBB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94777" y="5116365"/>
            <a:ext cx="4838769" cy="107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사각형: 둥근 모서리 2">
            <a:extLst>
              <a:ext uri="{FF2B5EF4-FFF2-40B4-BE49-F238E27FC236}">
                <a16:creationId xmlns:a16="http://schemas.microsoft.com/office/drawing/2014/main" id="{B0B3231C-D0FE-43DD-8D67-C81A4665D0E1}"/>
              </a:ext>
            </a:extLst>
          </p:cNvPr>
          <p:cNvSpPr/>
          <p:nvPr/>
        </p:nvSpPr>
        <p:spPr>
          <a:xfrm>
            <a:off x="741161" y="3431120"/>
            <a:ext cx="1941010" cy="5003011"/>
          </a:xfrm>
          <a:prstGeom prst="roundRect">
            <a:avLst>
              <a:gd name="adj" fmla="val 0"/>
            </a:avLst>
          </a:prstGeom>
          <a:solidFill>
            <a:srgbClr val="1F4F6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205" name="직사각형 204">
            <a:extLst>
              <a:ext uri="{FF2B5EF4-FFF2-40B4-BE49-F238E27FC236}">
                <a16:creationId xmlns:a16="http://schemas.microsoft.com/office/drawing/2014/main" id="{833B7D3D-0447-4F1B-B7DC-3F3096118133}"/>
              </a:ext>
            </a:extLst>
          </p:cNvPr>
          <p:cNvSpPr/>
          <p:nvPr/>
        </p:nvSpPr>
        <p:spPr>
          <a:xfrm>
            <a:off x="761068" y="4300765"/>
            <a:ext cx="1881129" cy="1535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FB10D23B-052E-4AEF-95F0-62A54CC0C244}"/>
              </a:ext>
            </a:extLst>
          </p:cNvPr>
          <p:cNvSpPr txBox="1"/>
          <p:nvPr/>
        </p:nvSpPr>
        <p:spPr>
          <a:xfrm>
            <a:off x="825062" y="3414994"/>
            <a:ext cx="1773208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en-US" altLang="ko-KR" sz="1600" b="1" kern="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Q-security </a:t>
            </a:r>
            <a:r>
              <a:rPr lang="en-US" altLang="ko-KR" sz="1600" b="1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comparison to AES case</a:t>
            </a:r>
            <a:endParaRPr lang="en-US" altLang="ko-KR" sz="1600" b="1" kern="0" spc="-50" dirty="0">
              <a:ln>
                <a:solidFill>
                  <a:prstClr val="black">
                    <a:alpha val="0"/>
                  </a:prstClr>
                </a:solidFill>
              </a:ln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07" name="사각형: 둥근 위쪽 모서리 376">
            <a:extLst>
              <a:ext uri="{FF2B5EF4-FFF2-40B4-BE49-F238E27FC236}">
                <a16:creationId xmlns:a16="http://schemas.microsoft.com/office/drawing/2014/main" id="{C3FEB803-E926-4F8A-9B1E-47130600A245}"/>
              </a:ext>
            </a:extLst>
          </p:cNvPr>
          <p:cNvSpPr/>
          <p:nvPr/>
        </p:nvSpPr>
        <p:spPr>
          <a:xfrm>
            <a:off x="835342" y="2701678"/>
            <a:ext cx="1743270" cy="747934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gradFill>
              <a:gsLst>
                <a:gs pos="85000">
                  <a:schemeClr val="tx1">
                    <a:lumMod val="65000"/>
                    <a:lumOff val="35000"/>
                  </a:schemeClr>
                </a:gs>
                <a:gs pos="85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latinLnBrk="1" hangingPunct="1">
              <a:defRPr/>
            </a:pPr>
            <a:r>
              <a:rPr lang="en-US" altLang="ko-KR" sz="1800" b="1" kern="1200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Q-security evaluation</a:t>
            </a:r>
          </a:p>
        </p:txBody>
      </p:sp>
      <p:sp>
        <p:nvSpPr>
          <p:cNvPr id="208" name="직사각형 207">
            <a:extLst>
              <a:ext uri="{FF2B5EF4-FFF2-40B4-BE49-F238E27FC236}">
                <a16:creationId xmlns:a16="http://schemas.microsoft.com/office/drawing/2014/main" id="{83BFEC93-DC6D-4213-BA68-FD0A3579D87C}"/>
              </a:ext>
            </a:extLst>
          </p:cNvPr>
          <p:cNvSpPr/>
          <p:nvPr/>
        </p:nvSpPr>
        <p:spPr>
          <a:xfrm>
            <a:off x="773721" y="6372031"/>
            <a:ext cx="1881129" cy="1535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209" name="그림 208">
            <a:extLst>
              <a:ext uri="{FF2B5EF4-FFF2-40B4-BE49-F238E27FC236}">
                <a16:creationId xmlns:a16="http://schemas.microsoft.com/office/drawing/2014/main" id="{ACEAC898-C47D-4E31-B8E4-B57E16896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39" y="4444940"/>
            <a:ext cx="1825204" cy="1235069"/>
          </a:xfrm>
          <a:prstGeom prst="rect">
            <a:avLst/>
          </a:prstGeom>
        </p:spPr>
      </p:pic>
      <p:pic>
        <p:nvPicPr>
          <p:cNvPr id="210" name="그림 209">
            <a:extLst>
              <a:ext uri="{FF2B5EF4-FFF2-40B4-BE49-F238E27FC236}">
                <a16:creationId xmlns:a16="http://schemas.microsoft.com/office/drawing/2014/main" id="{8D3C0289-C2FA-4DFF-8AF8-BD272B40F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72" y="6403148"/>
            <a:ext cx="1744348" cy="1483995"/>
          </a:xfrm>
          <a:prstGeom prst="rect">
            <a:avLst/>
          </a:prstGeom>
        </p:spPr>
      </p:pic>
      <p:pic>
        <p:nvPicPr>
          <p:cNvPr id="211" name="그림 210">
            <a:extLst>
              <a:ext uri="{FF2B5EF4-FFF2-40B4-BE49-F238E27FC236}">
                <a16:creationId xmlns:a16="http://schemas.microsoft.com/office/drawing/2014/main" id="{9A05D2CD-237B-4AEE-A792-C7937CD2A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2473" y="1677129"/>
            <a:ext cx="465160" cy="475496"/>
          </a:xfrm>
          <a:prstGeom prst="rect">
            <a:avLst/>
          </a:prstGeom>
        </p:spPr>
      </p:pic>
      <p:sp>
        <p:nvSpPr>
          <p:cNvPr id="212" name="TextBox 211">
            <a:extLst>
              <a:ext uri="{FF2B5EF4-FFF2-40B4-BE49-F238E27FC236}">
                <a16:creationId xmlns:a16="http://schemas.microsoft.com/office/drawing/2014/main" id="{6DF82AC0-E416-44DD-968B-8DBAC87045BE}"/>
              </a:ext>
            </a:extLst>
          </p:cNvPr>
          <p:cNvSpPr txBox="1"/>
          <p:nvPr/>
        </p:nvSpPr>
        <p:spPr>
          <a:xfrm>
            <a:off x="2096536" y="1606520"/>
            <a:ext cx="11500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latinLnBrk="1" hangingPunct="1">
              <a:defRPr/>
            </a:pPr>
            <a:r>
              <a:rPr lang="en-US" altLang="ko-KR" sz="3600" b="1" spc="-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Graph for Users on</a:t>
            </a:r>
            <a:r>
              <a:rPr lang="ko-KR" altLang="en-US" sz="3600" b="1" spc="-20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3600" b="1" spc="-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Quantum Security</a:t>
            </a:r>
            <a:r>
              <a:rPr lang="ko-KR" altLang="en-US" sz="3600" b="1" spc="-20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3600" b="1" spc="-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Evaluation Results</a:t>
            </a:r>
            <a:endParaRPr lang="ko-KR" altLang="en-US" sz="3600" b="1" spc="-2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07396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1D5B2-7793-6549-9D55-7EA16BC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sz="3200" dirty="0"/>
              <a:t>ETRI’s </a:t>
            </a:r>
            <a:r>
              <a:rPr kumimoji="1" lang="en-US" altLang="ko-KR" sz="3200" dirty="0" err="1"/>
              <a:t>QCrypton</a:t>
            </a:r>
            <a:r>
              <a:rPr kumimoji="1" lang="ko-KR" altLang="en-US" sz="3200" dirty="0"/>
              <a:t> </a:t>
            </a:r>
            <a:r>
              <a:rPr kumimoji="1" lang="en-US" altLang="ko-KR" sz="3200" dirty="0"/>
              <a:t>–</a:t>
            </a:r>
            <a:r>
              <a:rPr kumimoji="1" lang="ko-KR" altLang="en-US" sz="3200" dirty="0"/>
              <a:t> </a:t>
            </a:r>
            <a:r>
              <a:rPr kumimoji="1" lang="en-US" altLang="ko-KR" sz="3200" dirty="0"/>
              <a:t>core features</a:t>
            </a:r>
            <a:endParaRPr kumimoji="1" lang="ko-KR" altLang="en-US" sz="3200" dirty="0"/>
          </a:p>
        </p:txBody>
      </p:sp>
      <p:sp>
        <p:nvSpPr>
          <p:cNvPr id="213" name="사각형: 둥근 모서리 147">
            <a:extLst>
              <a:ext uri="{FF2B5EF4-FFF2-40B4-BE49-F238E27FC236}">
                <a16:creationId xmlns:a16="http://schemas.microsoft.com/office/drawing/2014/main" id="{9C8F9FE3-21FC-462F-A104-AA68BA264775}"/>
              </a:ext>
            </a:extLst>
          </p:cNvPr>
          <p:cNvSpPr/>
          <p:nvPr/>
        </p:nvSpPr>
        <p:spPr>
          <a:xfrm>
            <a:off x="1455926" y="1892834"/>
            <a:ext cx="432000" cy="432000"/>
          </a:xfrm>
          <a:prstGeom prst="roundRect">
            <a:avLst/>
          </a:prstGeom>
          <a:gradFill flip="none" rotWithShape="1">
            <a:gsLst>
              <a:gs pos="51000">
                <a:srgbClr val="17375E"/>
              </a:gs>
              <a:gs pos="50000">
                <a:srgbClr val="1F4A7F"/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l" defTabSz="482163" latinLnBrk="1" hangingPunct="1">
              <a:defRPr/>
            </a:pPr>
            <a:r>
              <a:rPr lang="en-US" altLang="ko-KR" sz="3200" b="1" spc="-53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endParaRPr lang="ko-KR" altLang="en-US" sz="3200" b="1" spc="-53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14" name="직사각형 213">
            <a:extLst>
              <a:ext uri="{FF2B5EF4-FFF2-40B4-BE49-F238E27FC236}">
                <a16:creationId xmlns:a16="http://schemas.microsoft.com/office/drawing/2014/main" id="{62B33692-85D6-436C-940A-2F18594EB757}"/>
              </a:ext>
            </a:extLst>
          </p:cNvPr>
          <p:cNvSpPr/>
          <p:nvPr/>
        </p:nvSpPr>
        <p:spPr>
          <a:xfrm>
            <a:off x="2045441" y="1880438"/>
            <a:ext cx="6925304" cy="1004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82163" latinLnBrk="1" hangingPunct="1">
              <a:lnSpc>
                <a:spcPct val="90000"/>
              </a:lnSpc>
              <a:spcAft>
                <a:spcPts val="158"/>
              </a:spcAft>
            </a:pPr>
            <a:r>
              <a:rPr lang="en-US" altLang="ko-KR" sz="3200" b="1" spc="-132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ill Sans"/>
              </a:rPr>
              <a:t>Visualized High-Level Programming</a:t>
            </a:r>
          </a:p>
          <a:p>
            <a:pPr algn="just" defTabSz="482163" latinLnBrk="1" hangingPunct="1">
              <a:lnSpc>
                <a:spcPct val="90000"/>
              </a:lnSpc>
              <a:spcAft>
                <a:spcPts val="158"/>
              </a:spcAft>
            </a:pPr>
            <a:r>
              <a:rPr lang="en-US" altLang="ko-KR" sz="3200" b="1" spc="-132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ill Sans"/>
              </a:rPr>
              <a:t>for Quantum Algorithm</a:t>
            </a:r>
          </a:p>
        </p:txBody>
      </p:sp>
      <p:sp>
        <p:nvSpPr>
          <p:cNvPr id="215" name="사각형: 둥근 모서리 147">
            <a:extLst>
              <a:ext uri="{FF2B5EF4-FFF2-40B4-BE49-F238E27FC236}">
                <a16:creationId xmlns:a16="http://schemas.microsoft.com/office/drawing/2014/main" id="{F666A0A5-893F-4CA8-8BBC-0AC50221C60C}"/>
              </a:ext>
            </a:extLst>
          </p:cNvPr>
          <p:cNvSpPr/>
          <p:nvPr/>
        </p:nvSpPr>
        <p:spPr>
          <a:xfrm>
            <a:off x="1455926" y="4449187"/>
            <a:ext cx="432000" cy="432000"/>
          </a:xfrm>
          <a:prstGeom prst="roundRect">
            <a:avLst/>
          </a:prstGeom>
          <a:gradFill flip="none" rotWithShape="1">
            <a:gsLst>
              <a:gs pos="51000">
                <a:srgbClr val="17375E"/>
              </a:gs>
              <a:gs pos="50000">
                <a:srgbClr val="1F4A7F"/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l" defTabSz="482163" latinLnBrk="1" hangingPunct="1">
              <a:defRPr/>
            </a:pPr>
            <a:r>
              <a:rPr lang="en-US" altLang="ko-KR" sz="3200" b="1" spc="-53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  <a:endParaRPr lang="ko-KR" altLang="en-US" sz="3200" b="1" spc="-53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16" name="직사각형 215">
            <a:extLst>
              <a:ext uri="{FF2B5EF4-FFF2-40B4-BE49-F238E27FC236}">
                <a16:creationId xmlns:a16="http://schemas.microsoft.com/office/drawing/2014/main" id="{1E8C4609-900D-4FA6-8F06-6AE858A3B2AF}"/>
              </a:ext>
            </a:extLst>
          </p:cNvPr>
          <p:cNvSpPr/>
          <p:nvPr/>
        </p:nvSpPr>
        <p:spPr>
          <a:xfrm>
            <a:off x="2045441" y="4436791"/>
            <a:ext cx="7165936" cy="1004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82163" latinLnBrk="1" hangingPunct="1">
              <a:lnSpc>
                <a:spcPct val="90000"/>
              </a:lnSpc>
              <a:spcAft>
                <a:spcPts val="158"/>
              </a:spcAft>
            </a:pPr>
            <a:r>
              <a:rPr lang="en-US" altLang="ko-KR" sz="3200" b="1" spc="-132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ill Sans"/>
              </a:rPr>
              <a:t>Quantum Libraries of the Arithmetic </a:t>
            </a:r>
          </a:p>
          <a:p>
            <a:pPr algn="just" defTabSz="482163" latinLnBrk="1" hangingPunct="1">
              <a:lnSpc>
                <a:spcPct val="90000"/>
              </a:lnSpc>
              <a:spcAft>
                <a:spcPts val="158"/>
              </a:spcAft>
            </a:pPr>
            <a:r>
              <a:rPr lang="en-US" altLang="ko-KR" sz="3200" b="1" spc="-132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ill Sans"/>
              </a:rPr>
              <a:t>for Cryptographic Algorithms</a:t>
            </a:r>
          </a:p>
        </p:txBody>
      </p:sp>
      <p:sp>
        <p:nvSpPr>
          <p:cNvPr id="217" name="사각형: 둥근 모서리 147">
            <a:extLst>
              <a:ext uri="{FF2B5EF4-FFF2-40B4-BE49-F238E27FC236}">
                <a16:creationId xmlns:a16="http://schemas.microsoft.com/office/drawing/2014/main" id="{A2C4803B-D001-4E13-A842-BA4B0E8C70F4}"/>
              </a:ext>
            </a:extLst>
          </p:cNvPr>
          <p:cNvSpPr/>
          <p:nvPr/>
        </p:nvSpPr>
        <p:spPr>
          <a:xfrm>
            <a:off x="1455926" y="6868784"/>
            <a:ext cx="432000" cy="432000"/>
          </a:xfrm>
          <a:prstGeom prst="roundRect">
            <a:avLst/>
          </a:prstGeom>
          <a:gradFill flip="none" rotWithShape="1">
            <a:gsLst>
              <a:gs pos="51000">
                <a:srgbClr val="17375E"/>
              </a:gs>
              <a:gs pos="50000">
                <a:srgbClr val="1F4A7F"/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l" defTabSz="482163" latinLnBrk="1" hangingPunct="1">
              <a:defRPr/>
            </a:pPr>
            <a:r>
              <a:rPr lang="en-US" altLang="ko-KR" sz="3200" b="1" spc="-53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</a:t>
            </a:r>
            <a:endParaRPr lang="ko-KR" altLang="en-US" sz="3200" b="1" spc="-53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18" name="직사각형 217">
            <a:extLst>
              <a:ext uri="{FF2B5EF4-FFF2-40B4-BE49-F238E27FC236}">
                <a16:creationId xmlns:a16="http://schemas.microsoft.com/office/drawing/2014/main" id="{4C31B7AD-E02F-4B39-A5A4-2BC8B05B3030}"/>
              </a:ext>
            </a:extLst>
          </p:cNvPr>
          <p:cNvSpPr/>
          <p:nvPr/>
        </p:nvSpPr>
        <p:spPr>
          <a:xfrm>
            <a:off x="2045441" y="6856388"/>
            <a:ext cx="7416193" cy="1004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82163" latinLnBrk="1" hangingPunct="1">
              <a:lnSpc>
                <a:spcPct val="90000"/>
              </a:lnSpc>
              <a:spcAft>
                <a:spcPts val="158"/>
              </a:spcAft>
            </a:pPr>
            <a:r>
              <a:rPr lang="en-US" altLang="ko-KR" sz="3200" b="1" spc="-132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ill Sans"/>
              </a:rPr>
              <a:t>Quantum Resource Analysis </a:t>
            </a:r>
          </a:p>
          <a:p>
            <a:pPr algn="just" defTabSz="482163" latinLnBrk="1" hangingPunct="1">
              <a:lnSpc>
                <a:spcPct val="90000"/>
              </a:lnSpc>
              <a:spcAft>
                <a:spcPts val="158"/>
              </a:spcAft>
            </a:pPr>
            <a:r>
              <a:rPr lang="en-US" altLang="ko-KR" sz="3200" b="1" spc="-132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ill Sans"/>
              </a:rPr>
              <a:t>in QASM, FTQC levels, and QHW Levels</a:t>
            </a:r>
          </a:p>
        </p:txBody>
      </p:sp>
      <p:pic>
        <p:nvPicPr>
          <p:cNvPr id="219" name="Picture 5">
            <a:extLst>
              <a:ext uri="{FF2B5EF4-FFF2-40B4-BE49-F238E27FC236}">
                <a16:creationId xmlns:a16="http://schemas.microsoft.com/office/drawing/2014/main" id="{F019E0E6-65DD-40F4-A7DA-9A05A5F33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890" y="1920618"/>
            <a:ext cx="4499911" cy="1928395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/>
        </p:spPr>
      </p:pic>
      <p:pic>
        <p:nvPicPr>
          <p:cNvPr id="220" name="그림 219">
            <a:extLst>
              <a:ext uri="{FF2B5EF4-FFF2-40B4-BE49-F238E27FC236}">
                <a16:creationId xmlns:a16="http://schemas.microsoft.com/office/drawing/2014/main" id="{9485CA60-FD9E-453C-8D6B-4ECE74813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1890" y="4478381"/>
            <a:ext cx="3576557" cy="2325957"/>
          </a:xfrm>
          <a:prstGeom prst="rect">
            <a:avLst/>
          </a:prstGeom>
        </p:spPr>
      </p:pic>
      <p:pic>
        <p:nvPicPr>
          <p:cNvPr id="221" name="그림 220">
            <a:extLst>
              <a:ext uri="{FF2B5EF4-FFF2-40B4-BE49-F238E27FC236}">
                <a16:creationId xmlns:a16="http://schemas.microsoft.com/office/drawing/2014/main" id="{2D5C2A96-F886-40A9-80F1-87203E200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1444" y="7451963"/>
            <a:ext cx="2067118" cy="2040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2" name="그림 221">
            <a:extLst>
              <a:ext uri="{FF2B5EF4-FFF2-40B4-BE49-F238E27FC236}">
                <a16:creationId xmlns:a16="http://schemas.microsoft.com/office/drawing/2014/main" id="{BFB58D58-8B5C-4037-9DAC-639BFBA0B0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8008"/>
          <a:stretch/>
        </p:blipFill>
        <p:spPr>
          <a:xfrm>
            <a:off x="9711890" y="7465256"/>
            <a:ext cx="2949688" cy="1167611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74672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1D5B2-7793-6549-9D55-7EA16BC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sz="3200" dirty="0"/>
              <a:t>Migration plan for PQC in Korea</a:t>
            </a:r>
            <a:endParaRPr kumimoji="1" lang="ko-KR" altLang="en-US" sz="32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8302E5F-FE86-4B16-98C6-4570B73CA2C4}"/>
              </a:ext>
            </a:extLst>
          </p:cNvPr>
          <p:cNvSpPr/>
          <p:nvPr/>
        </p:nvSpPr>
        <p:spPr>
          <a:xfrm>
            <a:off x="1287082" y="2516712"/>
            <a:ext cx="15046193" cy="280535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7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53AEBAF9-C782-4BCA-AFFB-3B8E4A1B5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473" y="1677129"/>
            <a:ext cx="465160" cy="4754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829EE5-8F2C-4041-9A59-231CD3511676}"/>
              </a:ext>
            </a:extLst>
          </p:cNvPr>
          <p:cNvSpPr txBox="1"/>
          <p:nvPr/>
        </p:nvSpPr>
        <p:spPr>
          <a:xfrm>
            <a:off x="2096536" y="1606520"/>
            <a:ext cx="7526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latinLnBrk="1" hangingPunct="1">
              <a:defRPr/>
            </a:pPr>
            <a:r>
              <a:rPr lang="en-US" altLang="ko-KR" sz="3600" b="1" spc="-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Migration roadmap by NIS and MSIT</a:t>
            </a:r>
            <a:endParaRPr lang="ko-KR" altLang="en-US" sz="3600" b="1" spc="-2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307B699-EC83-4891-B37E-0F1D1A455F8C}"/>
              </a:ext>
            </a:extLst>
          </p:cNvPr>
          <p:cNvGrpSpPr/>
          <p:nvPr/>
        </p:nvGrpSpPr>
        <p:grpSpPr>
          <a:xfrm>
            <a:off x="1347481" y="2126131"/>
            <a:ext cx="3617813" cy="3511187"/>
            <a:chOff x="1428165" y="3428589"/>
            <a:chExt cx="3617813" cy="3511187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693FE675-C0D4-4FF1-9000-7AAF937D62FF}"/>
                </a:ext>
              </a:extLst>
            </p:cNvPr>
            <p:cNvGrpSpPr/>
            <p:nvPr/>
          </p:nvGrpSpPr>
          <p:grpSpPr>
            <a:xfrm>
              <a:off x="1428165" y="3428589"/>
              <a:ext cx="3617813" cy="3511187"/>
              <a:chOff x="-4975" y="1077303"/>
              <a:chExt cx="3617813" cy="3511187"/>
            </a:xfrm>
          </p:grpSpPr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1AF7EEF9-A131-4C6F-BC40-09166695B7B8}"/>
                  </a:ext>
                </a:extLst>
              </p:cNvPr>
              <p:cNvGrpSpPr/>
              <p:nvPr/>
            </p:nvGrpSpPr>
            <p:grpSpPr>
              <a:xfrm>
                <a:off x="22810" y="1077303"/>
                <a:ext cx="3590028" cy="3511187"/>
                <a:chOff x="10013570" y="4024484"/>
                <a:chExt cx="3590028" cy="3511187"/>
              </a:xfrm>
            </p:grpSpPr>
            <p:sp>
              <p:nvSpPr>
                <p:cNvPr id="26" name="원형 30">
                  <a:extLst>
                    <a:ext uri="{FF2B5EF4-FFF2-40B4-BE49-F238E27FC236}">
                      <a16:creationId xmlns:a16="http://schemas.microsoft.com/office/drawing/2014/main" id="{488ED389-3F1C-4362-B518-1B4CA99CE02B}"/>
                    </a:ext>
                  </a:extLst>
                </p:cNvPr>
                <p:cNvSpPr/>
                <p:nvPr/>
              </p:nvSpPr>
              <p:spPr>
                <a:xfrm rot="18900000">
                  <a:off x="10013570" y="4024484"/>
                  <a:ext cx="3590028" cy="3511187"/>
                </a:xfrm>
                <a:prstGeom prst="pie">
                  <a:avLst>
                    <a:gd name="adj1" fmla="val 11330462"/>
                    <a:gd name="adj2" fmla="val 15578101"/>
                  </a:avLst>
                </a:prstGeom>
                <a:solidFill>
                  <a:srgbClr val="92D05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4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endParaRPr>
                </a:p>
              </p:txBody>
            </p:sp>
            <p:sp>
              <p:nvSpPr>
                <p:cNvPr id="27" name="원형 31">
                  <a:extLst>
                    <a:ext uri="{FF2B5EF4-FFF2-40B4-BE49-F238E27FC236}">
                      <a16:creationId xmlns:a16="http://schemas.microsoft.com/office/drawing/2014/main" id="{1CF03BB2-34C0-489D-A6CE-964AF1DAAC18}"/>
                    </a:ext>
                  </a:extLst>
                </p:cNvPr>
                <p:cNvSpPr/>
                <p:nvPr/>
              </p:nvSpPr>
              <p:spPr>
                <a:xfrm rot="18900000">
                  <a:off x="10910243" y="4492203"/>
                  <a:ext cx="2520000" cy="2520000"/>
                </a:xfrm>
                <a:prstGeom prst="pie">
                  <a:avLst>
                    <a:gd name="adj1" fmla="val 11178863"/>
                    <a:gd name="adj2" fmla="val 15600250"/>
                  </a:avLst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4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endParaRPr>
                </a:p>
              </p:txBody>
            </p:sp>
          </p:grp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274C85F-36D5-4F70-BC5E-944607AFC241}"/>
                  </a:ext>
                </a:extLst>
              </p:cNvPr>
              <p:cNvSpPr/>
              <p:nvPr/>
            </p:nvSpPr>
            <p:spPr>
              <a:xfrm>
                <a:off x="-4975" y="2565873"/>
                <a:ext cx="9605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~’24</a:t>
                </a:r>
                <a:endParaRPr lang="ko-KR" altLang="en-US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모서리가 둥근 직사각형 27">
              <a:extLst>
                <a:ext uri="{FF2B5EF4-FFF2-40B4-BE49-F238E27FC236}">
                  <a16:creationId xmlns:a16="http://schemas.microsoft.com/office/drawing/2014/main" id="{8F2D177E-4DF7-4EB2-ACE8-F645892EB09A}"/>
                </a:ext>
              </a:extLst>
            </p:cNvPr>
            <p:cNvSpPr/>
            <p:nvPr/>
          </p:nvSpPr>
          <p:spPr>
            <a:xfrm>
              <a:off x="2334493" y="3924183"/>
              <a:ext cx="2520000" cy="2520000"/>
            </a:xfrm>
            <a:prstGeom prst="roundRect">
              <a:avLst>
                <a:gd name="adj" fmla="val 50000"/>
              </a:avLst>
            </a:prstGeom>
            <a:solidFill>
              <a:srgbClr val="9966FF"/>
            </a:solidFill>
            <a:ln>
              <a:noFill/>
            </a:ln>
            <a:effectLst>
              <a:outerShdw dist="254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 latinLnBrk="1" hangingPunct="1"/>
              <a:r>
                <a:rPr lang="en-US" altLang="ko-KR" sz="2200" b="1" kern="1200" spc="-150" dirty="0">
                  <a:solidFill>
                    <a:prstClr val="white"/>
                  </a:solidFill>
                  <a:latin typeface="맑은 고딕" panose="020B0503020000020004" pitchFamily="50" charset="-127"/>
                </a:rPr>
                <a:t>Establishment of national policy for PQC transition</a:t>
              </a:r>
              <a:endParaRPr lang="ko-KR" altLang="en-US" sz="2200" b="1" kern="1200" spc="-15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B19DE4D-BC84-43DF-ADAA-2638C990D462}"/>
              </a:ext>
            </a:extLst>
          </p:cNvPr>
          <p:cNvGrpSpPr/>
          <p:nvPr/>
        </p:nvGrpSpPr>
        <p:grpSpPr>
          <a:xfrm>
            <a:off x="7167647" y="2088234"/>
            <a:ext cx="3569441" cy="3589458"/>
            <a:chOff x="5969677" y="3555520"/>
            <a:chExt cx="3569441" cy="3589458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3146ED8B-BB26-4CAC-837E-298D50751E1C}"/>
                </a:ext>
              </a:extLst>
            </p:cNvPr>
            <p:cNvGrpSpPr/>
            <p:nvPr/>
          </p:nvGrpSpPr>
          <p:grpSpPr>
            <a:xfrm>
              <a:off x="5969677" y="3555520"/>
              <a:ext cx="3569441" cy="3589458"/>
              <a:chOff x="947906" y="3428887"/>
              <a:chExt cx="3569441" cy="3589458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A79FA5BD-6A39-4B91-A7BE-4A0549A7B986}"/>
                  </a:ext>
                </a:extLst>
              </p:cNvPr>
              <p:cNvGrpSpPr/>
              <p:nvPr/>
            </p:nvGrpSpPr>
            <p:grpSpPr>
              <a:xfrm>
                <a:off x="982961" y="3428887"/>
                <a:ext cx="3534386" cy="3589458"/>
                <a:chOff x="10033390" y="3938003"/>
                <a:chExt cx="3534386" cy="3589458"/>
              </a:xfrm>
            </p:grpSpPr>
            <p:sp>
              <p:nvSpPr>
                <p:cNvPr id="33" name="원형 37">
                  <a:extLst>
                    <a:ext uri="{FF2B5EF4-FFF2-40B4-BE49-F238E27FC236}">
                      <a16:creationId xmlns:a16="http://schemas.microsoft.com/office/drawing/2014/main" id="{9603067C-AABA-4A67-BD1A-7BA489D0CAA7}"/>
                    </a:ext>
                  </a:extLst>
                </p:cNvPr>
                <p:cNvSpPr/>
                <p:nvPr/>
              </p:nvSpPr>
              <p:spPr>
                <a:xfrm rot="18900000">
                  <a:off x="10033390" y="3938003"/>
                  <a:ext cx="3534386" cy="3589458"/>
                </a:xfrm>
                <a:prstGeom prst="pie">
                  <a:avLst>
                    <a:gd name="adj1" fmla="val 11330462"/>
                    <a:gd name="adj2" fmla="val 15578101"/>
                  </a:avLst>
                </a:prstGeom>
                <a:solidFill>
                  <a:srgbClr val="00B05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4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endParaRPr>
                </a:p>
              </p:txBody>
            </p:sp>
            <p:sp>
              <p:nvSpPr>
                <p:cNvPr id="34" name="원형 38">
                  <a:extLst>
                    <a:ext uri="{FF2B5EF4-FFF2-40B4-BE49-F238E27FC236}">
                      <a16:creationId xmlns:a16="http://schemas.microsoft.com/office/drawing/2014/main" id="{98090C84-73C8-42FA-AF8D-14065746F9CF}"/>
                    </a:ext>
                  </a:extLst>
                </p:cNvPr>
                <p:cNvSpPr/>
                <p:nvPr/>
              </p:nvSpPr>
              <p:spPr>
                <a:xfrm rot="18900000">
                  <a:off x="10910243" y="4492203"/>
                  <a:ext cx="2520000" cy="2520000"/>
                </a:xfrm>
                <a:prstGeom prst="pie">
                  <a:avLst>
                    <a:gd name="adj1" fmla="val 11178863"/>
                    <a:gd name="adj2" fmla="val 15600250"/>
                  </a:avLst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4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endParaRPr>
                </a:p>
              </p:txBody>
            </p:sp>
          </p:grp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FDD974A1-928A-4D6D-AEAA-B1A51525C958}"/>
                  </a:ext>
                </a:extLst>
              </p:cNvPr>
              <p:cNvSpPr/>
              <p:nvPr/>
            </p:nvSpPr>
            <p:spPr>
              <a:xfrm>
                <a:off x="947906" y="4966601"/>
                <a:ext cx="9605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~’30</a:t>
                </a:r>
                <a:endParaRPr lang="ko-KR" altLang="en-US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모서리가 둥근 직사각형 34">
              <a:extLst>
                <a:ext uri="{FF2B5EF4-FFF2-40B4-BE49-F238E27FC236}">
                  <a16:creationId xmlns:a16="http://schemas.microsoft.com/office/drawing/2014/main" id="{5A3537AB-8573-4C7C-8D30-2CB88D785957}"/>
                </a:ext>
              </a:extLst>
            </p:cNvPr>
            <p:cNvSpPr/>
            <p:nvPr/>
          </p:nvSpPr>
          <p:spPr>
            <a:xfrm>
              <a:off x="6869235" y="4090249"/>
              <a:ext cx="2520000" cy="2520000"/>
            </a:xfrm>
            <a:prstGeom prst="roundRect">
              <a:avLst>
                <a:gd name="adj" fmla="val 50000"/>
              </a:avLst>
            </a:prstGeom>
            <a:solidFill>
              <a:srgbClr val="6600FF"/>
            </a:solidFill>
            <a:ln>
              <a:noFill/>
            </a:ln>
            <a:effectLst>
              <a:outerShdw dist="254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 latinLnBrk="1" hangingPunct="1"/>
              <a:r>
                <a:rPr lang="en-US" altLang="ko-KR" sz="2200" b="1" kern="1200" spc="-150" dirty="0">
                  <a:solidFill>
                    <a:prstClr val="white"/>
                  </a:solidFill>
                  <a:latin typeface="맑은 고딕" panose="020B0503020000020004" pitchFamily="50" charset="-127"/>
                </a:rPr>
                <a:t>Running PQC transition</a:t>
              </a:r>
              <a:endParaRPr lang="ko-KR" altLang="en-US" sz="2200" b="1" kern="1200" spc="-150">
                <a:solidFill>
                  <a:prstClr val="white"/>
                </a:solidFill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8F042A23-4DAB-49D3-BBDA-B1708B290A8A}"/>
              </a:ext>
            </a:extLst>
          </p:cNvPr>
          <p:cNvGrpSpPr/>
          <p:nvPr/>
        </p:nvGrpSpPr>
        <p:grpSpPr>
          <a:xfrm>
            <a:off x="12739955" y="2147773"/>
            <a:ext cx="3582140" cy="3536571"/>
            <a:chOff x="10871497" y="1652645"/>
            <a:chExt cx="3582140" cy="3536571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0204C7B4-286E-422C-8F00-64B58946D96B}"/>
                </a:ext>
              </a:extLst>
            </p:cNvPr>
            <p:cNvGrpSpPr/>
            <p:nvPr/>
          </p:nvGrpSpPr>
          <p:grpSpPr>
            <a:xfrm>
              <a:off x="10871497" y="1652645"/>
              <a:ext cx="3582140" cy="3536571"/>
              <a:chOff x="472443" y="-1050945"/>
              <a:chExt cx="3582140" cy="3536571"/>
            </a:xfrm>
          </p:grpSpPr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9C0E4E1F-6B00-4C8A-B119-1C3C018FFCE4}"/>
                  </a:ext>
                </a:extLst>
              </p:cNvPr>
              <p:cNvGrpSpPr/>
              <p:nvPr/>
            </p:nvGrpSpPr>
            <p:grpSpPr>
              <a:xfrm>
                <a:off x="518012" y="-1050945"/>
                <a:ext cx="3536571" cy="3536571"/>
                <a:chOff x="10050223" y="3983917"/>
                <a:chExt cx="3536571" cy="3536571"/>
              </a:xfrm>
            </p:grpSpPr>
            <p:sp>
              <p:nvSpPr>
                <p:cNvPr id="40" name="원형 44">
                  <a:extLst>
                    <a:ext uri="{FF2B5EF4-FFF2-40B4-BE49-F238E27FC236}">
                      <a16:creationId xmlns:a16="http://schemas.microsoft.com/office/drawing/2014/main" id="{5909AA87-77FB-43A2-8605-60C9998295F5}"/>
                    </a:ext>
                  </a:extLst>
                </p:cNvPr>
                <p:cNvSpPr/>
                <p:nvPr/>
              </p:nvSpPr>
              <p:spPr>
                <a:xfrm rot="18900000">
                  <a:off x="10050223" y="3983917"/>
                  <a:ext cx="3536571" cy="3536571"/>
                </a:xfrm>
                <a:prstGeom prst="pie">
                  <a:avLst>
                    <a:gd name="adj1" fmla="val 11330462"/>
                    <a:gd name="adj2" fmla="val 15578101"/>
                  </a:avLst>
                </a:prstGeom>
                <a:solidFill>
                  <a:srgbClr val="19A3A3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4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endParaRPr>
                </a:p>
              </p:txBody>
            </p:sp>
            <p:sp>
              <p:nvSpPr>
                <p:cNvPr id="41" name="원형 45">
                  <a:extLst>
                    <a:ext uri="{FF2B5EF4-FFF2-40B4-BE49-F238E27FC236}">
                      <a16:creationId xmlns:a16="http://schemas.microsoft.com/office/drawing/2014/main" id="{5E137B8F-CFEB-402A-BC49-B17EBA696383}"/>
                    </a:ext>
                  </a:extLst>
                </p:cNvPr>
                <p:cNvSpPr/>
                <p:nvPr/>
              </p:nvSpPr>
              <p:spPr>
                <a:xfrm rot="18900000">
                  <a:off x="10910243" y="4492203"/>
                  <a:ext cx="2520000" cy="2520000"/>
                </a:xfrm>
                <a:prstGeom prst="pie">
                  <a:avLst>
                    <a:gd name="adj1" fmla="val 11178863"/>
                    <a:gd name="adj2" fmla="val 15600250"/>
                  </a:avLst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4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endParaRPr>
                </a:p>
              </p:txBody>
            </p:sp>
          </p:grp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7981E347-EC6A-4B4F-BC79-D842EF96DCD9}"/>
                  </a:ext>
                </a:extLst>
              </p:cNvPr>
              <p:cNvSpPr/>
              <p:nvPr/>
            </p:nvSpPr>
            <p:spPr>
              <a:xfrm>
                <a:off x="472443" y="457227"/>
                <a:ext cx="9605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~’35</a:t>
                </a:r>
                <a:endParaRPr lang="ko-KR" altLang="en-US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모서리가 둥근 직사각형 41">
              <a:extLst>
                <a:ext uri="{FF2B5EF4-FFF2-40B4-BE49-F238E27FC236}">
                  <a16:creationId xmlns:a16="http://schemas.microsoft.com/office/drawing/2014/main" id="{E2262D64-C5AB-471A-A723-1BDA4C8E94B3}"/>
                </a:ext>
              </a:extLst>
            </p:cNvPr>
            <p:cNvSpPr/>
            <p:nvPr/>
          </p:nvSpPr>
          <p:spPr>
            <a:xfrm>
              <a:off x="11767302" y="2160931"/>
              <a:ext cx="2520000" cy="2520000"/>
            </a:xfrm>
            <a:prstGeom prst="roundRect">
              <a:avLst>
                <a:gd name="adj" fmla="val 50000"/>
              </a:avLst>
            </a:prstGeom>
            <a:solidFill>
              <a:srgbClr val="9900FF"/>
            </a:solidFill>
            <a:ln>
              <a:noFill/>
            </a:ln>
            <a:effectLst>
              <a:outerShdw dist="254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 latinLnBrk="1" hangingPunct="1"/>
              <a:r>
                <a:rPr lang="en-US" altLang="ko-KR" sz="2200" b="1" kern="1200" spc="-150" dirty="0">
                  <a:solidFill>
                    <a:prstClr val="white"/>
                  </a:solidFill>
                  <a:latin typeface="맑은 고딕" panose="020B0503020000020004" pitchFamily="50" charset="-127"/>
                </a:rPr>
                <a:t>Advancing crypto-infrastructure to respond to quantum threats</a:t>
              </a:r>
              <a:endParaRPr lang="ko-KR" altLang="en-US" sz="2200" b="1" kern="1200" spc="-150">
                <a:solidFill>
                  <a:prstClr val="white"/>
                </a:solidFill>
                <a:latin typeface="맑은 고딕" panose="020B0503020000020004" pitchFamily="50" charset="-127"/>
              </a:endParaRPr>
            </a:p>
          </p:txBody>
        </p:sp>
      </p:grpSp>
      <p:sp>
        <p:nvSpPr>
          <p:cNvPr id="42" name="화살표: 오른쪽 95">
            <a:extLst>
              <a:ext uri="{FF2B5EF4-FFF2-40B4-BE49-F238E27FC236}">
                <a16:creationId xmlns:a16="http://schemas.microsoft.com/office/drawing/2014/main" id="{EB2CC068-2E2D-4C29-8461-EB07A5E94EAC}"/>
              </a:ext>
            </a:extLst>
          </p:cNvPr>
          <p:cNvSpPr/>
          <p:nvPr/>
        </p:nvSpPr>
        <p:spPr>
          <a:xfrm>
            <a:off x="5043187" y="3501421"/>
            <a:ext cx="1916530" cy="763083"/>
          </a:xfrm>
          <a:prstGeom prst="rightArrow">
            <a:avLst>
              <a:gd name="adj1" fmla="val 37284"/>
              <a:gd name="adj2" fmla="val 50000"/>
            </a:avLst>
          </a:prstGeom>
          <a:gradFill>
            <a:gsLst>
              <a:gs pos="50000">
                <a:srgbClr val="55A117"/>
              </a:gs>
              <a:gs pos="50000">
                <a:srgbClr val="61B71A"/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latinLnBrk="1" hangingPunct="1"/>
            <a:endParaRPr lang="ko-KR" altLang="en-US" sz="900" kern="1200" spc="-75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화살표: 오른쪽 95">
            <a:extLst>
              <a:ext uri="{FF2B5EF4-FFF2-40B4-BE49-F238E27FC236}">
                <a16:creationId xmlns:a16="http://schemas.microsoft.com/office/drawing/2014/main" id="{A4CDF48A-0148-4D32-BFE1-9286A39181E5}"/>
              </a:ext>
            </a:extLst>
          </p:cNvPr>
          <p:cNvSpPr/>
          <p:nvPr/>
        </p:nvSpPr>
        <p:spPr>
          <a:xfrm>
            <a:off x="10821779" y="3501421"/>
            <a:ext cx="1916530" cy="763083"/>
          </a:xfrm>
          <a:prstGeom prst="rightArrow">
            <a:avLst>
              <a:gd name="adj1" fmla="val 37284"/>
              <a:gd name="adj2" fmla="val 50000"/>
            </a:avLst>
          </a:prstGeom>
          <a:gradFill>
            <a:gsLst>
              <a:gs pos="50000">
                <a:srgbClr val="55A117"/>
              </a:gs>
              <a:gs pos="50000">
                <a:srgbClr val="61B71A"/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latinLnBrk="1" hangingPunct="1"/>
            <a:endParaRPr lang="ko-KR" altLang="en-US" sz="900" kern="1200" spc="-75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4" name="Picture 119" descr="상승화살표">
            <a:extLst>
              <a:ext uri="{FF2B5EF4-FFF2-40B4-BE49-F238E27FC236}">
                <a16:creationId xmlns:a16="http://schemas.microsoft.com/office/drawing/2014/main" id="{8084022B-2CC6-4525-85DC-E44982C93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7297888" y="-123208"/>
            <a:ext cx="3020907" cy="13961200"/>
          </a:xfrm>
          <a:prstGeom prst="rect">
            <a:avLst/>
          </a:prstGeom>
          <a:noFill/>
        </p:spPr>
      </p:pic>
      <p:sp>
        <p:nvSpPr>
          <p:cNvPr id="45" name="사각형: 둥근 모서리 125">
            <a:extLst>
              <a:ext uri="{FF2B5EF4-FFF2-40B4-BE49-F238E27FC236}">
                <a16:creationId xmlns:a16="http://schemas.microsoft.com/office/drawing/2014/main" id="{D46E8E57-4731-4106-B116-7F858C618C98}"/>
              </a:ext>
            </a:extLst>
          </p:cNvPr>
          <p:cNvSpPr/>
          <p:nvPr/>
        </p:nvSpPr>
        <p:spPr>
          <a:xfrm>
            <a:off x="1287082" y="6517530"/>
            <a:ext cx="7129056" cy="281652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algn="ctr"/>
            <a:r>
              <a:rPr lang="en-US" altLang="ko-KR" sz="3982" b="1" kern="1200" dirty="0">
                <a:solidFill>
                  <a:srgbClr val="FFFF00"/>
                </a:solidFill>
                <a:latin typeface="맑은 고딕" panose="020F0502020204030204"/>
              </a:rPr>
              <a:t>Core tech &amp; policy</a:t>
            </a:r>
          </a:p>
          <a:p>
            <a:pPr algn="ctr"/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800" dirty="0"/>
              <a:t>❶ </a:t>
            </a:r>
            <a:r>
              <a:rPr lang="en-US" altLang="ko-KR" sz="2800" dirty="0"/>
              <a:t>Developing core technologies</a:t>
            </a:r>
          </a:p>
          <a:p>
            <a:r>
              <a:rPr lang="ko-KR" altLang="en-US" sz="2800" dirty="0"/>
              <a:t>❷ </a:t>
            </a:r>
            <a:r>
              <a:rPr lang="en-US" altLang="ko-KR" sz="2800" dirty="0"/>
              <a:t>Reorganizing crypto-policy</a:t>
            </a:r>
            <a:endParaRPr lang="ko-KR" altLang="en-US" sz="2800" dirty="0"/>
          </a:p>
          <a:p>
            <a:r>
              <a:rPr lang="ko-KR" altLang="en-US" sz="2800"/>
              <a:t>❸ </a:t>
            </a:r>
            <a:r>
              <a:rPr lang="en-US" altLang="ko-KR" sz="2800" dirty="0"/>
              <a:t>Running PQC transition procedure</a:t>
            </a:r>
            <a:endParaRPr lang="ko-KR" altLang="en-US" sz="2800" dirty="0"/>
          </a:p>
        </p:txBody>
      </p:sp>
      <p:sp>
        <p:nvSpPr>
          <p:cNvPr id="46" name="사각형: 둥근 모서리 152">
            <a:extLst>
              <a:ext uri="{FF2B5EF4-FFF2-40B4-BE49-F238E27FC236}">
                <a16:creationId xmlns:a16="http://schemas.microsoft.com/office/drawing/2014/main" id="{06FD6F4F-7B7D-491B-9A12-53D320DA7680}"/>
              </a:ext>
            </a:extLst>
          </p:cNvPr>
          <p:cNvSpPr/>
          <p:nvPr/>
        </p:nvSpPr>
        <p:spPr>
          <a:xfrm>
            <a:off x="9204219" y="6517530"/>
            <a:ext cx="7129056" cy="281652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r>
              <a:rPr lang="en-US" altLang="ko-KR" sz="3982" b="1" kern="1200" dirty="0">
                <a:solidFill>
                  <a:srgbClr val="FFFF00"/>
                </a:solidFill>
                <a:latin typeface="맑은 고딕" panose="020F0502020204030204"/>
              </a:rPr>
              <a:t>Social &amp; Human resources</a:t>
            </a:r>
          </a:p>
          <a:p>
            <a:endParaRPr lang="en-US" altLang="ko-KR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2800" dirty="0"/>
              <a:t>❹ </a:t>
            </a:r>
            <a:r>
              <a:rPr lang="en-US" altLang="ko-KR" sz="2800" dirty="0"/>
              <a:t>Supporting PQC transition</a:t>
            </a:r>
          </a:p>
          <a:p>
            <a:r>
              <a:rPr lang="ko-KR" altLang="en-US" sz="2800" dirty="0"/>
              <a:t>❺ </a:t>
            </a:r>
            <a:r>
              <a:rPr lang="en-US" altLang="ko-KR" sz="2800" dirty="0"/>
              <a:t>Developing industry/human resources</a:t>
            </a:r>
          </a:p>
          <a:p>
            <a:r>
              <a:rPr lang="ko-KR" altLang="en-US" sz="2800"/>
              <a:t>❻ </a:t>
            </a:r>
            <a:r>
              <a:rPr lang="en-US" altLang="ko-KR" sz="2800" dirty="0"/>
              <a:t>Advancing digital signature infrastructure</a:t>
            </a:r>
            <a:endParaRPr lang="ko-KR" altLang="en-US" sz="2800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5D6441FE-D0F9-4364-986E-A07B95EEBB11}"/>
              </a:ext>
            </a:extLst>
          </p:cNvPr>
          <p:cNvSpPr/>
          <p:nvPr/>
        </p:nvSpPr>
        <p:spPr>
          <a:xfrm>
            <a:off x="9739038" y="1899126"/>
            <a:ext cx="4184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265" lvl="0" indent="-96265" algn="l" defTabSz="482163">
              <a:buFont typeface="Wingdings" panose="05000000000000000000" pitchFamily="2" charset="2"/>
              <a:buChar char="§"/>
              <a:defRPr/>
            </a:pPr>
            <a:r>
              <a:rPr lang="en-US" altLang="ko-KR" sz="1600" spc="-53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NIS</a:t>
            </a:r>
            <a:r>
              <a:rPr lang="en-US" altLang="ko-KR" sz="16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</a:rPr>
              <a:t>: National Intelligence Service</a:t>
            </a:r>
          </a:p>
          <a:p>
            <a:pPr marL="96265" lvl="0" indent="-96265" algn="l" defTabSz="482163">
              <a:buFont typeface="Wingdings" panose="05000000000000000000" pitchFamily="2" charset="2"/>
              <a:buChar char="§"/>
              <a:defRPr/>
            </a:pPr>
            <a:r>
              <a:rPr lang="en-US" altLang="ko-KR" sz="16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</a:rPr>
              <a:t>MSIT: Ministry of Science and ICT</a:t>
            </a:r>
            <a:endParaRPr lang="en-US" altLang="ko-KR" sz="1600" spc="-53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520669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1D5B2-7793-6549-9D55-7EA16BC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sz="3200" dirty="0"/>
              <a:t>Conclusion</a:t>
            </a:r>
            <a:endParaRPr kumimoji="1" lang="ko-KR" altLang="en-US" sz="32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3CDF224-BCCD-4F32-82C0-ABA60EE679A2}"/>
              </a:ext>
            </a:extLst>
          </p:cNvPr>
          <p:cNvSpPr/>
          <p:nvPr/>
        </p:nvSpPr>
        <p:spPr>
          <a:xfrm>
            <a:off x="1609334" y="1895283"/>
            <a:ext cx="13934530" cy="1107865"/>
          </a:xfrm>
          <a:prstGeom prst="rect">
            <a:avLst/>
          </a:prstGeom>
          <a:gradFill>
            <a:gsLst>
              <a:gs pos="51000">
                <a:srgbClr val="19A3A3"/>
              </a:gs>
              <a:gs pos="50000">
                <a:srgbClr val="1BB5B1"/>
              </a:gs>
            </a:gsLst>
            <a:lin ang="5400000" scaled="0"/>
          </a:gradFill>
          <a:ln>
            <a:noFill/>
          </a:ln>
          <a:effectLst>
            <a:outerShdw blurRad="381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altLang="ko-KR" sz="4800" b="1" spc="-25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FFFFFF"/>
                </a:solidFill>
                <a:latin typeface="맑은 고딕" panose="020B0503020000020004" pitchFamily="50" charset="-127"/>
              </a:rPr>
              <a:t>A pearl is worthless as long as it is in its shell</a:t>
            </a:r>
            <a:endParaRPr lang="ko-KR" altLang="en-US" sz="4800" b="1" spc="-25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FFFFFF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E87444E-A2A5-4163-8B58-9A6B8F8E3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6756" y="4867269"/>
            <a:ext cx="2804965" cy="354325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DDEB082-6B6C-4185-827A-597B35324798}"/>
              </a:ext>
            </a:extLst>
          </p:cNvPr>
          <p:cNvSpPr/>
          <p:nvPr/>
        </p:nvSpPr>
        <p:spPr>
          <a:xfrm>
            <a:off x="1798054" y="8571722"/>
            <a:ext cx="11417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600" dirty="0"/>
              <a:t>Source </a:t>
            </a:r>
            <a:r>
              <a:rPr lang="en-US" altLang="ko-KR" sz="1600" dirty="0"/>
              <a:t>of Figures</a:t>
            </a:r>
            <a:r>
              <a:rPr lang="ko-KR" altLang="en-US" sz="1600"/>
              <a:t>: </a:t>
            </a:r>
            <a:r>
              <a:rPr lang="ko-KR" altLang="en-US" sz="1600" dirty="0"/>
              <a:t>GettyImagesBank. You may not distribute or resell the content without permission.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1F4A75-12FA-46F9-A0FC-28FDB47CF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523" y="4867269"/>
            <a:ext cx="4328932" cy="3543256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9CDB2C45-9EBE-4399-95A8-13901D05F2FE}"/>
              </a:ext>
            </a:extLst>
          </p:cNvPr>
          <p:cNvGrpSpPr/>
          <p:nvPr/>
        </p:nvGrpSpPr>
        <p:grpSpPr>
          <a:xfrm>
            <a:off x="1329341" y="5173470"/>
            <a:ext cx="4586833" cy="3503018"/>
            <a:chOff x="1526862" y="4411791"/>
            <a:chExt cx="4586833" cy="350301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D547DF1-81BD-4FFC-B8A1-285F8B0F4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6862" y="4411791"/>
              <a:ext cx="2412056" cy="1889133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59A901AD-ADF3-410A-B1E3-8E71309B8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33859" y="4932652"/>
              <a:ext cx="2412056" cy="1889133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8B2D3E2-1D6E-42C1-A91B-3916B4136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01639" y="4507080"/>
              <a:ext cx="2412056" cy="1889133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85CDD2C4-2EB9-4399-9654-9924D0905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6862" y="5504815"/>
              <a:ext cx="2412056" cy="1889133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C953C1EA-46F7-4D12-8E7E-7BFBC2AC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33859" y="6025676"/>
              <a:ext cx="2412056" cy="1889133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5BE1391C-EB11-4D9F-8772-2C87D5F9C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01639" y="5600104"/>
              <a:ext cx="2412056" cy="1889133"/>
            </a:xfrm>
            <a:prstGeom prst="rect">
              <a:avLst/>
            </a:prstGeom>
          </p:spPr>
        </p:pic>
      </p:grpSp>
      <p:sp>
        <p:nvSpPr>
          <p:cNvPr id="15" name="화살표: 오른쪽 95">
            <a:extLst>
              <a:ext uri="{FF2B5EF4-FFF2-40B4-BE49-F238E27FC236}">
                <a16:creationId xmlns:a16="http://schemas.microsoft.com/office/drawing/2014/main" id="{ECF0A819-D96D-4673-BCCD-5E3F8BCF0970}"/>
              </a:ext>
            </a:extLst>
          </p:cNvPr>
          <p:cNvSpPr/>
          <p:nvPr/>
        </p:nvSpPr>
        <p:spPr>
          <a:xfrm>
            <a:off x="5916174" y="6402537"/>
            <a:ext cx="668828" cy="763083"/>
          </a:xfrm>
          <a:prstGeom prst="rightArrow">
            <a:avLst>
              <a:gd name="adj1" fmla="val 37284"/>
              <a:gd name="adj2" fmla="val 50000"/>
            </a:avLst>
          </a:prstGeom>
          <a:gradFill>
            <a:gsLst>
              <a:gs pos="50000">
                <a:srgbClr val="55A117"/>
              </a:gs>
              <a:gs pos="50000">
                <a:srgbClr val="61B71A"/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latinLnBrk="1" hangingPunct="1"/>
            <a:endParaRPr lang="ko-KR" altLang="en-US" sz="900" kern="1200" spc="-75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화살표: 오른쪽 95">
            <a:extLst>
              <a:ext uri="{FF2B5EF4-FFF2-40B4-BE49-F238E27FC236}">
                <a16:creationId xmlns:a16="http://schemas.microsoft.com/office/drawing/2014/main" id="{CD40B771-AC49-487F-A65F-7605257DB659}"/>
              </a:ext>
            </a:extLst>
          </p:cNvPr>
          <p:cNvSpPr/>
          <p:nvPr/>
        </p:nvSpPr>
        <p:spPr>
          <a:xfrm>
            <a:off x="11459691" y="6402537"/>
            <a:ext cx="668828" cy="763083"/>
          </a:xfrm>
          <a:prstGeom prst="rightArrow">
            <a:avLst>
              <a:gd name="adj1" fmla="val 37284"/>
              <a:gd name="adj2" fmla="val 50000"/>
            </a:avLst>
          </a:prstGeom>
          <a:gradFill>
            <a:gsLst>
              <a:gs pos="50000">
                <a:srgbClr val="55A117"/>
              </a:gs>
              <a:gs pos="50000">
                <a:srgbClr val="61B71A"/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latinLnBrk="1" hangingPunct="1"/>
            <a:endParaRPr lang="ko-KR" altLang="en-US" sz="900" kern="1200" spc="-75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4C77D2-53DC-4C6D-A326-673D8F545F15}"/>
              </a:ext>
            </a:extLst>
          </p:cNvPr>
          <p:cNvSpPr txBox="1"/>
          <p:nvPr/>
        </p:nvSpPr>
        <p:spPr>
          <a:xfrm>
            <a:off x="2139973" y="3949295"/>
            <a:ext cx="2965556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spAutoFit/>
          </a:bodyPr>
          <a:lstStyle/>
          <a:p>
            <a:pPr lvl="0" defTabSz="457200" hangingPunct="1">
              <a:defRPr/>
            </a:pPr>
            <a:r>
              <a:rPr lang="en-US" altLang="ko-KR" sz="3600" b="1" dirty="0">
                <a:solidFill>
                  <a:srgbClr val="19A3A3"/>
                </a:solidFill>
              </a:rPr>
              <a:t>PQC algorithms</a:t>
            </a:r>
            <a:endParaRPr lang="ko-KR" altLang="en-US" sz="3600" b="1" dirty="0">
              <a:solidFill>
                <a:srgbClr val="19A3A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0BE115-C83C-4D32-AC2B-A921DA965C53}"/>
              </a:ext>
            </a:extLst>
          </p:cNvPr>
          <p:cNvSpPr txBox="1"/>
          <p:nvPr/>
        </p:nvSpPr>
        <p:spPr>
          <a:xfrm>
            <a:off x="6186763" y="3673326"/>
            <a:ext cx="5312353" cy="110799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spAutoFit/>
          </a:bodyPr>
          <a:lstStyle/>
          <a:p>
            <a:pPr lvl="0" defTabSz="457200" hangingPunct="1">
              <a:defRPr/>
            </a:pPr>
            <a:r>
              <a:rPr lang="en-US" altLang="ko-KR" sz="3600" b="1" dirty="0">
                <a:solidFill>
                  <a:srgbClr val="19A3A3"/>
                </a:solidFill>
              </a:rPr>
              <a:t>- Quantum security analysis</a:t>
            </a:r>
          </a:p>
          <a:p>
            <a:pPr lvl="0" defTabSz="457200" hangingPunct="1">
              <a:defRPr/>
            </a:pPr>
            <a:r>
              <a:rPr lang="en-US" altLang="ko-KR" sz="3600" b="1" dirty="0">
                <a:solidFill>
                  <a:srgbClr val="19A3A3"/>
                </a:solidFill>
              </a:rPr>
              <a:t>- PQC transition plan</a:t>
            </a:r>
            <a:endParaRPr lang="ko-KR" altLang="en-US" sz="3600" b="1" dirty="0">
              <a:solidFill>
                <a:srgbClr val="19A3A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57A37C-A7A2-499C-94AF-A4E6B84B542D}"/>
              </a:ext>
            </a:extLst>
          </p:cNvPr>
          <p:cNvSpPr txBox="1"/>
          <p:nvPr/>
        </p:nvSpPr>
        <p:spPr>
          <a:xfrm>
            <a:off x="11963801" y="3716601"/>
            <a:ext cx="3991477" cy="110799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spAutoFit/>
          </a:bodyPr>
          <a:lstStyle/>
          <a:p>
            <a:pPr lvl="0" defTabSz="457200" hangingPunct="1">
              <a:defRPr/>
            </a:pPr>
            <a:r>
              <a:rPr lang="en-US" altLang="ko-KR" sz="3600" b="1" dirty="0">
                <a:solidFill>
                  <a:srgbClr val="19A3A3"/>
                </a:solidFill>
              </a:rPr>
              <a:t>Quantum-safe</a:t>
            </a:r>
          </a:p>
          <a:p>
            <a:pPr lvl="0" defTabSz="457200" hangingPunct="1">
              <a:defRPr/>
            </a:pPr>
            <a:r>
              <a:rPr lang="en-US" altLang="ko-KR" sz="3600" b="1" dirty="0">
                <a:solidFill>
                  <a:srgbClr val="19A3A3"/>
                </a:solidFill>
              </a:rPr>
              <a:t>crypto infrastructure</a:t>
            </a:r>
            <a:endParaRPr lang="ko-KR" altLang="en-US" sz="3600" b="1" dirty="0">
              <a:solidFill>
                <a:srgbClr val="19A3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8793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F47CB6-77B8-1349-9368-0D67DC0A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dirty="0"/>
              <a:t>Q&amp;A</a:t>
            </a:r>
            <a:endParaRPr kumimoji="1"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6797AD1-32A8-5F42-9238-6965BEFD46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54631" y="1258451"/>
            <a:ext cx="2917899" cy="276991"/>
          </a:xfrm>
        </p:spPr>
        <p:txBody>
          <a:bodyPr/>
          <a:lstStyle/>
          <a:p>
            <a:pPr lvl="0"/>
            <a:r>
              <a:rPr kumimoji="1" lang="en-US" altLang="ko-KR" dirty="0">
                <a:ln>
                  <a:solidFill>
                    <a:srgbClr val="FFFFFF">
                      <a:alpha val="5000"/>
                    </a:srgbClr>
                  </a:solidFill>
                </a:ln>
                <a:solidFill>
                  <a:srgbClr val="FFFFFF"/>
                </a:solidFill>
              </a:rPr>
              <a:t>Q&amp;A.</a:t>
            </a:r>
            <a:endParaRPr kumimoji="1" lang="ko-KR" altLang="en-US" dirty="0">
              <a:ln>
                <a:solidFill>
                  <a:srgbClr val="FFFFFF">
                    <a:alpha val="5000"/>
                  </a:srgbClr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8957" y="4298141"/>
            <a:ext cx="14442352" cy="1184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9" tIns="38099" rIns="38099" bIns="38099" numCol="1" spcCol="38100" rtlCol="0" anchor="ctr">
            <a:spAutoFit/>
          </a:bodyPr>
          <a:lstStyle/>
          <a:p>
            <a:pPr defTabSz="438150"/>
            <a:r>
              <a:rPr lang="en-US" altLang="ko-K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Thank you for your attention!</a:t>
            </a:r>
            <a:endParaRPr lang="ko-KR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51156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1D5B2-7793-6549-9D55-7EA16BC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sz="3200" dirty="0"/>
              <a:t>Quantum computer…</a:t>
            </a:r>
            <a:endParaRPr kumimoji="1" lang="ko-KR" alt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4BFD6-4014-4CE3-8106-2D8F4590B37F}"/>
              </a:ext>
            </a:extLst>
          </p:cNvPr>
          <p:cNvSpPr txBox="1"/>
          <p:nvPr/>
        </p:nvSpPr>
        <p:spPr>
          <a:xfrm>
            <a:off x="10954975" y="2285096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latinLnBrk="1" hangingPunct="1">
              <a:defRPr/>
            </a:pPr>
            <a:r>
              <a:rPr lang="en-US" altLang="ko-KR" sz="2800" b="1" spc="-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00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Quantum computer</a:t>
            </a:r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7FA99191-5F82-4DBD-8F92-3C057F55C92C}"/>
              </a:ext>
            </a:extLst>
          </p:cNvPr>
          <p:cNvSpPr txBox="1">
            <a:spLocks/>
          </p:cNvSpPr>
          <p:nvPr/>
        </p:nvSpPr>
        <p:spPr>
          <a:xfrm>
            <a:off x="7313755" y="2731516"/>
            <a:ext cx="976450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V.S.</a:t>
            </a:r>
            <a:endParaRPr lang="en-US" altLang="ko-K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2625E206-0E57-4CFF-AA98-BAE264B5282D}"/>
              </a:ext>
            </a:extLst>
          </p:cNvPr>
          <p:cNvCxnSpPr>
            <a:cxnSpLocks/>
          </p:cNvCxnSpPr>
          <p:nvPr/>
        </p:nvCxnSpPr>
        <p:spPr>
          <a:xfrm>
            <a:off x="7801980" y="3356972"/>
            <a:ext cx="0" cy="51790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731EF5E-8797-49C2-927E-D7305BE5BAB5}"/>
              </a:ext>
            </a:extLst>
          </p:cNvPr>
          <p:cNvGrpSpPr/>
          <p:nvPr/>
        </p:nvGrpSpPr>
        <p:grpSpPr>
          <a:xfrm>
            <a:off x="2549076" y="3303018"/>
            <a:ext cx="1641528" cy="1187376"/>
            <a:chOff x="2094508" y="981824"/>
            <a:chExt cx="4889910" cy="3537048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DAC79D8-1CF4-426C-8B67-65189B0CD8E9}"/>
                </a:ext>
              </a:extLst>
            </p:cNvPr>
            <p:cNvGrpSpPr/>
            <p:nvPr/>
          </p:nvGrpSpPr>
          <p:grpSpPr>
            <a:xfrm>
              <a:off x="2094508" y="981824"/>
              <a:ext cx="4889910" cy="2298700"/>
              <a:chOff x="2094508" y="981824"/>
              <a:chExt cx="4889910" cy="2298700"/>
            </a:xfrm>
          </p:grpSpPr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C7408666-551C-4E40-9205-57A102DA6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647618" y="981824"/>
                <a:ext cx="2336800" cy="2298700"/>
              </a:xfrm>
              <a:prstGeom prst="rect">
                <a:avLst/>
              </a:prstGeom>
            </p:spPr>
          </p:pic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42B875CF-C362-4832-9E20-D0B40CB18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4508" y="981824"/>
                <a:ext cx="2336800" cy="22987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C423DFC-DD68-48C9-8233-576201D30093}"/>
                    </a:ext>
                  </a:extLst>
                </p:cNvPr>
                <p:cNvSpPr txBox="1"/>
                <p:nvPr/>
              </p:nvSpPr>
              <p:spPr>
                <a:xfrm>
                  <a:off x="3019250" y="3418677"/>
                  <a:ext cx="487314" cy="11001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ko-K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ko-KR" alt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C423DFC-DD68-48C9-8233-576201D300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9250" y="3418677"/>
                  <a:ext cx="487314" cy="1100195"/>
                </a:xfrm>
                <a:prstGeom prst="rect">
                  <a:avLst/>
                </a:prstGeom>
                <a:blipFill>
                  <a:blip r:embed="rId5"/>
                  <a:stretch>
                    <a:fillRect l="-85185" r="-48148" b="-65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06CFD68-EAA4-4945-A3FF-1E38D85ED17D}"/>
                    </a:ext>
                  </a:extLst>
                </p:cNvPr>
                <p:cNvSpPr txBox="1"/>
                <p:nvPr/>
              </p:nvSpPr>
              <p:spPr>
                <a:xfrm>
                  <a:off x="5572362" y="3418546"/>
                  <a:ext cx="487314" cy="11001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ko-KR" alt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06CFD68-EAA4-4945-A3FF-1E38D85ED1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362" y="3418546"/>
                  <a:ext cx="487314" cy="1100195"/>
                </a:xfrm>
                <a:prstGeom prst="rect">
                  <a:avLst/>
                </a:prstGeom>
                <a:blipFill>
                  <a:blip r:embed="rId6"/>
                  <a:stretch>
                    <a:fillRect l="-88889" r="-44444" b="-65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E480D86-A01B-469D-ACDA-4933AD618E95}"/>
              </a:ext>
            </a:extLst>
          </p:cNvPr>
          <p:cNvGrpSpPr/>
          <p:nvPr/>
        </p:nvGrpSpPr>
        <p:grpSpPr>
          <a:xfrm>
            <a:off x="11856814" y="3130597"/>
            <a:ext cx="1328279" cy="1222800"/>
            <a:chOff x="8937315" y="981824"/>
            <a:chExt cx="3537226" cy="3256335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69692D17-8C0A-4741-AA72-BA4B48BBBC83}"/>
                </a:ext>
              </a:extLst>
            </p:cNvPr>
            <p:cNvGrpSpPr/>
            <p:nvPr/>
          </p:nvGrpSpPr>
          <p:grpSpPr>
            <a:xfrm>
              <a:off x="9537528" y="981824"/>
              <a:ext cx="2336801" cy="2298700"/>
              <a:chOff x="1811012" y="1646714"/>
              <a:chExt cx="2336801" cy="2298700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AA695DE7-4F63-4CB0-9E6F-320C22976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1013" y="1646714"/>
                <a:ext cx="2336800" cy="2298700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id="{C21F0306-9DA3-491D-A7B6-A5889EB31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50000"/>
              </a:blip>
              <a:stretch>
                <a:fillRect/>
              </a:stretch>
            </p:blipFill>
            <p:spPr>
              <a:xfrm>
                <a:off x="1811012" y="1646714"/>
                <a:ext cx="2336800" cy="22987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B8AF4DA-E701-44CD-98CE-B582CCAAE96F}"/>
                    </a:ext>
                  </a:extLst>
                </p:cNvPr>
                <p:cNvSpPr txBox="1"/>
                <p:nvPr/>
              </p:nvSpPr>
              <p:spPr>
                <a:xfrm>
                  <a:off x="8937315" y="3418544"/>
                  <a:ext cx="3537226" cy="81961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ko-K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ko-KR" sz="20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kumimoji="1"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ko-KR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ko-K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kumimoji="1" lang="en-US" altLang="ko-KR" sz="20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kumimoji="1"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ko-K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kumimoji="1" lang="ko-KR" altLang="en-US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B8AF4DA-E701-44CD-98CE-B582CCAAE9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7315" y="3418544"/>
                  <a:ext cx="3537226" cy="819615"/>
                </a:xfrm>
                <a:prstGeom prst="rect">
                  <a:avLst/>
                </a:prstGeom>
                <a:blipFill>
                  <a:blip r:embed="rId7"/>
                  <a:stretch>
                    <a:fillRect l="-5505" t="-178000" r="-41284" b="-256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내용 개체 틀 3">
            <a:extLst>
              <a:ext uri="{FF2B5EF4-FFF2-40B4-BE49-F238E27FC236}">
                <a16:creationId xmlns:a16="http://schemas.microsoft.com/office/drawing/2014/main" id="{767F4D15-6E39-40A1-B0DE-DB552C787E15}"/>
              </a:ext>
            </a:extLst>
          </p:cNvPr>
          <p:cNvSpPr txBox="1">
            <a:spLocks/>
          </p:cNvSpPr>
          <p:nvPr/>
        </p:nvSpPr>
        <p:spPr>
          <a:xfrm>
            <a:off x="7187641" y="3659397"/>
            <a:ext cx="1228680" cy="4616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unit</a:t>
            </a:r>
            <a:endParaRPr lang="en-US" altLang="ko-K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4E5090-872D-491D-86D4-CE134E800ADC}"/>
              </a:ext>
            </a:extLst>
          </p:cNvPr>
          <p:cNvSpPr txBox="1"/>
          <p:nvPr/>
        </p:nvSpPr>
        <p:spPr>
          <a:xfrm>
            <a:off x="1830994" y="3472141"/>
            <a:ext cx="651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/>
              <a:t>Bit</a:t>
            </a:r>
            <a:endParaRPr lang="ko-KR" alt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7240AF-2F57-47A0-997C-98746B62FE73}"/>
              </a:ext>
            </a:extLst>
          </p:cNvPr>
          <p:cNvSpPr txBox="1"/>
          <p:nvPr/>
        </p:nvSpPr>
        <p:spPr>
          <a:xfrm>
            <a:off x="10535542" y="3611751"/>
            <a:ext cx="1308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/>
              <a:t>Qubit</a:t>
            </a:r>
            <a:endParaRPr lang="ko-KR" altLang="en-US" sz="2400" dirty="0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E35BE1C9-0FC3-4973-93F0-F00CCA119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914470" y="3171663"/>
            <a:ext cx="1574167" cy="106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내용 개체 틀 3">
            <a:extLst>
              <a:ext uri="{FF2B5EF4-FFF2-40B4-BE49-F238E27FC236}">
                <a16:creationId xmlns:a16="http://schemas.microsoft.com/office/drawing/2014/main" id="{6A6B6FEB-D564-4F37-B631-3D4396E8445E}"/>
              </a:ext>
            </a:extLst>
          </p:cNvPr>
          <p:cNvSpPr txBox="1">
            <a:spLocks/>
          </p:cNvSpPr>
          <p:nvPr/>
        </p:nvSpPr>
        <p:spPr>
          <a:xfrm>
            <a:off x="6657423" y="5955077"/>
            <a:ext cx="2133756" cy="4616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calculation</a:t>
            </a:r>
            <a:endParaRPr lang="en-US" altLang="ko-K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1B40A9D-A0A1-4069-9AAE-B777CF52554C}"/>
                  </a:ext>
                </a:extLst>
              </p:cNvPr>
              <p:cNvSpPr txBox="1"/>
              <p:nvPr/>
            </p:nvSpPr>
            <p:spPr>
              <a:xfrm>
                <a:off x="1754520" y="4860030"/>
                <a:ext cx="39713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1B40A9D-A0A1-4069-9AAE-B777CF525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520" y="4860030"/>
                <a:ext cx="397137" cy="369332"/>
              </a:xfrm>
              <a:prstGeom prst="rect">
                <a:avLst/>
              </a:prstGeom>
              <a:blipFill>
                <a:blip r:embed="rId9"/>
                <a:stretch>
                  <a:fillRect l="-49231" r="-33846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8E5DF4-49F8-432E-801B-6245EA2D0E97}"/>
                  </a:ext>
                </a:extLst>
              </p:cNvPr>
              <p:cNvSpPr txBox="1"/>
              <p:nvPr/>
            </p:nvSpPr>
            <p:spPr>
              <a:xfrm>
                <a:off x="1766019" y="5244199"/>
                <a:ext cx="3610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001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8E5DF4-49F8-432E-801B-6245EA2D0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019" y="5244199"/>
                <a:ext cx="361034" cy="369332"/>
              </a:xfrm>
              <a:prstGeom prst="rect">
                <a:avLst/>
              </a:prstGeom>
              <a:blipFill>
                <a:blip r:embed="rId10"/>
                <a:stretch>
                  <a:fillRect l="-59322" r="-42373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165B47-196A-4692-9CFB-BF2F78281543}"/>
                  </a:ext>
                </a:extLst>
              </p:cNvPr>
              <p:cNvSpPr txBox="1"/>
              <p:nvPr/>
            </p:nvSpPr>
            <p:spPr>
              <a:xfrm>
                <a:off x="1764070" y="5655960"/>
                <a:ext cx="3610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010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165B47-196A-4692-9CFB-BF2F78281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070" y="5655960"/>
                <a:ext cx="361034" cy="369332"/>
              </a:xfrm>
              <a:prstGeom prst="rect">
                <a:avLst/>
              </a:prstGeom>
              <a:blipFill>
                <a:blip r:embed="rId11"/>
                <a:stretch>
                  <a:fillRect l="-58333" r="-40000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E2232D5-D4E3-494B-AE32-F811CC66F287}"/>
                  </a:ext>
                </a:extLst>
              </p:cNvPr>
              <p:cNvSpPr txBox="1"/>
              <p:nvPr/>
            </p:nvSpPr>
            <p:spPr>
              <a:xfrm>
                <a:off x="1764070" y="6072501"/>
                <a:ext cx="3610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011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E2232D5-D4E3-494B-AE32-F811CC66F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070" y="6072501"/>
                <a:ext cx="361034" cy="369332"/>
              </a:xfrm>
              <a:prstGeom prst="rect">
                <a:avLst/>
              </a:prstGeom>
              <a:blipFill>
                <a:blip r:embed="rId12"/>
                <a:stretch>
                  <a:fillRect l="-58333" r="-40000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DB2DBD-9892-4201-A717-330C65B981F0}"/>
                  </a:ext>
                </a:extLst>
              </p:cNvPr>
              <p:cNvSpPr txBox="1"/>
              <p:nvPr/>
            </p:nvSpPr>
            <p:spPr>
              <a:xfrm>
                <a:off x="1754445" y="6485012"/>
                <a:ext cx="3610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DB2DBD-9892-4201-A717-330C65B98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445" y="6485012"/>
                <a:ext cx="361034" cy="369332"/>
              </a:xfrm>
              <a:prstGeom prst="rect">
                <a:avLst/>
              </a:prstGeom>
              <a:blipFill>
                <a:blip r:embed="rId13"/>
                <a:stretch>
                  <a:fillRect l="-59322" r="-42373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095181-E0FF-442B-839A-E99A9BA104A7}"/>
                  </a:ext>
                </a:extLst>
              </p:cNvPr>
              <p:cNvSpPr txBox="1"/>
              <p:nvPr/>
            </p:nvSpPr>
            <p:spPr>
              <a:xfrm>
                <a:off x="1782003" y="6900635"/>
                <a:ext cx="3156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101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095181-E0FF-442B-839A-E99A9BA10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03" y="6900635"/>
                <a:ext cx="315624" cy="369332"/>
              </a:xfrm>
              <a:prstGeom prst="rect">
                <a:avLst/>
              </a:prstGeom>
              <a:blipFill>
                <a:blip r:embed="rId14"/>
                <a:stretch>
                  <a:fillRect l="-73077" r="-55769" b="-49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21C6CF-03E3-4A71-B053-1B7670727050}"/>
                  </a:ext>
                </a:extLst>
              </p:cNvPr>
              <p:cNvSpPr txBox="1"/>
              <p:nvPr/>
            </p:nvSpPr>
            <p:spPr>
              <a:xfrm>
                <a:off x="1754520" y="7300499"/>
                <a:ext cx="3610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110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21C6CF-03E3-4A71-B053-1B7670727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520" y="7300499"/>
                <a:ext cx="361034" cy="369332"/>
              </a:xfrm>
              <a:prstGeom prst="rect">
                <a:avLst/>
              </a:prstGeom>
              <a:blipFill>
                <a:blip r:embed="rId15"/>
                <a:stretch>
                  <a:fillRect l="-59322" r="-42373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E72FE6-18B2-4E87-AA50-26B50034F99E}"/>
                  </a:ext>
                </a:extLst>
              </p:cNvPr>
              <p:cNvSpPr txBox="1"/>
              <p:nvPr/>
            </p:nvSpPr>
            <p:spPr>
              <a:xfrm>
                <a:off x="1754445" y="7693063"/>
                <a:ext cx="3610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111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E72FE6-18B2-4E87-AA50-26B50034F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445" y="7693063"/>
                <a:ext cx="361034" cy="369332"/>
              </a:xfrm>
              <a:prstGeom prst="rect">
                <a:avLst/>
              </a:prstGeom>
              <a:blipFill>
                <a:blip r:embed="rId16"/>
                <a:stretch>
                  <a:fillRect l="-59322" r="-42373" b="-49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그룹 40">
            <a:extLst>
              <a:ext uri="{FF2B5EF4-FFF2-40B4-BE49-F238E27FC236}">
                <a16:creationId xmlns:a16="http://schemas.microsoft.com/office/drawing/2014/main" id="{968B0EB6-DE5C-46AE-B0D7-E80BBAC76724}"/>
              </a:ext>
            </a:extLst>
          </p:cNvPr>
          <p:cNvGrpSpPr/>
          <p:nvPr/>
        </p:nvGrpSpPr>
        <p:grpSpPr>
          <a:xfrm>
            <a:off x="2409166" y="6354322"/>
            <a:ext cx="1526395" cy="392681"/>
            <a:chOff x="1450951" y="4483169"/>
            <a:chExt cx="1526395" cy="392681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0988FFD7-C973-45A2-A766-1AAA3DEF6E5B}"/>
                </a:ext>
              </a:extLst>
            </p:cNvPr>
            <p:cNvSpPr/>
            <p:nvPr/>
          </p:nvSpPr>
          <p:spPr>
            <a:xfrm>
              <a:off x="1897087" y="4483169"/>
              <a:ext cx="666716" cy="392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/>
                <a:t>F</a:t>
              </a:r>
              <a:endParaRPr lang="ko-KR" altLang="en-US" sz="2000" dirty="0"/>
            </a:p>
          </p:txBody>
        </p: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B1F45B18-549E-4946-8723-987996463410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>
              <a:off x="1450951" y="4677115"/>
              <a:ext cx="446136" cy="23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402A8A10-6C09-4013-80CF-060C7A92F635}"/>
                </a:ext>
              </a:extLst>
            </p:cNvPr>
            <p:cNvCxnSpPr>
              <a:cxnSpLocks/>
            </p:cNvCxnSpPr>
            <p:nvPr/>
          </p:nvCxnSpPr>
          <p:spPr>
            <a:xfrm>
              <a:off x="2573345" y="4679508"/>
              <a:ext cx="40400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AF8CC0F-2370-4C49-8481-A2DF03F2E85A}"/>
                  </a:ext>
                </a:extLst>
              </p:cNvPr>
              <p:cNvSpPr txBox="1"/>
              <p:nvPr/>
            </p:nvSpPr>
            <p:spPr>
              <a:xfrm>
                <a:off x="4394908" y="4860030"/>
                <a:ext cx="72489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(000)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AF8CC0F-2370-4C49-8481-A2DF03F2E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908" y="4860030"/>
                <a:ext cx="724894" cy="369332"/>
              </a:xfrm>
              <a:prstGeom prst="rect">
                <a:avLst/>
              </a:prstGeom>
              <a:blipFill>
                <a:blip r:embed="rId17"/>
                <a:stretch>
                  <a:fillRect l="-35294" r="-31933" b="-344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772EC8-0A43-4478-8CA2-2691618853A8}"/>
                  </a:ext>
                </a:extLst>
              </p:cNvPr>
              <p:cNvSpPr txBox="1"/>
              <p:nvPr/>
            </p:nvSpPr>
            <p:spPr>
              <a:xfrm>
                <a:off x="4384888" y="5244201"/>
                <a:ext cx="7349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(001)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772EC8-0A43-4478-8CA2-269161885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888" y="5244201"/>
                <a:ext cx="734914" cy="369332"/>
              </a:xfrm>
              <a:prstGeom prst="rect">
                <a:avLst/>
              </a:prstGeom>
              <a:blipFill>
                <a:blip r:embed="rId18"/>
                <a:stretch>
                  <a:fillRect l="-33884" r="-30579" b="-344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473A763-BCAB-4E8D-AC60-D142083DF374}"/>
                  </a:ext>
                </a:extLst>
              </p:cNvPr>
              <p:cNvSpPr txBox="1"/>
              <p:nvPr/>
            </p:nvSpPr>
            <p:spPr>
              <a:xfrm>
                <a:off x="4378850" y="5658591"/>
                <a:ext cx="7248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(010)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473A763-BCAB-4E8D-AC60-D142083DF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850" y="5658591"/>
                <a:ext cx="724886" cy="369332"/>
              </a:xfrm>
              <a:prstGeom prst="rect">
                <a:avLst/>
              </a:prstGeom>
              <a:blipFill>
                <a:blip r:embed="rId19"/>
                <a:stretch>
                  <a:fillRect l="-35294" r="-31933" b="-344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FEC862C-1FBD-4696-A6F0-0897DB698C5C}"/>
                  </a:ext>
                </a:extLst>
              </p:cNvPr>
              <p:cNvSpPr txBox="1"/>
              <p:nvPr/>
            </p:nvSpPr>
            <p:spPr>
              <a:xfrm>
                <a:off x="4396028" y="6030414"/>
                <a:ext cx="71310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(011)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FEC862C-1FBD-4696-A6F0-0897DB698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028" y="6030414"/>
                <a:ext cx="713108" cy="369332"/>
              </a:xfrm>
              <a:prstGeom prst="rect">
                <a:avLst/>
              </a:prstGeom>
              <a:blipFill>
                <a:blip r:embed="rId20"/>
                <a:stretch>
                  <a:fillRect l="-36752" r="-33333" b="-344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317B385-61B2-432F-8EF5-EAB554C5240A}"/>
                  </a:ext>
                </a:extLst>
              </p:cNvPr>
              <p:cNvSpPr txBox="1"/>
              <p:nvPr/>
            </p:nvSpPr>
            <p:spPr>
              <a:xfrm>
                <a:off x="4404272" y="6447295"/>
                <a:ext cx="71310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(100)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317B385-61B2-432F-8EF5-EAB554C52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72" y="6447295"/>
                <a:ext cx="713105" cy="369332"/>
              </a:xfrm>
              <a:prstGeom prst="rect">
                <a:avLst/>
              </a:prstGeom>
              <a:blipFill>
                <a:blip r:embed="rId21"/>
                <a:stretch>
                  <a:fillRect l="-36752" r="-33333" b="-3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CB679B7-ACA1-4BE9-AA87-F9171D9375EA}"/>
                  </a:ext>
                </a:extLst>
              </p:cNvPr>
              <p:cNvSpPr txBox="1"/>
              <p:nvPr/>
            </p:nvSpPr>
            <p:spPr>
              <a:xfrm>
                <a:off x="4360117" y="6873897"/>
                <a:ext cx="7844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(101)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CB679B7-ACA1-4BE9-AA87-F9171D937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7" y="6873897"/>
                <a:ext cx="784456" cy="369332"/>
              </a:xfrm>
              <a:prstGeom prst="rect">
                <a:avLst/>
              </a:prstGeom>
              <a:blipFill>
                <a:blip r:embed="rId22"/>
                <a:stretch>
                  <a:fillRect l="-28682" r="-25581" b="-3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14DD89-8A92-44B4-B58D-ED355344AC44}"/>
                  </a:ext>
                </a:extLst>
              </p:cNvPr>
              <p:cNvSpPr txBox="1"/>
              <p:nvPr/>
            </p:nvSpPr>
            <p:spPr>
              <a:xfrm>
                <a:off x="4361240" y="7300499"/>
                <a:ext cx="7424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(110)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14DD89-8A92-44B4-B58D-ED355344A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240" y="7300499"/>
                <a:ext cx="742496" cy="369332"/>
              </a:xfrm>
              <a:prstGeom prst="rect">
                <a:avLst/>
              </a:prstGeom>
              <a:blipFill>
                <a:blip r:embed="rId23"/>
                <a:stretch>
                  <a:fillRect l="-32787" r="-30328" b="-3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C3C4C9-FB5A-4F55-A958-93FCE02188A8}"/>
                  </a:ext>
                </a:extLst>
              </p:cNvPr>
              <p:cNvSpPr txBox="1"/>
              <p:nvPr/>
            </p:nvSpPr>
            <p:spPr>
              <a:xfrm>
                <a:off x="4369531" y="7693063"/>
                <a:ext cx="7259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(111)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C3C4C9-FB5A-4F55-A958-93FCE0218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531" y="7693063"/>
                <a:ext cx="725913" cy="369332"/>
              </a:xfrm>
              <a:prstGeom prst="rect">
                <a:avLst/>
              </a:prstGeom>
              <a:blipFill>
                <a:blip r:embed="rId24"/>
                <a:stretch>
                  <a:fillRect l="-35294" r="-31933" b="-32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208191F4-FD7F-492D-A1D9-B65B5438598D}"/>
              </a:ext>
            </a:extLst>
          </p:cNvPr>
          <p:cNvSpPr txBox="1"/>
          <p:nvPr/>
        </p:nvSpPr>
        <p:spPr>
          <a:xfrm>
            <a:off x="1869946" y="8652260"/>
            <a:ext cx="2654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/>
              <a:t>8=2</a:t>
            </a:r>
            <a:r>
              <a:rPr lang="en-US" altLang="ko-KR" sz="2400" baseline="30000" dirty="0"/>
              <a:t>3</a:t>
            </a:r>
            <a:r>
              <a:rPr lang="en-US" altLang="ko-KR" sz="2400" dirty="0"/>
              <a:t> times</a:t>
            </a:r>
            <a:r>
              <a:rPr lang="en-US" altLang="ko-KR" sz="2400" baseline="30000" dirty="0"/>
              <a:t> </a:t>
            </a:r>
            <a:endParaRPr lang="ko-KR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C344668-85BD-4527-B001-D1D5BAB135E0}"/>
                  </a:ext>
                </a:extLst>
              </p:cNvPr>
              <p:cNvSpPr txBox="1"/>
              <p:nvPr/>
            </p:nvSpPr>
            <p:spPr>
              <a:xfrm>
                <a:off x="9919538" y="6015143"/>
                <a:ext cx="5217888" cy="635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1"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000</m:t>
                              </m:r>
                            </m:e>
                          </m:d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  <m:r>
                                <a:rPr kumimoji="1"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kumimoji="1"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+⋯+</m:t>
                          </m:r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kumimoji="1"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ko-KR" altLang="en-US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C344668-85BD-4527-B001-D1D5BAB13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538" y="6015143"/>
                <a:ext cx="5217888" cy="63575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그룹 55">
            <a:extLst>
              <a:ext uri="{FF2B5EF4-FFF2-40B4-BE49-F238E27FC236}">
                <a16:creationId xmlns:a16="http://schemas.microsoft.com/office/drawing/2014/main" id="{DDB62C1D-E2A0-4A0A-9D5C-CF48745B78FD}"/>
              </a:ext>
            </a:extLst>
          </p:cNvPr>
          <p:cNvGrpSpPr/>
          <p:nvPr/>
        </p:nvGrpSpPr>
        <p:grpSpPr>
          <a:xfrm>
            <a:off x="11746313" y="6862222"/>
            <a:ext cx="1484260" cy="392681"/>
            <a:chOff x="1493086" y="4483169"/>
            <a:chExt cx="1484260" cy="392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직사각형 56">
                  <a:extLst>
                    <a:ext uri="{FF2B5EF4-FFF2-40B4-BE49-F238E27FC236}">
                      <a16:creationId xmlns:a16="http://schemas.microsoft.com/office/drawing/2014/main" id="{495FB44D-1C15-4CFB-ABE8-799B2B57ED06}"/>
                    </a:ext>
                  </a:extLst>
                </p:cNvPr>
                <p:cNvSpPr/>
                <p:nvPr/>
              </p:nvSpPr>
              <p:spPr>
                <a:xfrm>
                  <a:off x="1897087" y="4483169"/>
                  <a:ext cx="666716" cy="39268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90" name="직사각형 89">
                  <a:extLst>
                    <a:ext uri="{FF2B5EF4-FFF2-40B4-BE49-F238E27FC236}">
                      <a16:creationId xmlns:a16="http://schemas.microsoft.com/office/drawing/2014/main" id="{5B37505A-3634-4EEF-817A-C9DC4F1D2E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7087" y="4483169"/>
                  <a:ext cx="666716" cy="39268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625FB715-0A0C-45C6-92C3-A178D723BA2D}"/>
                </a:ext>
              </a:extLst>
            </p:cNvPr>
            <p:cNvCxnSpPr>
              <a:cxnSpLocks/>
              <a:endCxn id="57" idx="1"/>
            </p:cNvCxnSpPr>
            <p:nvPr/>
          </p:nvCxnSpPr>
          <p:spPr>
            <a:xfrm>
              <a:off x="1493086" y="4679509"/>
              <a:ext cx="40400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화살표 연결선 58">
              <a:extLst>
                <a:ext uri="{FF2B5EF4-FFF2-40B4-BE49-F238E27FC236}">
                  <a16:creationId xmlns:a16="http://schemas.microsoft.com/office/drawing/2014/main" id="{06EACB34-22CD-4419-997F-66DC63B535BC}"/>
                </a:ext>
              </a:extLst>
            </p:cNvPr>
            <p:cNvCxnSpPr>
              <a:cxnSpLocks/>
            </p:cNvCxnSpPr>
            <p:nvPr/>
          </p:nvCxnSpPr>
          <p:spPr>
            <a:xfrm>
              <a:off x="2573345" y="4679508"/>
              <a:ext cx="40400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9B2FDE7-F249-4F3A-A80D-6704CDC5552C}"/>
              </a:ext>
            </a:extLst>
          </p:cNvPr>
          <p:cNvSpPr txBox="1"/>
          <p:nvPr/>
        </p:nvSpPr>
        <p:spPr>
          <a:xfrm>
            <a:off x="11907434" y="8688627"/>
            <a:ext cx="1162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/>
              <a:t>1 time</a:t>
            </a:r>
            <a:endParaRPr lang="ko-KR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D96AAAC-C907-4F4B-943F-EFA15FDBC9CA}"/>
                  </a:ext>
                </a:extLst>
              </p:cNvPr>
              <p:cNvSpPr txBox="1"/>
              <p:nvPr/>
            </p:nvSpPr>
            <p:spPr>
              <a:xfrm>
                <a:off x="11170520" y="4594695"/>
                <a:ext cx="3896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ko-KR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kumimoji="1"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D96AAAC-C907-4F4B-943F-EFA15FDBC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520" y="4594695"/>
                <a:ext cx="389616" cy="400110"/>
              </a:xfrm>
              <a:prstGeom prst="rect">
                <a:avLst/>
              </a:prstGeom>
              <a:blipFill>
                <a:blip r:embed="rId28"/>
                <a:stretch>
                  <a:fillRect l="-43750" r="-14063" b="-15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6EEE12DB-2151-4B10-9124-BA2AC66AE0A4}"/>
              </a:ext>
            </a:extLst>
          </p:cNvPr>
          <p:cNvSpPr txBox="1"/>
          <p:nvPr/>
        </p:nvSpPr>
        <p:spPr>
          <a:xfrm>
            <a:off x="11357138" y="4607780"/>
            <a:ext cx="17123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prob. of 0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8B87D09-01BB-4057-AAFA-EAFCDCAF86B4}"/>
                  </a:ext>
                </a:extLst>
              </p:cNvPr>
              <p:cNvSpPr txBox="1"/>
              <p:nvPr/>
            </p:nvSpPr>
            <p:spPr>
              <a:xfrm>
                <a:off x="13529443" y="4598321"/>
                <a:ext cx="3896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ko-KR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kumimoji="1"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kumimoji="1"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8B87D09-01BB-4057-AAFA-EAFCDCAF8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9443" y="4598321"/>
                <a:ext cx="389616" cy="400110"/>
              </a:xfrm>
              <a:prstGeom prst="rect">
                <a:avLst/>
              </a:prstGeom>
              <a:blipFill>
                <a:blip r:embed="rId29"/>
                <a:stretch>
                  <a:fillRect l="-43750" r="-14063" b="-1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2F18747-4018-4F4D-B99E-FF630A05CC7E}"/>
                  </a:ext>
                </a:extLst>
              </p:cNvPr>
              <p:cNvSpPr txBox="1"/>
              <p:nvPr/>
            </p:nvSpPr>
            <p:spPr>
              <a:xfrm>
                <a:off x="9168914" y="7483974"/>
                <a:ext cx="7498079" cy="635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1"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000</m:t>
                              </m:r>
                            </m:e>
                          </m:d>
                          <m:r>
                            <a:rPr kumimoji="1"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kumimoji="1"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(000)</m:t>
                              </m:r>
                            </m:e>
                          </m:d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  <m:r>
                                <a:rPr kumimoji="1"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kumimoji="1"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(001)</m:t>
                              </m:r>
                            </m:e>
                          </m:d>
                          <m:r>
                            <a:rPr kumimoji="1"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+⋯+</m:t>
                          </m:r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kumimoji="1"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kumimoji="1"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(111)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ko-KR" altLang="en-US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2F18747-4018-4F4D-B99E-FF630A05C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914" y="7483974"/>
                <a:ext cx="7498079" cy="63575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199E94B3-91E4-4655-BF28-FC9D56196792}"/>
              </a:ext>
            </a:extLst>
          </p:cNvPr>
          <p:cNvSpPr txBox="1"/>
          <p:nvPr/>
        </p:nvSpPr>
        <p:spPr>
          <a:xfrm>
            <a:off x="2122981" y="2277570"/>
            <a:ext cx="2667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latinLnBrk="1" hangingPunct="1">
              <a:defRPr/>
            </a:pPr>
            <a:r>
              <a:rPr lang="en-US" altLang="ko-KR" sz="2800" b="1" spc="-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00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Digital computer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6364952-02BF-40E8-8AAF-2CED0CA4025E}"/>
              </a:ext>
            </a:extLst>
          </p:cNvPr>
          <p:cNvSpPr txBox="1"/>
          <p:nvPr/>
        </p:nvSpPr>
        <p:spPr>
          <a:xfrm>
            <a:off x="13724251" y="4561882"/>
            <a:ext cx="17123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prob. of 1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249404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1D5B2-7793-6549-9D55-7EA16BC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sz="3200" dirty="0"/>
              <a:t>RSA algorithm…</a:t>
            </a:r>
            <a:endParaRPr kumimoji="1" lang="ko-KR" altLang="en-US" sz="3200" dirty="0"/>
          </a:p>
        </p:txBody>
      </p:sp>
      <p:pic>
        <p:nvPicPr>
          <p:cNvPr id="9218" name="Picture 2" descr="Chercher refuge Enfant ascenseur how to calculate rsa algorithm en bas  ensemble par inadvertance">
            <a:extLst>
              <a:ext uri="{FF2B5EF4-FFF2-40B4-BE49-F238E27FC236}">
                <a16:creationId xmlns:a16="http://schemas.microsoft.com/office/drawing/2014/main" id="{BD4D3192-CACD-4F24-96A2-80422714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14" y="1422083"/>
            <a:ext cx="9685696" cy="544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47FD843-E033-401E-8471-7B0A1BF57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5871" y="1990725"/>
            <a:ext cx="4714875" cy="288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2" name="직사각형 71">
            <a:extLst>
              <a:ext uri="{FF2B5EF4-FFF2-40B4-BE49-F238E27FC236}">
                <a16:creationId xmlns:a16="http://schemas.microsoft.com/office/drawing/2014/main" id="{42CDF144-A90E-4C53-9F44-40C6C5391A9A}"/>
              </a:ext>
            </a:extLst>
          </p:cNvPr>
          <p:cNvSpPr/>
          <p:nvPr/>
        </p:nvSpPr>
        <p:spPr>
          <a:xfrm>
            <a:off x="3907856" y="3094434"/>
            <a:ext cx="924025" cy="32253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3" name="꺾인 연결선 36">
            <a:extLst>
              <a:ext uri="{FF2B5EF4-FFF2-40B4-BE49-F238E27FC236}">
                <a16:creationId xmlns:a16="http://schemas.microsoft.com/office/drawing/2014/main" id="{FA20023C-93A5-4922-8F28-93119A0AB593}"/>
              </a:ext>
            </a:extLst>
          </p:cNvPr>
          <p:cNvCxnSpPr>
            <a:cxnSpLocks/>
            <a:stCxn id="72" idx="0"/>
          </p:cNvCxnSpPr>
          <p:nvPr/>
        </p:nvCxnSpPr>
        <p:spPr>
          <a:xfrm rot="5400000" flipH="1" flipV="1">
            <a:off x="7160872" y="-490565"/>
            <a:ext cx="793996" cy="63760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736ED68B-37A8-4FAD-9FBE-F35314189693}"/>
              </a:ext>
            </a:extLst>
          </p:cNvPr>
          <p:cNvSpPr txBox="1"/>
          <p:nvPr/>
        </p:nvSpPr>
        <p:spPr>
          <a:xfrm>
            <a:off x="7952506" y="7296663"/>
            <a:ext cx="8999580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 defTabSz="914400" latinLnBrk="1" hangingPunct="1">
              <a:defRPr/>
            </a:pPr>
            <a:r>
              <a:rPr lang="en-US" altLang="ko-KR" sz="2400" b="1" spc="-1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Expected computation time</a:t>
            </a:r>
          </a:p>
          <a:p>
            <a:pPr algn="l" defTabSz="914400" latinLnBrk="1" hangingPunct="1">
              <a:defRPr/>
            </a:pPr>
            <a:endParaRPr lang="en-US" altLang="ko-KR" sz="2400" b="1" spc="-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l" defTabSz="914400" latinLnBrk="1" hangingPunct="1">
              <a:defRPr/>
            </a:pPr>
            <a:r>
              <a:rPr lang="en-US" altLang="ko-KR" sz="2400" b="1" spc="-1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-&gt; </a:t>
            </a:r>
            <a:r>
              <a:rPr lang="en-US" altLang="ko-KR" sz="2400" b="1" spc="-1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Millions of years </a:t>
            </a:r>
            <a:r>
              <a:rPr lang="en-US" altLang="ko-KR" sz="2400" b="1" spc="-1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by digital computer</a:t>
            </a:r>
          </a:p>
          <a:p>
            <a:pPr algn="l" defTabSz="914400" latinLnBrk="1" hangingPunct="1">
              <a:defRPr/>
            </a:pPr>
            <a:r>
              <a:rPr lang="en-US" altLang="ko-KR" sz="2400" b="1" spc="-1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-&gt; </a:t>
            </a:r>
            <a:r>
              <a:rPr lang="en-US" altLang="ko-KR" sz="2400" b="1" spc="-1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00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Hours</a:t>
            </a:r>
            <a:r>
              <a:rPr lang="en-US" altLang="ko-KR" sz="2400" b="1" spc="-1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by Shor’s quantum algorithm and quantum computer </a:t>
            </a:r>
            <a:endParaRPr lang="ko-KR" altLang="en-US" sz="2400" b="1" spc="-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A041D82A-4E22-47C5-9665-5D05BFBCEEB7}"/>
              </a:ext>
            </a:extLst>
          </p:cNvPr>
          <p:cNvCxnSpPr>
            <a:stCxn id="4" idx="2"/>
          </p:cNvCxnSpPr>
          <p:nvPr/>
        </p:nvCxnSpPr>
        <p:spPr>
          <a:xfrm flipH="1">
            <a:off x="13103308" y="4876800"/>
            <a:ext cx="1" cy="2419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7895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1D5B2-7793-6549-9D55-7EA16BC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sz="3200" dirty="0"/>
              <a:t>What happens? Public key…</a:t>
            </a:r>
            <a:endParaRPr kumimoji="1" lang="ko-KR" altLang="en-US" sz="3200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691006D-52B9-4DF0-A1FC-E18F8A0E2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919" y="1805895"/>
            <a:ext cx="13095421" cy="76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896B01B-0BFB-4F7D-9CB9-58D9A92A5D2F}"/>
              </a:ext>
            </a:extLst>
          </p:cNvPr>
          <p:cNvSpPr/>
          <p:nvPr/>
        </p:nvSpPr>
        <p:spPr>
          <a:xfrm>
            <a:off x="3647975" y="3341570"/>
            <a:ext cx="4206240" cy="3070459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1EEA2-0C9A-47A7-A39F-45FDFF2D5010}"/>
              </a:ext>
            </a:extLst>
          </p:cNvPr>
          <p:cNvSpPr txBox="1"/>
          <p:nvPr/>
        </p:nvSpPr>
        <p:spPr>
          <a:xfrm>
            <a:off x="187442" y="1555541"/>
            <a:ext cx="6468177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marL="639763" lvl="2" indent="-182563" algn="l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  <a:defRPr/>
            </a:pPr>
            <a:r>
              <a:rPr kumimoji="1" lang="en-US" altLang="ko-KR" sz="2000" b="1" dirty="0">
                <a:solidFill>
                  <a:schemeClr val="tx2"/>
                </a:solidFill>
                <a:latin typeface="+mn-ea"/>
                <a:sym typeface="Wingdings" pitchFamily="2" charset="2"/>
              </a:rPr>
              <a:t> RSA  </a:t>
            </a:r>
            <a:r>
              <a:rPr kumimoji="1" lang="en-US" altLang="ko-KR" sz="2000" b="1" dirty="0">
                <a:solidFill>
                  <a:srgbClr val="FF0000"/>
                </a:solidFill>
                <a:latin typeface="+mn-ea"/>
                <a:sym typeface="Wingdings" pitchFamily="2" charset="2"/>
              </a:rPr>
              <a:t>(X)</a:t>
            </a:r>
          </a:p>
          <a:p>
            <a:pPr marL="639763" lvl="2" indent="-182563" algn="l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  <a:defRPr/>
            </a:pPr>
            <a:r>
              <a:rPr kumimoji="1" lang="en-US" altLang="ko-KR" sz="2000" b="1" dirty="0">
                <a:solidFill>
                  <a:schemeClr val="tx2"/>
                </a:solidFill>
                <a:latin typeface="+mn-ea"/>
                <a:sym typeface="Wingdings" pitchFamily="2" charset="2"/>
              </a:rPr>
              <a:t> Elliptic Curve Cryptography (ECDSA)  </a:t>
            </a:r>
            <a:r>
              <a:rPr kumimoji="1" lang="en-US" altLang="ko-KR" sz="2000" b="1" dirty="0">
                <a:solidFill>
                  <a:srgbClr val="FF0000"/>
                </a:solidFill>
                <a:latin typeface="+mn-ea"/>
                <a:sym typeface="Wingdings" pitchFamily="2" charset="2"/>
              </a:rPr>
              <a:t>(X)</a:t>
            </a:r>
          </a:p>
          <a:p>
            <a:pPr marL="639763" lvl="2" indent="-182563" algn="l">
              <a:lnSpc>
                <a:spcPct val="150000"/>
              </a:lnSpc>
              <a:spcBef>
                <a:spcPct val="0"/>
              </a:spcBef>
              <a:buBlip>
                <a:blip r:embed="rId4"/>
              </a:buBlip>
              <a:defRPr/>
            </a:pPr>
            <a:r>
              <a:rPr kumimoji="1" lang="en-US" altLang="ko-KR" sz="2000" b="1" dirty="0">
                <a:solidFill>
                  <a:schemeClr val="tx2"/>
                </a:solidFill>
                <a:latin typeface="+mn-ea"/>
                <a:sym typeface="Wingdings" pitchFamily="2" charset="2"/>
              </a:rPr>
              <a:t> Diffie-Hellman Key Exchange  </a:t>
            </a:r>
            <a:r>
              <a:rPr kumimoji="1" lang="en-US" altLang="ko-KR" sz="2000" b="1" dirty="0">
                <a:solidFill>
                  <a:srgbClr val="FF0000"/>
                </a:solidFill>
                <a:latin typeface="+mn-ea"/>
                <a:sym typeface="Wingdings" pitchFamily="2" charset="2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33100007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1D5B2-7793-6549-9D55-7EA16BC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sz="3200" dirty="0"/>
              <a:t>Why dangerous? Quantum risk…</a:t>
            </a:r>
            <a:endParaRPr kumimoji="1" lang="ko-KR" alt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28E61-D86B-4D06-A879-B074A8D8F8A4}"/>
              </a:ext>
            </a:extLst>
          </p:cNvPr>
          <p:cNvSpPr txBox="1"/>
          <p:nvPr/>
        </p:nvSpPr>
        <p:spPr>
          <a:xfrm>
            <a:off x="1342474" y="1547469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914400" latinLnBrk="1" hangingPunct="1">
              <a:defRPr sz="2800" b="1" spc="-20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00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en-US" altLang="ko-KR" dirty="0">
                <a:sym typeface="Wingdings 3" panose="05040102010807070707" pitchFamily="18" charset="2"/>
              </a:rPr>
              <a:t>Harvest now, decrypt later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994464D-B36B-459B-9A7B-672851EC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74" y="2451544"/>
            <a:ext cx="6066062" cy="627792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A6CFC49-EBED-4CAD-9661-73EE064AD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554" y="2389414"/>
            <a:ext cx="6161437" cy="64010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457FC9-A883-4789-A8A2-207887513F91}"/>
              </a:ext>
            </a:extLst>
          </p:cNvPr>
          <p:cNvSpPr txBox="1"/>
          <p:nvPr/>
        </p:nvSpPr>
        <p:spPr>
          <a:xfrm>
            <a:off x="4810122" y="2486786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(2024)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FD6B12-F16C-46CB-9776-2EC847236010}"/>
              </a:ext>
            </a:extLst>
          </p:cNvPr>
          <p:cNvSpPr txBox="1"/>
          <p:nvPr/>
        </p:nvSpPr>
        <p:spPr>
          <a:xfrm>
            <a:off x="12768608" y="2457121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(2035)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93BA4E-6EF9-474F-AFD0-4F3105B1FBE8}"/>
              </a:ext>
            </a:extLst>
          </p:cNvPr>
          <p:cNvSpPr txBox="1"/>
          <p:nvPr/>
        </p:nvSpPr>
        <p:spPr>
          <a:xfrm>
            <a:off x="1532783" y="8909677"/>
            <a:ext cx="1336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/>
              <a:t>Source : Canadian National Quantum-Readiness, BEST PRACTICES AND GUIDELINES, Authored by Quantum-Readiness Working Group (QRWG) of the Canadian Forum for Digital Infrastructure Resilience (CFDIR), Version 02 – June 17, 2022</a:t>
            </a:r>
            <a:endParaRPr lang="ko-KR" altLang="en-US" sz="1400" dirty="0"/>
          </a:p>
        </p:txBody>
      </p:sp>
      <p:sp>
        <p:nvSpPr>
          <p:cNvPr id="15" name="오른쪽 화살표 10">
            <a:extLst>
              <a:ext uri="{FF2B5EF4-FFF2-40B4-BE49-F238E27FC236}">
                <a16:creationId xmlns:a16="http://schemas.microsoft.com/office/drawing/2014/main" id="{6B6E4DFF-067F-4FF6-82E0-44FB9E173B8F}"/>
              </a:ext>
            </a:extLst>
          </p:cNvPr>
          <p:cNvSpPr/>
          <p:nvPr/>
        </p:nvSpPr>
        <p:spPr>
          <a:xfrm>
            <a:off x="8172853" y="3986784"/>
            <a:ext cx="633984" cy="2560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9081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1D5B2-7793-6549-9D55-7EA16BC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sz="3200" dirty="0"/>
              <a:t>So… Quantum security!!!</a:t>
            </a:r>
            <a:endParaRPr kumimoji="1" lang="ko-KR" altLang="en-US" sz="3200" dirty="0"/>
          </a:p>
        </p:txBody>
      </p:sp>
      <p:sp>
        <p:nvSpPr>
          <p:cNvPr id="3" name="직사각형 2"/>
          <p:cNvSpPr/>
          <p:nvPr/>
        </p:nvSpPr>
        <p:spPr>
          <a:xfrm>
            <a:off x="1345053" y="1752916"/>
            <a:ext cx="9020726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4000" dirty="0" err="1"/>
              <a:t>What</a:t>
            </a:r>
            <a:r>
              <a:rPr lang="ko-KR" altLang="en-US" sz="4000" dirty="0"/>
              <a:t> </a:t>
            </a:r>
            <a:r>
              <a:rPr lang="ko-KR" altLang="en-US" sz="4000" dirty="0" err="1"/>
              <a:t>are</a:t>
            </a:r>
            <a:r>
              <a:rPr lang="ko-KR" altLang="en-US" sz="4000" dirty="0"/>
              <a:t> </a:t>
            </a:r>
            <a:r>
              <a:rPr lang="ko-KR" altLang="en-US" sz="4000" dirty="0" err="1"/>
              <a:t>some</a:t>
            </a:r>
            <a:r>
              <a:rPr lang="ko-KR" altLang="en-US" sz="4000" dirty="0"/>
              <a:t> </a:t>
            </a:r>
            <a:r>
              <a:rPr lang="en-US" altLang="ko-KR" sz="4000" dirty="0"/>
              <a:t>‘</a:t>
            </a:r>
            <a:r>
              <a:rPr lang="en-US" altLang="ko-KR" sz="4000" b="1" dirty="0">
                <a:solidFill>
                  <a:srgbClr val="0000FF"/>
                </a:solidFill>
              </a:rPr>
              <a:t>S</a:t>
            </a:r>
            <a:r>
              <a:rPr lang="ko-KR" altLang="en-US" sz="4000" b="1" dirty="0" err="1">
                <a:solidFill>
                  <a:srgbClr val="0000FF"/>
                </a:solidFill>
              </a:rPr>
              <a:t>ecurity</a:t>
            </a:r>
            <a:r>
              <a:rPr lang="en-US" altLang="ko-KR" sz="4000" dirty="0"/>
              <a:t>’</a:t>
            </a:r>
            <a:r>
              <a:rPr lang="ko-KR" altLang="en-US" sz="4000" dirty="0"/>
              <a:t>-</a:t>
            </a:r>
            <a:r>
              <a:rPr lang="ko-KR" altLang="en-US" sz="4000" dirty="0" err="1"/>
              <a:t>related</a:t>
            </a:r>
            <a:r>
              <a:rPr lang="ko-KR" altLang="en-US" sz="4000" dirty="0"/>
              <a:t> </a:t>
            </a:r>
            <a:r>
              <a:rPr lang="ko-KR" altLang="en-US" sz="4000" dirty="0" err="1"/>
              <a:t>terms</a:t>
            </a:r>
            <a:r>
              <a:rPr lang="ko-KR" altLang="en-US" sz="4000" dirty="0"/>
              <a:t> </a:t>
            </a:r>
            <a:r>
              <a:rPr lang="ko-KR" altLang="en-US" sz="4000" dirty="0" err="1"/>
              <a:t>that</a:t>
            </a:r>
            <a:r>
              <a:rPr lang="ko-KR" altLang="en-US" sz="4000" dirty="0"/>
              <a:t> </a:t>
            </a:r>
            <a:r>
              <a:rPr lang="ko-KR" altLang="en-US" sz="4000" dirty="0" err="1"/>
              <a:t>contain</a:t>
            </a:r>
            <a:r>
              <a:rPr lang="ko-KR" altLang="en-US" sz="4000" dirty="0"/>
              <a:t> </a:t>
            </a:r>
            <a:r>
              <a:rPr lang="ko-KR" altLang="en-US" sz="4000" dirty="0" err="1"/>
              <a:t>the</a:t>
            </a:r>
            <a:r>
              <a:rPr lang="ko-KR" altLang="en-US" sz="4000" dirty="0"/>
              <a:t> </a:t>
            </a:r>
            <a:r>
              <a:rPr lang="ko-KR" altLang="en-US" sz="4000" dirty="0" err="1"/>
              <a:t>word</a:t>
            </a:r>
            <a:r>
              <a:rPr lang="ko-KR" altLang="en-US" sz="4000" dirty="0"/>
              <a:t> </a:t>
            </a:r>
            <a:r>
              <a:rPr lang="en-US" altLang="ko-KR" sz="4000" dirty="0"/>
              <a:t>‘</a:t>
            </a:r>
            <a:r>
              <a:rPr lang="en-US" altLang="ko-KR" sz="4000" b="1" dirty="0">
                <a:solidFill>
                  <a:srgbClr val="0000FF"/>
                </a:solidFill>
              </a:rPr>
              <a:t>Quantum</a:t>
            </a:r>
            <a:r>
              <a:rPr lang="en-US" altLang="ko-KR" sz="4000" dirty="0"/>
              <a:t>’</a:t>
            </a:r>
            <a:r>
              <a:rPr lang="ko-KR" altLang="en-US" sz="40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77B10-638C-4DF6-B620-BCB3BB83CFBE}"/>
              </a:ext>
            </a:extLst>
          </p:cNvPr>
          <p:cNvSpPr txBox="1"/>
          <p:nvPr/>
        </p:nvSpPr>
        <p:spPr>
          <a:xfrm>
            <a:off x="4012740" y="3950521"/>
            <a:ext cx="8898588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</a:rPr>
              <a:t>Quantum Key Distribution</a:t>
            </a:r>
          </a:p>
          <a:p>
            <a:pPr algn="l">
              <a:lnSpc>
                <a:spcPct val="150000"/>
              </a:lnSpc>
            </a:pP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</a:rPr>
              <a:t>     Quantum Cryptography</a:t>
            </a:r>
          </a:p>
          <a:p>
            <a:pPr algn="l">
              <a:lnSpc>
                <a:spcPct val="150000"/>
              </a:lnSpc>
            </a:pP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</a:rPr>
              <a:t>     Quantum Cryptography Communication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</a:rPr>
              <a:t>Quantum Random Number Generator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</a:rPr>
              <a:t>Quantum (Secure) Direct Communication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3200" b="1" dirty="0">
                <a:solidFill>
                  <a:srgbClr val="FF0000"/>
                </a:solidFill>
              </a:rPr>
              <a:t>Post-Quantum Cryptography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3200" b="1" dirty="0">
                <a:solidFill>
                  <a:srgbClr val="FF0000"/>
                </a:solidFill>
              </a:rPr>
              <a:t>Quantum Security Evaluation Platform</a:t>
            </a:r>
          </a:p>
        </p:txBody>
      </p:sp>
      <p:cxnSp>
        <p:nvCxnSpPr>
          <p:cNvPr id="7" name="꺾인 연결선 6"/>
          <p:cNvCxnSpPr>
            <a:endCxn id="19" idx="1"/>
          </p:cNvCxnSpPr>
          <p:nvPr/>
        </p:nvCxnSpPr>
        <p:spPr>
          <a:xfrm rot="16200000" flipH="1">
            <a:off x="1171619" y="4135874"/>
            <a:ext cx="3460154" cy="13411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사각형: 둥근 모서리 13">
            <a:extLst>
              <a:ext uri="{FF2B5EF4-FFF2-40B4-BE49-F238E27FC236}">
                <a16:creationId xmlns:a16="http://schemas.microsoft.com/office/drawing/2014/main" id="{B42E6775-46D2-403E-A6D8-A35DED634720}"/>
              </a:ext>
            </a:extLst>
          </p:cNvPr>
          <p:cNvSpPr/>
          <p:nvPr/>
        </p:nvSpPr>
        <p:spPr>
          <a:xfrm>
            <a:off x="11618975" y="7870638"/>
            <a:ext cx="4876799" cy="467921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Digital computer</a:t>
            </a:r>
          </a:p>
        </p:txBody>
      </p:sp>
      <p:sp>
        <p:nvSpPr>
          <p:cNvPr id="9" name="사각형: 둥근 모서리 13">
            <a:extLst>
              <a:ext uri="{FF2B5EF4-FFF2-40B4-BE49-F238E27FC236}">
                <a16:creationId xmlns:a16="http://schemas.microsoft.com/office/drawing/2014/main" id="{ABC8508E-D724-4C37-8788-E70598A70483}"/>
              </a:ext>
            </a:extLst>
          </p:cNvPr>
          <p:cNvSpPr/>
          <p:nvPr/>
        </p:nvSpPr>
        <p:spPr>
          <a:xfrm>
            <a:off x="11618976" y="4227482"/>
            <a:ext cx="4876799" cy="467921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kern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Quantum device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사각형: 둥근 모서리 13">
            <a:extLst>
              <a:ext uri="{FF2B5EF4-FFF2-40B4-BE49-F238E27FC236}">
                <a16:creationId xmlns:a16="http://schemas.microsoft.com/office/drawing/2014/main" id="{ABC8508E-D724-4C37-8788-E70598A70483}"/>
              </a:ext>
            </a:extLst>
          </p:cNvPr>
          <p:cNvSpPr/>
          <p:nvPr/>
        </p:nvSpPr>
        <p:spPr>
          <a:xfrm>
            <a:off x="11618976" y="6413850"/>
            <a:ext cx="4876799" cy="467921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kern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Quantum device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사각형: 둥근 모서리 13">
            <a:extLst>
              <a:ext uri="{FF2B5EF4-FFF2-40B4-BE49-F238E27FC236}">
                <a16:creationId xmlns:a16="http://schemas.microsoft.com/office/drawing/2014/main" id="{ABC8508E-D724-4C37-8788-E70598A70483}"/>
              </a:ext>
            </a:extLst>
          </p:cNvPr>
          <p:cNvSpPr/>
          <p:nvPr/>
        </p:nvSpPr>
        <p:spPr>
          <a:xfrm>
            <a:off x="11618975" y="7142244"/>
            <a:ext cx="4876799" cy="467921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kern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Quantum computer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왼쪽 중괄호 18"/>
          <p:cNvSpPr/>
          <p:nvPr/>
        </p:nvSpPr>
        <p:spPr>
          <a:xfrm>
            <a:off x="3572256" y="4227959"/>
            <a:ext cx="390144" cy="46171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3">
            <a:extLst>
              <a:ext uri="{FF2B5EF4-FFF2-40B4-BE49-F238E27FC236}">
                <a16:creationId xmlns:a16="http://schemas.microsoft.com/office/drawing/2014/main" id="{B42E6775-46D2-403E-A6D8-A35DED634720}"/>
              </a:ext>
            </a:extLst>
          </p:cNvPr>
          <p:cNvSpPr/>
          <p:nvPr/>
        </p:nvSpPr>
        <p:spPr>
          <a:xfrm>
            <a:off x="11618974" y="8599032"/>
            <a:ext cx="4876799" cy="467921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Digital computer</a:t>
            </a:r>
          </a:p>
        </p:txBody>
      </p:sp>
    </p:spTree>
    <p:extLst>
      <p:ext uri="{BB962C8B-B14F-4D97-AF65-F5344CB8AC3E}">
        <p14:creationId xmlns:p14="http://schemas.microsoft.com/office/powerpoint/2010/main" val="3296340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1D5B2-7793-6549-9D55-7EA16BC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sz="3200" dirty="0"/>
              <a:t>NIST(USA) PQC…</a:t>
            </a:r>
            <a:endParaRPr kumimoji="1" lang="ko-KR" altLang="en-US" sz="320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C5647A0-ED13-5A41-B897-838C96EAE649}"/>
              </a:ext>
            </a:extLst>
          </p:cNvPr>
          <p:cNvGrpSpPr/>
          <p:nvPr/>
        </p:nvGrpSpPr>
        <p:grpSpPr>
          <a:xfrm>
            <a:off x="1551517" y="1547469"/>
            <a:ext cx="4492359" cy="461665"/>
            <a:chOff x="804243" y="1137163"/>
            <a:chExt cx="5989992" cy="61557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27F72F-C53C-2C4F-A001-EAD8DAEF1818}"/>
                </a:ext>
              </a:extLst>
            </p:cNvPr>
            <p:cNvSpPr txBox="1"/>
            <p:nvPr/>
          </p:nvSpPr>
          <p:spPr>
            <a:xfrm>
              <a:off x="1268625" y="1137163"/>
              <a:ext cx="5525610" cy="615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latinLnBrk="1" hangingPunct="1">
                <a:spcAft>
                  <a:spcPts val="450"/>
                </a:spcAft>
                <a:defRPr/>
              </a:pPr>
              <a:r>
                <a:rPr lang="en-US" altLang="ko-KR" sz="2400" b="1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0000F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 3" panose="05040102010807070707" pitchFamily="18" charset="2"/>
                </a:rPr>
                <a:t>NIST Timeline (From 2016)</a:t>
              </a:r>
            </a:p>
          </p:txBody>
        </p:sp>
        <p:sp>
          <p:nvSpPr>
            <p:cNvPr id="5" name="사각형: 둥근 모서리 147">
              <a:extLst>
                <a:ext uri="{FF2B5EF4-FFF2-40B4-BE49-F238E27FC236}">
                  <a16:creationId xmlns:a16="http://schemas.microsoft.com/office/drawing/2014/main" id="{902DEBD4-A7D6-E148-BF84-99F3A06D0D7A}"/>
                </a:ext>
              </a:extLst>
            </p:cNvPr>
            <p:cNvSpPr/>
            <p:nvPr/>
          </p:nvSpPr>
          <p:spPr>
            <a:xfrm>
              <a:off x="804243" y="1196006"/>
              <a:ext cx="464383" cy="476934"/>
            </a:xfrm>
            <a:prstGeom prst="roundRect">
              <a:avLst/>
            </a:prstGeom>
            <a:gradFill flip="none" rotWithShape="1">
              <a:gsLst>
                <a:gs pos="51000">
                  <a:srgbClr val="17375E"/>
                </a:gs>
                <a:gs pos="50000">
                  <a:srgbClr val="1F4A7F"/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685800" latinLnBrk="1" hangingPunct="1">
                <a:defRPr/>
              </a:pPr>
              <a:endParaRPr lang="ko-KR" altLang="en-US" sz="2100" b="1" kern="1200" dirty="0">
                <a:solidFill>
                  <a:schemeClr val="bg1"/>
                </a:solidFill>
                <a:latin typeface="맑은 고딕" panose="020B0503020000020004" pitchFamily="50" charset="-127"/>
              </a:endParaRPr>
            </a:p>
          </p:txBody>
        </p:sp>
      </p:grp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890539"/>
              </p:ext>
            </p:extLst>
          </p:nvPr>
        </p:nvGraphicFramePr>
        <p:xfrm>
          <a:off x="1551517" y="2009134"/>
          <a:ext cx="14081760" cy="7134857"/>
        </p:xfrm>
        <a:graphic>
          <a:graphicData uri="http://schemas.openxmlformats.org/drawingml/2006/table">
            <a:tbl>
              <a:tblPr/>
              <a:tblGrid>
                <a:gridCol w="2767584">
                  <a:extLst>
                    <a:ext uri="{9D8B030D-6E8A-4147-A177-3AD203B41FA5}">
                      <a16:colId xmlns:a16="http://schemas.microsoft.com/office/drawing/2014/main" val="240405721"/>
                    </a:ext>
                  </a:extLst>
                </a:gridCol>
                <a:gridCol w="11314176">
                  <a:extLst>
                    <a:ext uri="{9D8B030D-6E8A-4147-A177-3AD203B41FA5}">
                      <a16:colId xmlns:a16="http://schemas.microsoft.com/office/drawing/2014/main" val="2133604711"/>
                    </a:ext>
                  </a:extLst>
                </a:gridCol>
              </a:tblGrid>
              <a:tr h="300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dirty="0">
                          <a:effectLst/>
                        </a:rPr>
                        <a:t>Date</a:t>
                      </a:r>
                    </a:p>
                  </a:txBody>
                  <a:tcPr marL="10772" marR="10772" marT="10772" marB="107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500">
                          <a:effectLst/>
                        </a:rPr>
                        <a:t> </a:t>
                      </a:r>
                    </a:p>
                  </a:txBody>
                  <a:tcPr marL="10772" marR="10772" marT="10772" marB="107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892607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Feb 24-26, 2016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NIST Presentation at </a:t>
                      </a:r>
                      <a:r>
                        <a:rPr lang="en-US" sz="1500" dirty="0" err="1">
                          <a:effectLst/>
                        </a:rPr>
                        <a:t>PQCrypto</a:t>
                      </a:r>
                      <a:r>
                        <a:rPr lang="en-US" sz="1500" dirty="0">
                          <a:effectLst/>
                        </a:rPr>
                        <a:t> 2016:  </a:t>
                      </a:r>
                      <a:r>
                        <a:rPr lang="en-US" sz="1500" i="0" u="sng" dirty="0">
                          <a:solidFill>
                            <a:srgbClr val="114B73"/>
                          </a:solidFill>
                          <a:effectLst/>
                          <a:hlinkClick r:id="rId3"/>
                        </a:rPr>
                        <a:t>Announcement and outline of NIST's Call for Submissions (Fall 2016)</a:t>
                      </a:r>
                      <a:r>
                        <a:rPr lang="en-US" sz="1500" i="0" dirty="0">
                          <a:effectLst/>
                        </a:rPr>
                        <a:t>, </a:t>
                      </a:r>
                      <a:r>
                        <a:rPr lang="en-US" sz="1500" i="1" dirty="0">
                          <a:effectLst/>
                        </a:rPr>
                        <a:t>Dustin Moody</a:t>
                      </a:r>
                      <a:endParaRPr lang="en-US" sz="1500" dirty="0">
                        <a:effectLst/>
                      </a:endParaRP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824530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April 28, 2016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NIST releases </a:t>
                      </a:r>
                      <a:r>
                        <a:rPr lang="en-US" sz="1500" u="sng" dirty="0">
                          <a:solidFill>
                            <a:srgbClr val="114B73"/>
                          </a:solidFill>
                          <a:effectLst/>
                          <a:hlinkClick r:id="rId4"/>
                        </a:rPr>
                        <a:t>NISTIR 8105, Report on Post-Quantum Cryptography</a:t>
                      </a:r>
                      <a:endParaRPr lang="en-US" sz="1500" dirty="0">
                        <a:effectLst/>
                      </a:endParaRP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28281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Dec 20, 2016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 dirty="0">
                          <a:solidFill>
                            <a:srgbClr val="114B73"/>
                          </a:solidFill>
                          <a:effectLst/>
                          <a:hlinkClick r:id="rId5"/>
                        </a:rPr>
                        <a:t>Formal Call for Proposals</a:t>
                      </a:r>
                      <a:endParaRPr lang="en-US" sz="1500" dirty="0">
                        <a:effectLst/>
                      </a:endParaRP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904889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Nov 30, 2017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Deadline for submissions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628497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Dec 4, 2017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NIST Presentation at </a:t>
                      </a:r>
                      <a:r>
                        <a:rPr lang="en-US" sz="1500" dirty="0" err="1">
                          <a:effectLst/>
                        </a:rPr>
                        <a:t>AsiaCrypt</a:t>
                      </a:r>
                      <a:r>
                        <a:rPr lang="en-US" sz="1500" dirty="0">
                          <a:effectLst/>
                        </a:rPr>
                        <a:t> 2017: </a:t>
                      </a:r>
                      <a:r>
                        <a:rPr lang="en-US" sz="1500" i="1" u="sng" dirty="0">
                          <a:solidFill>
                            <a:srgbClr val="114B73"/>
                          </a:solidFill>
                          <a:effectLst/>
                          <a:hlinkClick r:id="rId6"/>
                        </a:rPr>
                        <a:t>The Ship Has Sailed: The NIST Post-Quantum Crypto "Competition"</a:t>
                      </a:r>
                      <a:r>
                        <a:rPr lang="en-US" sz="1500" i="1" dirty="0">
                          <a:effectLst/>
                        </a:rPr>
                        <a:t>, Dustin Moody</a:t>
                      </a:r>
                      <a:endParaRPr lang="en-US" sz="1500" dirty="0">
                        <a:effectLst/>
                      </a:endParaRP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232386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Dec 21, 2017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 dirty="0">
                          <a:solidFill>
                            <a:srgbClr val="114B73"/>
                          </a:solidFill>
                          <a:effectLst/>
                          <a:hlinkClick r:id="rId7"/>
                        </a:rPr>
                        <a:t>Round 1 algorithms announced</a:t>
                      </a:r>
                      <a:r>
                        <a:rPr lang="en-US" sz="1500" dirty="0">
                          <a:effectLst/>
                        </a:rPr>
                        <a:t> (69 submissions accepted as "complete and proper")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621887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Apr 11, 2018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NIST Presentation at </a:t>
                      </a:r>
                      <a:r>
                        <a:rPr lang="en-US" sz="1500" dirty="0" err="1">
                          <a:effectLst/>
                        </a:rPr>
                        <a:t>PQCrypto</a:t>
                      </a:r>
                      <a:r>
                        <a:rPr lang="en-US" sz="1500" dirty="0">
                          <a:effectLst/>
                        </a:rPr>
                        <a:t> 2018: </a:t>
                      </a:r>
                      <a:r>
                        <a:rPr lang="en-US" sz="1500" i="1" u="sng" dirty="0">
                          <a:solidFill>
                            <a:srgbClr val="114B73"/>
                          </a:solidFill>
                          <a:effectLst/>
                          <a:hlinkClick r:id="rId8"/>
                        </a:rPr>
                        <a:t>Let's Get Ready to Rumble - The NIST PQC "Competition"</a:t>
                      </a:r>
                      <a:r>
                        <a:rPr lang="en-US" sz="1500" dirty="0">
                          <a:effectLst/>
                        </a:rPr>
                        <a:t>, </a:t>
                      </a:r>
                      <a:r>
                        <a:rPr lang="en-US" sz="1500" i="1" dirty="0">
                          <a:effectLst/>
                        </a:rPr>
                        <a:t>Dustin Moody</a:t>
                      </a:r>
                      <a:endParaRPr lang="en-US" sz="1500" dirty="0">
                        <a:effectLst/>
                      </a:endParaRP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92142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April 11-13, 2018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 dirty="0">
                          <a:solidFill>
                            <a:srgbClr val="114B73"/>
                          </a:solidFill>
                          <a:effectLst/>
                          <a:hlinkClick r:id="rId9"/>
                        </a:rPr>
                        <a:t>First PQC Standardization Conference</a:t>
                      </a:r>
                      <a:r>
                        <a:rPr lang="en-US" sz="1500" dirty="0">
                          <a:effectLst/>
                        </a:rPr>
                        <a:t> - Submitter's Presentations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814246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January 30, 2019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 dirty="0">
                          <a:solidFill>
                            <a:srgbClr val="114B73"/>
                          </a:solidFill>
                          <a:effectLst/>
                          <a:hlinkClick r:id="rId10"/>
                        </a:rPr>
                        <a:t>Second Round Candidates announced </a:t>
                      </a:r>
                      <a:r>
                        <a:rPr lang="en-US" sz="1500" dirty="0">
                          <a:effectLst/>
                        </a:rPr>
                        <a:t>(26 algorithms)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981161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March 15, 2019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Deadline for updated submission packages for the Second Round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313620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May 8-10, 2019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NIST Presentation at </a:t>
                      </a:r>
                      <a:r>
                        <a:rPr lang="en-US" sz="1500" dirty="0" err="1">
                          <a:effectLst/>
                        </a:rPr>
                        <a:t>PQCrypto</a:t>
                      </a:r>
                      <a:r>
                        <a:rPr lang="en-US" sz="1500" dirty="0">
                          <a:effectLst/>
                        </a:rPr>
                        <a:t> 2019: </a:t>
                      </a:r>
                      <a:r>
                        <a:rPr lang="en-US" sz="1500" u="sng" dirty="0">
                          <a:solidFill>
                            <a:srgbClr val="114B73"/>
                          </a:solidFill>
                          <a:effectLst/>
                          <a:hlinkClick r:id="rId11"/>
                        </a:rPr>
                        <a:t>Round 2 of the NIST PQC "Competition" - What was NIST Thinking?</a:t>
                      </a:r>
                      <a:r>
                        <a:rPr lang="en-US" sz="1500" dirty="0">
                          <a:effectLst/>
                        </a:rPr>
                        <a:t> (Spring 2019), </a:t>
                      </a:r>
                      <a:r>
                        <a:rPr lang="en-US" sz="1500" i="1" dirty="0">
                          <a:effectLst/>
                        </a:rPr>
                        <a:t>Dustin Moody</a:t>
                      </a:r>
                      <a:endParaRPr lang="en-US" sz="1500" dirty="0">
                        <a:effectLst/>
                      </a:endParaRP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549230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August 22-24, 2019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 dirty="0">
                          <a:solidFill>
                            <a:srgbClr val="114B73"/>
                          </a:solidFill>
                          <a:effectLst/>
                          <a:hlinkClick r:id="rId12"/>
                        </a:rPr>
                        <a:t>Second PQC Standardization Conference</a:t>
                      </a:r>
                      <a:endParaRPr lang="en-US" sz="1500" dirty="0">
                        <a:effectLst/>
                      </a:endParaRP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998932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July 22, 2020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 dirty="0">
                          <a:solidFill>
                            <a:srgbClr val="114B73"/>
                          </a:solidFill>
                          <a:effectLst/>
                          <a:hlinkClick r:id="rId13"/>
                        </a:rPr>
                        <a:t>Third Round Candidates announced</a:t>
                      </a:r>
                      <a:r>
                        <a:rPr lang="en-US" sz="1500" dirty="0">
                          <a:effectLst/>
                        </a:rPr>
                        <a:t> (7 Finalists and 8 Alternates)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201572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October 1, 2020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Deadline for updated submission packages for the Third Round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658361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June 7-9, 2021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 dirty="0">
                          <a:solidFill>
                            <a:srgbClr val="114B73"/>
                          </a:solidFill>
                          <a:effectLst/>
                          <a:hlinkClick r:id="rId14"/>
                        </a:rPr>
                        <a:t>Third PQC Standardization Conference</a:t>
                      </a:r>
                      <a:endParaRPr lang="en-US" sz="1500" dirty="0">
                        <a:effectLst/>
                      </a:endParaRP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674879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 b="1" dirty="0">
                          <a:solidFill>
                            <a:srgbClr val="0000FF"/>
                          </a:solidFill>
                          <a:effectLst/>
                        </a:rPr>
                        <a:t>July 5, 2022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b="1" u="sng" dirty="0">
                          <a:solidFill>
                            <a:srgbClr val="0000FF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Announcement of Candidates to be Standardized and Fourth Round Candidates</a:t>
                      </a:r>
                      <a:endParaRPr lang="en-US" sz="1500" b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763316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October 1, 2022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Deadline for updated submission packages for the Fourth Round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863805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 b="0" dirty="0">
                          <a:effectLst/>
                        </a:rPr>
                        <a:t>Nov 29-Dec 1, 2022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b="0" u="sng" dirty="0">
                          <a:solidFill>
                            <a:srgbClr val="114B73"/>
                          </a:solidFill>
                          <a:effectLst/>
                          <a:hlinkClick r:id="rId16"/>
                        </a:rPr>
                        <a:t>Fourth PQC Standardization Conference</a:t>
                      </a:r>
                      <a:r>
                        <a:rPr lang="en-US" sz="1500" b="0" dirty="0">
                          <a:effectLst/>
                        </a:rPr>
                        <a:t> (Virtual)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921477"/>
                  </a:ext>
                </a:extLst>
              </a:tr>
              <a:tr h="1124437"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August 24, 2023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 dirty="0">
                          <a:solidFill>
                            <a:srgbClr val="114B73"/>
                          </a:solidFill>
                          <a:effectLst/>
                          <a:hlinkClick r:id="rId17"/>
                        </a:rPr>
                        <a:t>Three Draft FIPS released for public comment</a:t>
                      </a:r>
                      <a:endParaRPr lang="en-US" sz="15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Draft FIPS 203, </a:t>
                      </a:r>
                      <a:r>
                        <a:rPr lang="en-US" sz="1500" i="1" u="sng" dirty="0">
                          <a:solidFill>
                            <a:srgbClr val="114B73"/>
                          </a:solidFill>
                          <a:effectLst/>
                          <a:hlinkClick r:id="rId18"/>
                        </a:rPr>
                        <a:t>Module-Lattice-Based Key-Encapsulation Mechanism Standard</a:t>
                      </a:r>
                      <a:endParaRPr lang="en-US" sz="15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Draft FIPS 204, </a:t>
                      </a:r>
                      <a:r>
                        <a:rPr lang="en-US" sz="1500" i="1" u="sng" dirty="0">
                          <a:solidFill>
                            <a:srgbClr val="114B73"/>
                          </a:solidFill>
                          <a:effectLst/>
                          <a:hlinkClick r:id="rId19"/>
                        </a:rPr>
                        <a:t>Module-Lattice-Based Digital Signature Standard</a:t>
                      </a:r>
                      <a:endParaRPr lang="en-US" sz="15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Draft FIPS 205, </a:t>
                      </a:r>
                      <a:r>
                        <a:rPr lang="en-US" sz="1500" i="1" u="sng" dirty="0">
                          <a:solidFill>
                            <a:srgbClr val="114B73"/>
                          </a:solidFill>
                          <a:effectLst/>
                          <a:hlinkClick r:id="rId20"/>
                        </a:rPr>
                        <a:t>Stateless Hash-Based Digital Signature Standard</a:t>
                      </a:r>
                      <a:endParaRPr lang="en-US" sz="1500" dirty="0">
                        <a:effectLst/>
                      </a:endParaRP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79913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fontAlgn="t"/>
                      <a:r>
                        <a:rPr lang="en-US" sz="1500" b="0" dirty="0">
                          <a:effectLst/>
                        </a:rPr>
                        <a:t>April 10-12, 2024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b="0" u="sng" dirty="0">
                          <a:solidFill>
                            <a:srgbClr val="072030"/>
                          </a:solidFill>
                          <a:effectLst/>
                          <a:hlinkClick r:id="rId21"/>
                        </a:rPr>
                        <a:t>Fifth PQC Standardization Conference</a:t>
                      </a:r>
                      <a:r>
                        <a:rPr lang="en-US" sz="1500" b="0" dirty="0">
                          <a:effectLst/>
                        </a:rPr>
                        <a:t> </a:t>
                      </a:r>
                    </a:p>
                  </a:txBody>
                  <a:tcPr marL="10772" marR="10772" marT="10772" marB="107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708287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6043876" y="1685969"/>
            <a:ext cx="69177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500" dirty="0"/>
              <a:t>*This is a tentative timeline, provided for information, and subject to change.</a:t>
            </a:r>
            <a:endParaRPr lang="ko-KR" altLang="en-US" sz="1500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79197"/>
              </p:ext>
            </p:extLst>
          </p:nvPr>
        </p:nvGraphicFramePr>
        <p:xfrm>
          <a:off x="11543221" y="6192795"/>
          <a:ext cx="4842827" cy="1522947"/>
        </p:xfrm>
        <a:graphic>
          <a:graphicData uri="http://schemas.openxmlformats.org/drawingml/2006/table">
            <a:tbl>
              <a:tblPr/>
              <a:tblGrid>
                <a:gridCol w="1937811">
                  <a:extLst>
                    <a:ext uri="{9D8B030D-6E8A-4147-A177-3AD203B41FA5}">
                      <a16:colId xmlns:a16="http://schemas.microsoft.com/office/drawing/2014/main" val="1286540434"/>
                    </a:ext>
                  </a:extLst>
                </a:gridCol>
                <a:gridCol w="2905016">
                  <a:extLst>
                    <a:ext uri="{9D8B030D-6E8A-4147-A177-3AD203B41FA5}">
                      <a16:colId xmlns:a16="http://schemas.microsoft.com/office/drawing/2014/main" val="805047631"/>
                    </a:ext>
                  </a:extLst>
                </a:gridCol>
              </a:tblGrid>
              <a:tr h="5240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KEM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9749" marR="79749" marT="22048" marB="22048" anchor="ctr">
                    <a:lnL>
                      <a:noFill/>
                    </a:lnL>
                    <a:lnR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CRYSTALS-</a:t>
                      </a:r>
                      <a:r>
                        <a:rPr lang="en-US" sz="18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Kyber</a:t>
                      </a: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9749" marR="79749" marT="22048" marB="22048" anchor="ctr">
                    <a:lnL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763713"/>
                  </a:ext>
                </a:extLst>
              </a:tr>
              <a:tr h="1588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Digital Signature</a:t>
                      </a:r>
                    </a:p>
                  </a:txBody>
                  <a:tcPr marL="79749" marR="79749" marT="22048" marB="22048" anchor="ctr">
                    <a:lnL>
                      <a:noFill/>
                    </a:lnL>
                    <a:lnR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CRYSTALS-</a:t>
                      </a:r>
                      <a:r>
                        <a:rPr lang="en-US" sz="18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Dillithium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Falcon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SPHINCS+</a:t>
                      </a:r>
                      <a:endParaRPr lang="en-US" sz="1800" b="1" kern="0" spc="-5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9749" marR="79749" marT="22048" marB="22048" anchor="ctr">
                    <a:lnL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174572"/>
                  </a:ext>
                </a:extLst>
              </a:tr>
            </a:tbl>
          </a:graphicData>
        </a:graphic>
      </p:graphicFrame>
      <p:cxnSp>
        <p:nvCxnSpPr>
          <p:cNvPr id="11" name="직선 화살표 연결선 10"/>
          <p:cNvCxnSpPr>
            <a:cxnSpLocks/>
            <a:endCxn id="9" idx="1"/>
          </p:cNvCxnSpPr>
          <p:nvPr/>
        </p:nvCxnSpPr>
        <p:spPr>
          <a:xfrm>
            <a:off x="10619232" y="6954268"/>
            <a:ext cx="9239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474848" y="9305573"/>
            <a:ext cx="90677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500" dirty="0"/>
              <a:t>Source: NIST website, </a:t>
            </a:r>
            <a:r>
              <a:rPr lang="en-US" altLang="ko-KR" sz="1500" dirty="0">
                <a:hlinkClick r:id="rId22"/>
              </a:rPr>
              <a:t>https://csrc.nist.gov/Projects/post-quantum-cryptography/workshops-and-timeline</a:t>
            </a:r>
            <a:r>
              <a:rPr lang="en-US" altLang="ko-KR" sz="1500" dirty="0"/>
              <a:t> 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858126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1D5B2-7793-6549-9D55-7EA16BC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sz="3200" dirty="0"/>
              <a:t>NSR(Korea) </a:t>
            </a:r>
            <a:r>
              <a:rPr kumimoji="1" lang="en-US" altLang="ko-KR" sz="3200" dirty="0" err="1"/>
              <a:t>KpqC</a:t>
            </a:r>
            <a:r>
              <a:rPr kumimoji="1" lang="en-US" altLang="ko-KR" sz="3200" dirty="0"/>
              <a:t>…</a:t>
            </a:r>
            <a:endParaRPr kumimoji="1" lang="ko-KR" altLang="en-US" sz="3200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C5647A0-ED13-5A41-B897-838C96EAE649}"/>
              </a:ext>
            </a:extLst>
          </p:cNvPr>
          <p:cNvGrpSpPr/>
          <p:nvPr/>
        </p:nvGrpSpPr>
        <p:grpSpPr>
          <a:xfrm>
            <a:off x="1551517" y="1547469"/>
            <a:ext cx="4577319" cy="461665"/>
            <a:chOff x="804243" y="1137163"/>
            <a:chExt cx="6103276" cy="6155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27F72F-C53C-2C4F-A001-EAD8DAEF1818}"/>
                </a:ext>
              </a:extLst>
            </p:cNvPr>
            <p:cNvSpPr txBox="1"/>
            <p:nvPr/>
          </p:nvSpPr>
          <p:spPr>
            <a:xfrm>
              <a:off x="1268625" y="1137163"/>
              <a:ext cx="5638894" cy="615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latinLnBrk="1" hangingPunct="1">
                <a:spcAft>
                  <a:spcPts val="450"/>
                </a:spcAft>
                <a:defRPr/>
              </a:pPr>
              <a:r>
                <a:rPr lang="en-US" altLang="ko-KR" sz="2400" b="1" dirty="0" err="1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0000F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 3" panose="05040102010807070707" pitchFamily="18" charset="2"/>
                </a:rPr>
                <a:t>KpqC</a:t>
              </a:r>
              <a:r>
                <a:rPr lang="en-US" altLang="ko-KR" sz="2400" b="1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0000F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 3" panose="05040102010807070707" pitchFamily="18" charset="2"/>
                </a:rPr>
                <a:t> Timeline (From 2021)</a:t>
              </a:r>
            </a:p>
          </p:txBody>
        </p:sp>
        <p:sp>
          <p:nvSpPr>
            <p:cNvPr id="13" name="사각형: 둥근 모서리 147">
              <a:extLst>
                <a:ext uri="{FF2B5EF4-FFF2-40B4-BE49-F238E27FC236}">
                  <a16:creationId xmlns:a16="http://schemas.microsoft.com/office/drawing/2014/main" id="{902DEBD4-A7D6-E148-BF84-99F3A06D0D7A}"/>
                </a:ext>
              </a:extLst>
            </p:cNvPr>
            <p:cNvSpPr/>
            <p:nvPr/>
          </p:nvSpPr>
          <p:spPr>
            <a:xfrm>
              <a:off x="804243" y="1196006"/>
              <a:ext cx="464383" cy="476934"/>
            </a:xfrm>
            <a:prstGeom prst="roundRect">
              <a:avLst/>
            </a:prstGeom>
            <a:gradFill flip="none" rotWithShape="1">
              <a:gsLst>
                <a:gs pos="51000">
                  <a:srgbClr val="17375E"/>
                </a:gs>
                <a:gs pos="50000">
                  <a:srgbClr val="1F4A7F"/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685800" latinLnBrk="1" hangingPunct="1">
                <a:defRPr/>
              </a:pPr>
              <a:endParaRPr lang="ko-KR" altLang="en-US" sz="2100" b="1" kern="1200" dirty="0">
                <a:solidFill>
                  <a:schemeClr val="bg1"/>
                </a:solidFill>
                <a:latin typeface="맑은 고딕" panose="020B0503020000020004" pitchFamily="50" charset="-127"/>
              </a:endParaRPr>
            </a:p>
          </p:txBody>
        </p:sp>
      </p:grp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82753"/>
              </p:ext>
            </p:extLst>
          </p:nvPr>
        </p:nvGraphicFramePr>
        <p:xfrm>
          <a:off x="1551517" y="2009134"/>
          <a:ext cx="14081760" cy="7082112"/>
        </p:xfrm>
        <a:graphic>
          <a:graphicData uri="http://schemas.openxmlformats.org/drawingml/2006/table">
            <a:tbl>
              <a:tblPr/>
              <a:tblGrid>
                <a:gridCol w="2767584">
                  <a:extLst>
                    <a:ext uri="{9D8B030D-6E8A-4147-A177-3AD203B41FA5}">
                      <a16:colId xmlns:a16="http://schemas.microsoft.com/office/drawing/2014/main" val="240405721"/>
                    </a:ext>
                  </a:extLst>
                </a:gridCol>
                <a:gridCol w="11314176">
                  <a:extLst>
                    <a:ext uri="{9D8B030D-6E8A-4147-A177-3AD203B41FA5}">
                      <a16:colId xmlns:a16="http://schemas.microsoft.com/office/drawing/2014/main" val="2133604711"/>
                    </a:ext>
                  </a:extLst>
                </a:gridCol>
              </a:tblGrid>
              <a:tr h="590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dirty="0">
                          <a:effectLst/>
                        </a:rPr>
                        <a:t>Date</a:t>
                      </a:r>
                    </a:p>
                  </a:txBody>
                  <a:tcPr marL="10772" marR="10772" marT="10772" marB="107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2000">
                          <a:effectLst/>
                        </a:rPr>
                        <a:t> </a:t>
                      </a:r>
                    </a:p>
                  </a:txBody>
                  <a:tcPr marL="10772" marR="10772" marT="10772" marB="107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892607"/>
                  </a:ext>
                </a:extLst>
              </a:tr>
              <a:tr h="59017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May 21. 2021</a:t>
                      </a: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 err="1">
                          <a:effectLst/>
                        </a:rPr>
                        <a:t>KpqC</a:t>
                      </a:r>
                      <a:r>
                        <a:rPr lang="en-US" sz="2000" dirty="0">
                          <a:effectLst/>
                        </a:rPr>
                        <a:t> releases plans</a:t>
                      </a:r>
                      <a:r>
                        <a:rPr lang="en-US" sz="2000" baseline="0" dirty="0">
                          <a:effectLst/>
                        </a:rPr>
                        <a:t> (The 1</a:t>
                      </a:r>
                      <a:r>
                        <a:rPr lang="en-US" sz="2000" baseline="30000" dirty="0">
                          <a:effectLst/>
                        </a:rPr>
                        <a:t>st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</a:rPr>
                        <a:t>KpqC</a:t>
                      </a:r>
                      <a:r>
                        <a:rPr lang="en-US" sz="2000" baseline="0" dirty="0">
                          <a:effectLst/>
                        </a:rPr>
                        <a:t> Workshop, @Seoul)</a:t>
                      </a:r>
                      <a:endParaRPr lang="en-US" sz="2000" dirty="0">
                        <a:effectLst/>
                      </a:endParaRP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824530"/>
                  </a:ext>
                </a:extLst>
              </a:tr>
              <a:tr h="59017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Nov. 18. 2021</a:t>
                      </a: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Formal Call for Proposals</a:t>
                      </a:r>
                      <a:r>
                        <a:rPr lang="en-US" sz="2000" baseline="0" dirty="0">
                          <a:effectLst/>
                        </a:rPr>
                        <a:t> (The 3</a:t>
                      </a:r>
                      <a:r>
                        <a:rPr lang="en-US" sz="2000" baseline="30000" dirty="0">
                          <a:effectLst/>
                        </a:rPr>
                        <a:t>rd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</a:rPr>
                        <a:t>KpqC</a:t>
                      </a:r>
                      <a:r>
                        <a:rPr lang="en-US" sz="2000" baseline="0" dirty="0">
                          <a:effectLst/>
                        </a:rPr>
                        <a:t> Workshop, @</a:t>
                      </a:r>
                      <a:r>
                        <a:rPr lang="en-US" sz="2000" baseline="0" dirty="0" err="1">
                          <a:effectLst/>
                        </a:rPr>
                        <a:t>Pyeongchang</a:t>
                      </a:r>
                      <a:r>
                        <a:rPr lang="en-US" sz="2000" baseline="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</a:endParaRP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28281"/>
                  </a:ext>
                </a:extLst>
              </a:tr>
              <a:tr h="59017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Nov. 25. 2021</a:t>
                      </a: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</a:rPr>
                        <a:t>Open official website</a:t>
                      </a: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904889"/>
                  </a:ext>
                </a:extLst>
              </a:tr>
              <a:tr h="59017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Feb. 18. 2022</a:t>
                      </a: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Deadline for submissions (Round 0)</a:t>
                      </a: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628497"/>
                  </a:ext>
                </a:extLst>
              </a:tr>
              <a:tr h="59017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Mar. 18. 2022</a:t>
                      </a: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Evaluation committee</a:t>
                      </a:r>
                      <a:r>
                        <a:rPr lang="en-US" sz="2000" baseline="0" dirty="0">
                          <a:effectLst/>
                        </a:rPr>
                        <a:t> and Round 0 algorithms announced </a:t>
                      </a:r>
                      <a:endParaRPr lang="en-US" sz="2000" dirty="0">
                        <a:effectLst/>
                      </a:endParaRP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232386"/>
                  </a:ext>
                </a:extLst>
              </a:tr>
              <a:tr h="59017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Oct.</a:t>
                      </a:r>
                      <a:r>
                        <a:rPr lang="en-US" sz="2000" baseline="0" dirty="0">
                          <a:effectLst/>
                        </a:rPr>
                        <a:t> 31. 2022</a:t>
                      </a:r>
                      <a:endParaRPr lang="en-US" sz="2000" dirty="0">
                        <a:effectLst/>
                      </a:endParaRP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effectLst/>
                        </a:rPr>
                        <a:t>Round 1 Deadline for submissions (</a:t>
                      </a:r>
                      <a:r>
                        <a:rPr lang="en-US" altLang="ko-KR" sz="2000" baseline="0" dirty="0">
                          <a:effectLst/>
                        </a:rPr>
                        <a:t>16 submissions accepted)</a:t>
                      </a: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621887"/>
                  </a:ext>
                </a:extLst>
              </a:tr>
              <a:tr h="59017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Dec. 05.</a:t>
                      </a:r>
                      <a:r>
                        <a:rPr lang="en-US" sz="2000" baseline="0" dirty="0">
                          <a:effectLst/>
                        </a:rPr>
                        <a:t> 2022</a:t>
                      </a:r>
                      <a:endParaRPr lang="en-US" sz="2000" dirty="0">
                        <a:effectLst/>
                      </a:endParaRP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Start evaluation (international and domestic)</a:t>
                      </a: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92142"/>
                  </a:ext>
                </a:extLst>
              </a:tr>
              <a:tr h="59017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Dec. 26.</a:t>
                      </a:r>
                      <a:r>
                        <a:rPr lang="en-US" sz="2000" baseline="0" dirty="0">
                          <a:effectLst/>
                        </a:rPr>
                        <a:t> 2022</a:t>
                      </a:r>
                      <a:endParaRPr lang="en-US" sz="2000" dirty="0">
                        <a:effectLst/>
                      </a:endParaRP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</a:rPr>
                        <a:t>Open </a:t>
                      </a:r>
                      <a:r>
                        <a:rPr lang="en-US" sz="2000" b="0" u="none" dirty="0" err="1">
                          <a:solidFill>
                            <a:schemeClr val="tx1"/>
                          </a:solidFill>
                          <a:effectLst/>
                        </a:rPr>
                        <a:t>KpqC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</a:rPr>
                        <a:t> Bulletin Board (Discussion</a:t>
                      </a:r>
                      <a:r>
                        <a:rPr lang="en-US" sz="2000" b="0" u="none" baseline="0" dirty="0">
                          <a:solidFill>
                            <a:schemeClr val="tx1"/>
                          </a:solidFill>
                          <a:effectLst/>
                        </a:rPr>
                        <a:t> platform)</a:t>
                      </a:r>
                      <a:endParaRPr lang="en-US" sz="20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814246"/>
                  </a:ext>
                </a:extLst>
              </a:tr>
              <a:tr h="59017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Dec. 07. 2023</a:t>
                      </a: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ko-KR" sz="2000" baseline="0" dirty="0">
                          <a:effectLst/>
                        </a:rPr>
                        <a:t>Round 2 candidates announced</a:t>
                      </a:r>
                      <a:endParaRPr lang="en-US" sz="2000" dirty="0">
                        <a:effectLst/>
                      </a:endParaRP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981161"/>
                  </a:ext>
                </a:extLst>
              </a:tr>
              <a:tr h="59017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Feb. 23. 2024</a:t>
                      </a: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effectLst/>
                        </a:rPr>
                        <a:t>Round 2 Deadline for submissions (8</a:t>
                      </a:r>
                      <a:r>
                        <a:rPr lang="en-US" altLang="ko-KR" sz="2000" baseline="0" dirty="0">
                          <a:effectLst/>
                        </a:rPr>
                        <a:t> submissions accepted)</a:t>
                      </a: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313620"/>
                  </a:ext>
                </a:extLst>
              </a:tr>
              <a:tr h="59017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Apr. 04. 2024</a:t>
                      </a: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ko-KR" sz="2000" dirty="0">
                          <a:effectLst/>
                        </a:rPr>
                        <a:t>Start evaluation (international and domestic)</a:t>
                      </a:r>
                    </a:p>
                  </a:txBody>
                  <a:tcPr marL="10772" marR="10772" marT="10772" marB="1077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549230"/>
                  </a:ext>
                </a:extLst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909196"/>
              </p:ext>
            </p:extLst>
          </p:nvPr>
        </p:nvGraphicFramePr>
        <p:xfrm>
          <a:off x="11588262" y="6887929"/>
          <a:ext cx="4842827" cy="2656260"/>
        </p:xfrm>
        <a:graphic>
          <a:graphicData uri="http://schemas.openxmlformats.org/drawingml/2006/table">
            <a:tbl>
              <a:tblPr/>
              <a:tblGrid>
                <a:gridCol w="1937811">
                  <a:extLst>
                    <a:ext uri="{9D8B030D-6E8A-4147-A177-3AD203B41FA5}">
                      <a16:colId xmlns:a16="http://schemas.microsoft.com/office/drawing/2014/main" val="1286540434"/>
                    </a:ext>
                  </a:extLst>
                </a:gridCol>
                <a:gridCol w="2905016">
                  <a:extLst>
                    <a:ext uri="{9D8B030D-6E8A-4147-A177-3AD203B41FA5}">
                      <a16:colId xmlns:a16="http://schemas.microsoft.com/office/drawing/2014/main" val="805047631"/>
                    </a:ext>
                  </a:extLst>
                </a:gridCol>
              </a:tblGrid>
              <a:tr h="5240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KEM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9749" marR="79749" marT="22048" marB="22048" anchor="ctr">
                    <a:lnL>
                      <a:noFill/>
                    </a:lnL>
                    <a:lnR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SMAUG-T</a:t>
                      </a:r>
                    </a:p>
                    <a:p>
                      <a:pPr marL="342900" marR="0" lvl="0" indent="-3429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PALOMA</a:t>
                      </a:r>
                    </a:p>
                    <a:p>
                      <a:pPr marL="342900" marR="0" lvl="0" indent="-3429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REDOG</a:t>
                      </a:r>
                    </a:p>
                    <a:p>
                      <a:pPr marL="342900" marR="0" lvl="0" indent="-3429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NTRU+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9749" marR="79749" marT="22048" marB="22048" anchor="ctr">
                    <a:lnL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763713"/>
                  </a:ext>
                </a:extLst>
              </a:tr>
              <a:tr h="1588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Digital Signature</a:t>
                      </a:r>
                    </a:p>
                  </a:txBody>
                  <a:tcPr marL="79749" marR="79749" marT="22048" marB="22048" anchor="ctr">
                    <a:lnL>
                      <a:noFill/>
                    </a:lnL>
                    <a:lnR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HAETAE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AIMer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MQ-Sign</a:t>
                      </a:r>
                    </a:p>
                    <a:p>
                      <a:pPr marL="342900" marR="0" lvl="0" indent="-3429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NCC-Sign</a:t>
                      </a:r>
                      <a:endParaRPr lang="en-US" sz="1800" b="1" kern="0" spc="-5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9749" marR="79749" marT="22048" marB="22048" anchor="ctr">
                    <a:lnL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618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174572"/>
                  </a:ext>
                </a:extLst>
              </a:tr>
            </a:tbl>
          </a:graphicData>
        </a:graphic>
      </p:graphicFrame>
      <p:cxnSp>
        <p:nvCxnSpPr>
          <p:cNvPr id="17" name="직선 화살표 연결선 16"/>
          <p:cNvCxnSpPr>
            <a:cxnSpLocks/>
            <a:endCxn id="16" idx="1"/>
          </p:cNvCxnSpPr>
          <p:nvPr/>
        </p:nvCxnSpPr>
        <p:spPr>
          <a:xfrm>
            <a:off x="10568354" y="8216059"/>
            <a:ext cx="10199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1474848" y="9305573"/>
            <a:ext cx="90677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500" dirty="0"/>
              <a:t>Source: </a:t>
            </a:r>
            <a:r>
              <a:rPr lang="en-US" altLang="ko-KR" sz="1500" dirty="0" err="1"/>
              <a:t>KpqC</a:t>
            </a:r>
            <a:r>
              <a:rPr lang="en-US" altLang="ko-KR" sz="1500" dirty="0"/>
              <a:t> website, Reconstructed by ETRI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0693802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1D5B2-7793-6549-9D55-7EA16BC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sz="3200" dirty="0"/>
              <a:t>ETRI’s </a:t>
            </a:r>
            <a:r>
              <a:rPr kumimoji="1" lang="en-US" altLang="ko-KR" sz="3200" dirty="0" err="1"/>
              <a:t>QCrypton</a:t>
            </a:r>
            <a:r>
              <a:rPr kumimoji="1" lang="ko-KR" altLang="en-US" sz="3200" dirty="0"/>
              <a:t> </a:t>
            </a:r>
            <a:r>
              <a:rPr kumimoji="1" lang="en-US" altLang="ko-KR" sz="3200" dirty="0"/>
              <a:t>–</a:t>
            </a:r>
            <a:r>
              <a:rPr kumimoji="1" lang="ko-KR" altLang="en-US" sz="3200" dirty="0"/>
              <a:t> </a:t>
            </a:r>
            <a:r>
              <a:rPr kumimoji="1" lang="en-US" altLang="ko-KR" sz="3200" dirty="0"/>
              <a:t>motivation </a:t>
            </a:r>
            <a:endParaRPr kumimoji="1" lang="ko-KR" alt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EA457-2E19-44C0-A1C4-14E0FE9D8DB0}"/>
              </a:ext>
            </a:extLst>
          </p:cNvPr>
          <p:cNvSpPr txBox="1"/>
          <p:nvPr/>
        </p:nvSpPr>
        <p:spPr>
          <a:xfrm>
            <a:off x="974817" y="2183430"/>
            <a:ext cx="14916492" cy="1361520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 anchor="ctr" anchorCtr="0">
            <a:noAutofit/>
          </a:bodyPr>
          <a:lstStyle/>
          <a:p>
            <a:r>
              <a:rPr lang="en-US" altLang="ko-KR" sz="5400" dirty="0">
                <a:solidFill>
                  <a:schemeClr val="accent5">
                    <a:lumMod val="75000"/>
                  </a:schemeClr>
                </a:solidFill>
              </a:rPr>
              <a:t>We want to know the </a:t>
            </a:r>
            <a:r>
              <a:rPr lang="en-US" altLang="ko-KR" sz="6600" b="1" u="sng" dirty="0">
                <a:solidFill>
                  <a:schemeClr val="accent5">
                    <a:lumMod val="75000"/>
                  </a:schemeClr>
                </a:solidFill>
              </a:rPr>
              <a:t>REAL Quantum Security</a:t>
            </a:r>
            <a:r>
              <a:rPr lang="en-US" altLang="ko-KR" sz="5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US" altLang="ko-KR" sz="5400" dirty="0">
                <a:solidFill>
                  <a:schemeClr val="accent5">
                    <a:lumMod val="75000"/>
                  </a:schemeClr>
                </a:solidFill>
              </a:rPr>
              <a:t>of Cryptographic algorithms such as RSA and PQCs.</a:t>
            </a:r>
            <a:endParaRPr lang="en-US" altLang="ko-KR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5A07C0-64FD-4832-A02B-1B4C582D2CCA}"/>
              </a:ext>
            </a:extLst>
          </p:cNvPr>
          <p:cNvSpPr txBox="1"/>
          <p:nvPr/>
        </p:nvSpPr>
        <p:spPr>
          <a:xfrm>
            <a:off x="-1" y="4372566"/>
            <a:ext cx="17340263" cy="47074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ko-KR" sz="6600" dirty="0">
                <a:solidFill>
                  <a:schemeClr val="bg1"/>
                </a:solidFill>
              </a:rPr>
              <a:t>How about </a:t>
            </a:r>
            <a:r>
              <a:rPr lang="en-US" altLang="ko-KR" sz="6600" b="1" u="sng" dirty="0">
                <a:solidFill>
                  <a:schemeClr val="bg1"/>
                </a:solidFill>
              </a:rPr>
              <a:t>QSEP-CA</a:t>
            </a:r>
            <a:r>
              <a:rPr lang="en-US" altLang="ko-KR" sz="6600" dirty="0">
                <a:solidFill>
                  <a:schemeClr val="bg1"/>
                </a:solidFill>
              </a:rPr>
              <a:t>?</a:t>
            </a:r>
          </a:p>
          <a:p>
            <a:r>
              <a:rPr lang="en-US" altLang="ko-KR" sz="5400" dirty="0">
                <a:solidFill>
                  <a:schemeClr val="bg1"/>
                </a:solidFill>
              </a:rPr>
              <a:t>(to analyze the physical quantum resources </a:t>
            </a:r>
          </a:p>
          <a:p>
            <a:r>
              <a:rPr lang="en-US" altLang="ko-KR" sz="5400" dirty="0">
                <a:solidFill>
                  <a:schemeClr val="bg1"/>
                </a:solidFill>
              </a:rPr>
              <a:t>for cracking cryptographic algorithms)</a:t>
            </a:r>
          </a:p>
        </p:txBody>
      </p:sp>
    </p:spTree>
    <p:extLst>
      <p:ext uri="{BB962C8B-B14F-4D97-AF65-F5344CB8AC3E}">
        <p14:creationId xmlns:p14="http://schemas.microsoft.com/office/powerpoint/2010/main" val="36508701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PSL">
  <a:themeElements>
    <a:clrScheme name="2_IPSL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2_IPSL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굴림" pitchFamily="50" charset="-127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+mn-lt"/>
          </a:defRPr>
        </a:defPPr>
      </a:lstStyle>
    </a:txDef>
  </a:objectDefaults>
  <a:extraClrSchemeLst>
    <a:extraClrScheme>
      <a:clrScheme name="2_IPS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IPSL">
  <a:themeElements>
    <a:clrScheme name="2_IPSL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2_IPSL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굴림" pitchFamily="50" charset="-127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+mn-lt"/>
          </a:defRPr>
        </a:defPPr>
      </a:lstStyle>
    </a:txDef>
  </a:objectDefaults>
  <a:extraClrSchemeLst>
    <a:extraClrScheme>
      <a:clrScheme name="2_IPS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디자인 사용자 지정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384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0B97023DE870C42869739D9CF59B717" ma:contentTypeVersion="18" ma:contentTypeDescription="새 문서를 만듭니다." ma:contentTypeScope="" ma:versionID="301865f41fa37ab4b0862bd45fa328e9">
  <xsd:schema xmlns:xsd="http://www.w3.org/2001/XMLSchema" xmlns:xs="http://www.w3.org/2001/XMLSchema" xmlns:p="http://schemas.microsoft.com/office/2006/metadata/properties" xmlns:ns2="a299acc5-eb73-46ef-828f-1d75a04bf2fc" xmlns:ns3="478e5f00-7c1a-4d40-804d-edd8db21e1f3" targetNamespace="http://schemas.microsoft.com/office/2006/metadata/properties" ma:root="true" ma:fieldsID="9e2a822fbb907dad94330f59601b05d6" ns2:_="" ns3:_="">
    <xsd:import namespace="a299acc5-eb73-46ef-828f-1d75a04bf2fc"/>
    <xsd:import namespace="478e5f00-7c1a-4d40-804d-edd8db21e1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9acc5-eb73-46ef-828f-1d75a04bf2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이미지 태그" ma:readOnly="false" ma:fieldId="{5cf76f15-5ced-4ddc-b409-7134ff3c332f}" ma:taxonomyMulti="true" ma:sspId="7ff54aef-ecd8-4eac-80ff-db30800a26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e5f00-7c1a-4d40-804d-edd8db21e1f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8006e64-d07f-4145-9751-7974851383fd}" ma:internalName="TaxCatchAll" ma:showField="CatchAllData" ma:web="478e5f00-7c1a-4d40-804d-edd8db21e1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9627B9-1F3C-471D-86B3-14433D55B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99acc5-eb73-46ef-828f-1d75a04bf2fc"/>
    <ds:schemaRef ds:uri="478e5f00-7c1a-4d40-804d-edd8db21e1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B386EF-569C-4CE5-8826-9BF1B3C1EA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Memories in Verdigris</Template>
  <TotalTime>40173</TotalTime>
  <Words>1330</Words>
  <Application>Microsoft Office PowerPoint</Application>
  <PresentationFormat>사용자 지정</PresentationFormat>
  <Paragraphs>323</Paragraphs>
  <Slides>16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23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16</vt:i4>
      </vt:variant>
    </vt:vector>
  </HeadingPairs>
  <TitlesOfParts>
    <vt:vector size="45" baseType="lpstr">
      <vt:lpstr>Gill Sans</vt:lpstr>
      <vt:lpstr>HY견고딕</vt:lpstr>
      <vt:lpstr>KoPub돋움체 Bold</vt:lpstr>
      <vt:lpstr>KoPub돋움체 Medium</vt:lpstr>
      <vt:lpstr>Lucida Grande</vt:lpstr>
      <vt:lpstr>굴림</vt:lpstr>
      <vt:lpstr>나눔바른고딕</vt:lpstr>
      <vt:lpstr>나눔스퀘어</vt:lpstr>
      <vt:lpstr>맑은 고딕</vt:lpstr>
      <vt:lpstr>맑은 고딕</vt:lpstr>
      <vt:lpstr>함초롬바탕</vt:lpstr>
      <vt:lpstr>Arial</vt:lpstr>
      <vt:lpstr>Arial Black</vt:lpstr>
      <vt:lpstr>Calibri</vt:lpstr>
      <vt:lpstr>Calibri Light</vt:lpstr>
      <vt:lpstr>Cambria Math</vt:lpstr>
      <vt:lpstr>Lucida Sans</vt:lpstr>
      <vt:lpstr>Tahoma</vt:lpstr>
      <vt:lpstr>Times New Roman</vt:lpstr>
      <vt:lpstr>Webdings</vt:lpstr>
      <vt:lpstr>Wingdings</vt:lpstr>
      <vt:lpstr>Wingdings 2</vt:lpstr>
      <vt:lpstr>Wingdings 3</vt:lpstr>
      <vt:lpstr>디자인 사용자 지정</vt:lpstr>
      <vt:lpstr>1_Office 테마</vt:lpstr>
      <vt:lpstr>2_IPSL</vt:lpstr>
      <vt:lpstr>3_IPSL</vt:lpstr>
      <vt:lpstr>1_디자인 사용자 지정</vt:lpstr>
      <vt:lpstr>2_디자인 사용자 지정</vt:lpstr>
      <vt:lpstr>Quantum security evaluation  and  Migration plan for PQC in Korea</vt:lpstr>
      <vt:lpstr>Quantum computer…</vt:lpstr>
      <vt:lpstr>RSA algorithm…</vt:lpstr>
      <vt:lpstr>What happens? Public key…</vt:lpstr>
      <vt:lpstr>Why dangerous? Quantum risk…</vt:lpstr>
      <vt:lpstr>So… Quantum security!!!</vt:lpstr>
      <vt:lpstr>NIST(USA) PQC…</vt:lpstr>
      <vt:lpstr>NSR(Korea) KpqC…</vt:lpstr>
      <vt:lpstr>ETRI’s QCrypton – motivation </vt:lpstr>
      <vt:lpstr>ETRI’s QCrypton – concept </vt:lpstr>
      <vt:lpstr>ETRI’s QCrypton – operation </vt:lpstr>
      <vt:lpstr>ETRI’s QCrypton – evaluation results </vt:lpstr>
      <vt:lpstr>ETRI’s QCrypton – core features</vt:lpstr>
      <vt:lpstr>Migration plan for PQC in Korea</vt:lpstr>
      <vt:lpstr>Conclusion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skhwang</dc:creator>
  <cp:lastModifiedBy>사업운영팀</cp:lastModifiedBy>
  <cp:revision>3216</cp:revision>
  <cp:lastPrinted>2024-06-17T02:59:22Z</cp:lastPrinted>
  <dcterms:created xsi:type="dcterms:W3CDTF">2016-07-07T05:14:14Z</dcterms:created>
  <dcterms:modified xsi:type="dcterms:W3CDTF">2024-06-17T05:30:07Z</dcterms:modified>
</cp:coreProperties>
</file>