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61.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63"/>
  </p:notesMasterIdLst>
  <p:sldIdLst>
    <p:sldId id="256" r:id="rId2"/>
    <p:sldId id="417" r:id="rId3"/>
    <p:sldId id="418" r:id="rId4"/>
    <p:sldId id="420" r:id="rId5"/>
    <p:sldId id="419" r:id="rId6"/>
    <p:sldId id="421" r:id="rId7"/>
    <p:sldId id="259" r:id="rId8"/>
    <p:sldId id="257" r:id="rId9"/>
    <p:sldId id="265" r:id="rId10"/>
    <p:sldId id="345" r:id="rId11"/>
    <p:sldId id="387" r:id="rId12"/>
    <p:sldId id="388" r:id="rId13"/>
    <p:sldId id="344" r:id="rId14"/>
    <p:sldId id="389" r:id="rId15"/>
    <p:sldId id="273" r:id="rId16"/>
    <p:sldId id="390" r:id="rId17"/>
    <p:sldId id="391" r:id="rId18"/>
    <p:sldId id="372" r:id="rId19"/>
    <p:sldId id="280" r:id="rId20"/>
    <p:sldId id="352" r:id="rId21"/>
    <p:sldId id="353" r:id="rId22"/>
    <p:sldId id="392" r:id="rId23"/>
    <p:sldId id="283" r:id="rId24"/>
    <p:sldId id="393" r:id="rId25"/>
    <p:sldId id="394" r:id="rId26"/>
    <p:sldId id="395" r:id="rId27"/>
    <p:sldId id="396" r:id="rId28"/>
    <p:sldId id="379" r:id="rId29"/>
    <p:sldId id="397" r:id="rId30"/>
    <p:sldId id="398" r:id="rId31"/>
    <p:sldId id="399" r:id="rId32"/>
    <p:sldId id="368" r:id="rId33"/>
    <p:sldId id="363" r:id="rId34"/>
    <p:sldId id="364" r:id="rId35"/>
    <p:sldId id="365" r:id="rId36"/>
    <p:sldId id="366" r:id="rId37"/>
    <p:sldId id="367" r:id="rId38"/>
    <p:sldId id="369" r:id="rId39"/>
    <p:sldId id="371" r:id="rId40"/>
    <p:sldId id="370" r:id="rId41"/>
    <p:sldId id="350" r:id="rId42"/>
    <p:sldId id="400" r:id="rId43"/>
    <p:sldId id="347" r:id="rId44"/>
    <p:sldId id="374" r:id="rId45"/>
    <p:sldId id="375" r:id="rId46"/>
    <p:sldId id="377" r:id="rId47"/>
    <p:sldId id="376" r:id="rId48"/>
    <p:sldId id="378" r:id="rId49"/>
    <p:sldId id="380" r:id="rId50"/>
    <p:sldId id="422" r:id="rId51"/>
    <p:sldId id="401" r:id="rId52"/>
    <p:sldId id="381" r:id="rId53"/>
    <p:sldId id="743" r:id="rId54"/>
    <p:sldId id="382" r:id="rId55"/>
    <p:sldId id="383" r:id="rId56"/>
    <p:sldId id="384" r:id="rId57"/>
    <p:sldId id="385" r:id="rId58"/>
    <p:sldId id="402" r:id="rId59"/>
    <p:sldId id="287" r:id="rId60"/>
    <p:sldId id="416" r:id="rId61"/>
    <p:sldId id="268" r:id="rId6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D78"/>
    <a:srgbClr val="FFFC00"/>
    <a:srgbClr val="FF40FF"/>
    <a:srgbClr val="F7C0FF"/>
    <a:srgbClr val="D883FF"/>
    <a:srgbClr val="00FD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92091"/>
  </p:normalViewPr>
  <p:slideViewPr>
    <p:cSldViewPr snapToGrid="0">
      <p:cViewPr varScale="1">
        <p:scale>
          <a:sx n="134" d="100"/>
          <a:sy n="134" d="100"/>
        </p:scale>
        <p:origin x="184"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9c9da1c69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9c9da1c69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8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08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413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003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680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0721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969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567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c8d990a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c8d990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992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5859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6522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989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397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638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9391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709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9171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601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2782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c8d990a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c8d990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4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788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5476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0399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9523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36515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1268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0606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1478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1624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8119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73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943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2296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3502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1527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0421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c8d990a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c8d990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039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287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1083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0311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831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12931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437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8255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7230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547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4986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c8d990a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c8d990a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625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36593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3115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5550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5420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59884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c8d990a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c8d990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42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70608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6232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9c9da1c6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9c9da1c6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a4f1f7274_4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a4f1f7274_4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c8d990a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c8d990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p:cSld name="CUSTOM">
    <p:bg>
      <p:bgPr>
        <a:solidFill>
          <a:srgbClr val="000078"/>
        </a:solidFill>
        <a:effectLst/>
      </p:bgPr>
    </p:bg>
    <p:spTree>
      <p:nvGrpSpPr>
        <p:cNvPr id="1" name="Shape 16"/>
        <p:cNvGrpSpPr/>
        <p:nvPr/>
      </p:nvGrpSpPr>
      <p:grpSpPr>
        <a:xfrm>
          <a:off x="0" y="0"/>
          <a:ext cx="0" cy="0"/>
          <a:chOff x="0" y="0"/>
          <a:chExt cx="0" cy="0"/>
        </a:xfrm>
      </p:grpSpPr>
      <p:sp>
        <p:nvSpPr>
          <p:cNvPr id="17" name="Google Shape;17;p2"/>
          <p:cNvSpPr/>
          <p:nvPr/>
        </p:nvSpPr>
        <p:spPr>
          <a:xfrm>
            <a:off x="-11600" y="-11600"/>
            <a:ext cx="9144000" cy="5155200"/>
          </a:xfrm>
          <a:prstGeom prst="rect">
            <a:avLst/>
          </a:prstGeom>
          <a:solidFill>
            <a:srgbClr val="0000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2"/>
          <p:cNvPicPr preferRelativeResize="0"/>
          <p:nvPr/>
        </p:nvPicPr>
        <p:blipFill rotWithShape="1">
          <a:blip r:embed="rId2">
            <a:alphaModFix/>
          </a:blip>
          <a:srcRect/>
          <a:stretch/>
        </p:blipFill>
        <p:spPr>
          <a:xfrm>
            <a:off x="220300" y="233225"/>
            <a:ext cx="913800" cy="688200"/>
          </a:xfrm>
          <a:prstGeom prst="rect">
            <a:avLst/>
          </a:prstGeom>
          <a:noFill/>
          <a:ln>
            <a:noFill/>
          </a:ln>
        </p:spPr>
      </p:pic>
      <p:pic>
        <p:nvPicPr>
          <p:cNvPr id="19" name="Google Shape;19;p2"/>
          <p:cNvPicPr preferRelativeResize="0"/>
          <p:nvPr/>
        </p:nvPicPr>
        <p:blipFill rotWithShape="1">
          <a:blip r:embed="rId3">
            <a:alphaModFix/>
          </a:blip>
          <a:srcRect r="-11731" b="-11731"/>
          <a:stretch/>
        </p:blipFill>
        <p:spPr>
          <a:xfrm>
            <a:off x="1210675" y="316500"/>
            <a:ext cx="1437000" cy="359400"/>
          </a:xfrm>
          <a:prstGeom prst="rect">
            <a:avLst/>
          </a:prstGeom>
          <a:noFill/>
          <a:ln>
            <a:noFill/>
          </a:ln>
        </p:spPr>
      </p:pic>
      <p:sp>
        <p:nvSpPr>
          <p:cNvPr id="20" name="Google Shape;20;p2"/>
          <p:cNvSpPr txBox="1">
            <a:spLocks noGrp="1"/>
          </p:cNvSpPr>
          <p:nvPr>
            <p:ph type="title"/>
          </p:nvPr>
        </p:nvSpPr>
        <p:spPr>
          <a:xfrm>
            <a:off x="1134100" y="883025"/>
            <a:ext cx="7752300" cy="25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a:solidFill>
                  <a:srgbClr val="FFFFFF"/>
                </a:solidFill>
              </a:defRPr>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sp>
        <p:nvSpPr>
          <p:cNvPr id="21" name="Google Shape;21;p2"/>
          <p:cNvSpPr txBox="1">
            <a:spLocks noGrp="1"/>
          </p:cNvSpPr>
          <p:nvPr>
            <p:ph type="subTitle" idx="1"/>
          </p:nvPr>
        </p:nvSpPr>
        <p:spPr>
          <a:xfrm>
            <a:off x="1134100" y="3574325"/>
            <a:ext cx="7752300" cy="130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latin typeface="Georgia"/>
                <a:ea typeface="Georgia"/>
                <a:cs typeface="Georgia"/>
                <a:sym typeface="Georgi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 name="Google Shape;22;p2"/>
          <p:cNvSpPr/>
          <p:nvPr/>
        </p:nvSpPr>
        <p:spPr>
          <a:xfrm>
            <a:off x="220300" y="4830900"/>
            <a:ext cx="866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3" name="Google Shape;23;p2"/>
          <p:cNvSpPr/>
          <p:nvPr/>
        </p:nvSpPr>
        <p:spPr>
          <a:xfrm>
            <a:off x="1210252" y="87727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4" name="Google Shape;24;p2"/>
          <p:cNvSpPr/>
          <p:nvPr/>
        </p:nvSpPr>
        <p:spPr>
          <a:xfrm>
            <a:off x="1210252" y="243650"/>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pic>
        <p:nvPicPr>
          <p:cNvPr id="25" name="Google Shape;25;p2"/>
          <p:cNvPicPr preferRelativeResize="0"/>
          <p:nvPr/>
        </p:nvPicPr>
        <p:blipFill>
          <a:blip r:embed="rId4">
            <a:alphaModFix/>
          </a:blip>
          <a:stretch>
            <a:fillRect/>
          </a:stretch>
        </p:blipFill>
        <p:spPr>
          <a:xfrm>
            <a:off x="8488750" y="303450"/>
            <a:ext cx="380271" cy="80924"/>
          </a:xfrm>
          <a:prstGeom prst="rect">
            <a:avLst/>
          </a:prstGeom>
          <a:noFill/>
          <a:ln>
            <a:noFill/>
          </a:ln>
        </p:spPr>
      </p:pic>
      <p:sp>
        <p:nvSpPr>
          <p:cNvPr id="26" name="Google Shape;26;p2"/>
          <p:cNvSpPr/>
          <p:nvPr/>
        </p:nvSpPr>
        <p:spPr>
          <a:xfrm>
            <a:off x="2875450" y="184525"/>
            <a:ext cx="69300" cy="807300"/>
          </a:xfrm>
          <a:prstGeom prst="rect">
            <a:avLst/>
          </a:prstGeom>
          <a:solidFill>
            <a:srgbClr val="0000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2"/>
          <p:cNvPicPr preferRelativeResize="0"/>
          <p:nvPr/>
        </p:nvPicPr>
        <p:blipFill>
          <a:blip r:embed="rId5">
            <a:alphaModFix/>
          </a:blip>
          <a:stretch>
            <a:fillRect/>
          </a:stretch>
        </p:blipFill>
        <p:spPr>
          <a:xfrm>
            <a:off x="2942925" y="316488"/>
            <a:ext cx="4134625" cy="234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rior - 1 columna">
  <p:cSld name="CUSTOM_1">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772475" y="648025"/>
            <a:ext cx="7470600" cy="78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b="1">
                <a:solidFill>
                  <a:srgbClr val="000078"/>
                </a:solidFill>
              </a:defRPr>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30" name="Google Shape;30;p3"/>
          <p:cNvSpPr txBox="1">
            <a:spLocks noGrp="1"/>
          </p:cNvSpPr>
          <p:nvPr>
            <p:ph type="body" idx="1"/>
          </p:nvPr>
        </p:nvSpPr>
        <p:spPr>
          <a:xfrm>
            <a:off x="772475" y="1357100"/>
            <a:ext cx="6293700" cy="2902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0078"/>
              </a:buClr>
              <a:buSzPts val="1400"/>
              <a:buChar char="●"/>
              <a:defRPr>
                <a:solidFill>
                  <a:srgbClr val="000078"/>
                </a:solidFill>
              </a:defRPr>
            </a:lvl1pPr>
            <a:lvl2pPr marL="914400" lvl="1" indent="-317500" rtl="0">
              <a:lnSpc>
                <a:spcPct val="115000"/>
              </a:lnSpc>
              <a:spcBef>
                <a:spcPts val="0"/>
              </a:spcBef>
              <a:spcAft>
                <a:spcPts val="0"/>
              </a:spcAft>
              <a:buClr>
                <a:srgbClr val="000078"/>
              </a:buClr>
              <a:buSzPts val="1400"/>
              <a:buChar char="○"/>
              <a:defRPr>
                <a:solidFill>
                  <a:srgbClr val="000078"/>
                </a:solidFill>
              </a:defRPr>
            </a:lvl2pPr>
            <a:lvl3pPr marL="1371600" lvl="2" indent="-317500" rtl="0">
              <a:lnSpc>
                <a:spcPct val="115000"/>
              </a:lnSpc>
              <a:spcBef>
                <a:spcPts val="0"/>
              </a:spcBef>
              <a:spcAft>
                <a:spcPts val="0"/>
              </a:spcAft>
              <a:buClr>
                <a:srgbClr val="000078"/>
              </a:buClr>
              <a:buSzPts val="1400"/>
              <a:buChar char="■"/>
              <a:defRPr>
                <a:solidFill>
                  <a:srgbClr val="000078"/>
                </a:solidFill>
              </a:defRPr>
            </a:lvl3pPr>
            <a:lvl4pPr marL="1828800" lvl="3" indent="-317500" rtl="0">
              <a:lnSpc>
                <a:spcPct val="115000"/>
              </a:lnSpc>
              <a:spcBef>
                <a:spcPts val="0"/>
              </a:spcBef>
              <a:spcAft>
                <a:spcPts val="0"/>
              </a:spcAft>
              <a:buClr>
                <a:srgbClr val="000078"/>
              </a:buClr>
              <a:buSzPts val="1400"/>
              <a:buChar char="●"/>
              <a:defRPr>
                <a:solidFill>
                  <a:srgbClr val="000078"/>
                </a:solidFill>
              </a:defRPr>
            </a:lvl4pPr>
            <a:lvl5pPr marL="2286000" lvl="4" indent="-317500" rtl="0">
              <a:lnSpc>
                <a:spcPct val="115000"/>
              </a:lnSpc>
              <a:spcBef>
                <a:spcPts val="0"/>
              </a:spcBef>
              <a:spcAft>
                <a:spcPts val="0"/>
              </a:spcAft>
              <a:buClr>
                <a:srgbClr val="000078"/>
              </a:buClr>
              <a:buSzPts val="1400"/>
              <a:buChar char="○"/>
              <a:defRPr>
                <a:solidFill>
                  <a:srgbClr val="000078"/>
                </a:solidFill>
              </a:defRPr>
            </a:lvl5pPr>
            <a:lvl6pPr marL="2743200" lvl="5" indent="-317500" rtl="0">
              <a:lnSpc>
                <a:spcPct val="115000"/>
              </a:lnSpc>
              <a:spcBef>
                <a:spcPts val="0"/>
              </a:spcBef>
              <a:spcAft>
                <a:spcPts val="0"/>
              </a:spcAft>
              <a:buClr>
                <a:srgbClr val="000078"/>
              </a:buClr>
              <a:buSzPts val="1400"/>
              <a:buChar char="■"/>
              <a:defRPr>
                <a:solidFill>
                  <a:srgbClr val="000078"/>
                </a:solidFill>
              </a:defRPr>
            </a:lvl6pPr>
            <a:lvl7pPr marL="3200400" lvl="6" indent="-317500" rtl="0">
              <a:lnSpc>
                <a:spcPct val="115000"/>
              </a:lnSpc>
              <a:spcBef>
                <a:spcPts val="0"/>
              </a:spcBef>
              <a:spcAft>
                <a:spcPts val="0"/>
              </a:spcAft>
              <a:buClr>
                <a:srgbClr val="000078"/>
              </a:buClr>
              <a:buSzPts val="1400"/>
              <a:buChar char="●"/>
              <a:defRPr>
                <a:solidFill>
                  <a:srgbClr val="000078"/>
                </a:solidFill>
              </a:defRPr>
            </a:lvl7pPr>
            <a:lvl8pPr marL="3657600" lvl="7" indent="-317500" rtl="0">
              <a:lnSpc>
                <a:spcPct val="115000"/>
              </a:lnSpc>
              <a:spcBef>
                <a:spcPts val="0"/>
              </a:spcBef>
              <a:spcAft>
                <a:spcPts val="0"/>
              </a:spcAft>
              <a:buClr>
                <a:srgbClr val="000078"/>
              </a:buClr>
              <a:buSzPts val="1400"/>
              <a:buChar char="○"/>
              <a:defRPr>
                <a:solidFill>
                  <a:srgbClr val="000078"/>
                </a:solidFill>
              </a:defRPr>
            </a:lvl8pPr>
            <a:lvl9pPr marL="4114800" lvl="8" indent="-317500" rtl="0">
              <a:lnSpc>
                <a:spcPct val="115000"/>
              </a:lnSpc>
              <a:spcBef>
                <a:spcPts val="0"/>
              </a:spcBef>
              <a:spcAft>
                <a:spcPts val="0"/>
              </a:spcAft>
              <a:buClr>
                <a:srgbClr val="000078"/>
              </a:buClr>
              <a:buSzPts val="1400"/>
              <a:buChar char="■"/>
              <a:defRPr>
                <a:solidFill>
                  <a:srgbClr val="00007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dex">
  <p:cSld name="CUSTOM_3">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5161450" y="1575850"/>
            <a:ext cx="3171900" cy="3208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000078"/>
              </a:buClr>
              <a:buSzPts val="1400"/>
              <a:buAutoNum type="arabicPeriod"/>
              <a:defRPr b="1">
                <a:solidFill>
                  <a:srgbClr val="000078"/>
                </a:solidFill>
              </a:defRPr>
            </a:lvl1pPr>
            <a:lvl2pPr marL="914400" lvl="1" indent="-317500" rtl="0">
              <a:spcBef>
                <a:spcPts val="0"/>
              </a:spcBef>
              <a:spcAft>
                <a:spcPts val="0"/>
              </a:spcAft>
              <a:buClr>
                <a:srgbClr val="000078"/>
              </a:buClr>
              <a:buSzPts val="1400"/>
              <a:buAutoNum type="alphaLcPeriod"/>
              <a:defRPr>
                <a:solidFill>
                  <a:srgbClr val="000078"/>
                </a:solidFill>
              </a:defRPr>
            </a:lvl2pPr>
            <a:lvl3pPr marL="1371600" lvl="2" indent="-317500" rtl="0">
              <a:spcBef>
                <a:spcPts val="0"/>
              </a:spcBef>
              <a:spcAft>
                <a:spcPts val="0"/>
              </a:spcAft>
              <a:buClr>
                <a:srgbClr val="000078"/>
              </a:buClr>
              <a:buSzPts val="1400"/>
              <a:buAutoNum type="romanLcPeriod"/>
              <a:defRPr>
                <a:solidFill>
                  <a:srgbClr val="000078"/>
                </a:solidFill>
              </a:defRPr>
            </a:lvl3pPr>
            <a:lvl4pPr marL="1828800" lvl="3" indent="-317500" rtl="0">
              <a:spcBef>
                <a:spcPts val="0"/>
              </a:spcBef>
              <a:spcAft>
                <a:spcPts val="0"/>
              </a:spcAft>
              <a:buClr>
                <a:srgbClr val="000078"/>
              </a:buClr>
              <a:buSzPts val="1400"/>
              <a:buAutoNum type="arabicPeriod"/>
              <a:defRPr>
                <a:solidFill>
                  <a:srgbClr val="000078"/>
                </a:solidFill>
              </a:defRPr>
            </a:lvl4pPr>
            <a:lvl5pPr marL="2286000" lvl="4" indent="-317500" rtl="0">
              <a:lnSpc>
                <a:spcPct val="115000"/>
              </a:lnSpc>
              <a:spcBef>
                <a:spcPts val="0"/>
              </a:spcBef>
              <a:spcAft>
                <a:spcPts val="0"/>
              </a:spcAft>
              <a:buClr>
                <a:srgbClr val="000078"/>
              </a:buClr>
              <a:buSzPts val="1400"/>
              <a:buAutoNum type="alphaLcPeriod"/>
              <a:defRPr>
                <a:solidFill>
                  <a:srgbClr val="000078"/>
                </a:solidFill>
              </a:defRPr>
            </a:lvl5pPr>
            <a:lvl6pPr marL="2743200" lvl="5" indent="-317500" rtl="0">
              <a:spcBef>
                <a:spcPts val="0"/>
              </a:spcBef>
              <a:spcAft>
                <a:spcPts val="0"/>
              </a:spcAft>
              <a:buClr>
                <a:srgbClr val="000078"/>
              </a:buClr>
              <a:buSzPts val="1400"/>
              <a:buAutoNum type="romanLcPeriod"/>
              <a:defRPr>
                <a:solidFill>
                  <a:srgbClr val="000078"/>
                </a:solidFill>
              </a:defRPr>
            </a:lvl6pPr>
            <a:lvl7pPr marL="3200400" lvl="6" indent="-317500" rtl="0">
              <a:spcBef>
                <a:spcPts val="0"/>
              </a:spcBef>
              <a:spcAft>
                <a:spcPts val="0"/>
              </a:spcAft>
              <a:buClr>
                <a:srgbClr val="000078"/>
              </a:buClr>
              <a:buSzPts val="1400"/>
              <a:buAutoNum type="arabicPeriod"/>
              <a:defRPr>
                <a:solidFill>
                  <a:srgbClr val="000078"/>
                </a:solidFill>
              </a:defRPr>
            </a:lvl7pPr>
            <a:lvl8pPr marL="3657600" lvl="7" indent="-317500" rtl="0">
              <a:spcBef>
                <a:spcPts val="0"/>
              </a:spcBef>
              <a:spcAft>
                <a:spcPts val="0"/>
              </a:spcAft>
              <a:buClr>
                <a:srgbClr val="000078"/>
              </a:buClr>
              <a:buSzPts val="1400"/>
              <a:buAutoNum type="alphaLcPeriod"/>
              <a:defRPr>
                <a:solidFill>
                  <a:srgbClr val="000078"/>
                </a:solidFill>
              </a:defRPr>
            </a:lvl8pPr>
            <a:lvl9pPr marL="4114800" lvl="8" indent="-317500" rtl="0">
              <a:spcBef>
                <a:spcPts val="0"/>
              </a:spcBef>
              <a:spcAft>
                <a:spcPts val="0"/>
              </a:spcAft>
              <a:buClr>
                <a:srgbClr val="000078"/>
              </a:buClr>
              <a:buSzPts val="1400"/>
              <a:buAutoNum type="romanLcPeriod"/>
              <a:defRPr>
                <a:solidFill>
                  <a:srgbClr val="000078"/>
                </a:solidFill>
              </a:defRPr>
            </a:lvl9pPr>
          </a:lstStyle>
          <a:p>
            <a:endParaRPr/>
          </a:p>
        </p:txBody>
      </p:sp>
      <p:sp>
        <p:nvSpPr>
          <p:cNvPr id="37" name="Google Shape;37;p5"/>
          <p:cNvSpPr txBox="1">
            <a:spLocks noGrp="1"/>
          </p:cNvSpPr>
          <p:nvPr>
            <p:ph type="body" idx="2"/>
          </p:nvPr>
        </p:nvSpPr>
        <p:spPr>
          <a:xfrm>
            <a:off x="2035725" y="1575850"/>
            <a:ext cx="3171900" cy="3208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rgbClr val="000078"/>
              </a:buClr>
              <a:buSzPts val="1400"/>
              <a:buAutoNum type="arabicPeriod"/>
              <a:defRPr b="1">
                <a:solidFill>
                  <a:srgbClr val="000078"/>
                </a:solidFill>
              </a:defRPr>
            </a:lvl1pPr>
            <a:lvl2pPr marL="914400" lvl="1" indent="-317500">
              <a:spcBef>
                <a:spcPts val="0"/>
              </a:spcBef>
              <a:spcAft>
                <a:spcPts val="0"/>
              </a:spcAft>
              <a:buClr>
                <a:srgbClr val="000078"/>
              </a:buClr>
              <a:buSzPts val="1400"/>
              <a:buAutoNum type="alphaLcPeriod"/>
              <a:defRPr>
                <a:solidFill>
                  <a:srgbClr val="000078"/>
                </a:solidFill>
              </a:defRPr>
            </a:lvl2pPr>
            <a:lvl3pPr marL="1371600" lvl="2" indent="-317500">
              <a:spcBef>
                <a:spcPts val="0"/>
              </a:spcBef>
              <a:spcAft>
                <a:spcPts val="0"/>
              </a:spcAft>
              <a:buClr>
                <a:srgbClr val="000078"/>
              </a:buClr>
              <a:buSzPts val="1400"/>
              <a:buAutoNum type="romanLcPeriod"/>
              <a:defRPr>
                <a:solidFill>
                  <a:srgbClr val="000078"/>
                </a:solidFill>
              </a:defRPr>
            </a:lvl3pPr>
            <a:lvl4pPr marL="1828800" lvl="3" indent="-317500">
              <a:lnSpc>
                <a:spcPct val="115000"/>
              </a:lnSpc>
              <a:spcBef>
                <a:spcPts val="0"/>
              </a:spcBef>
              <a:spcAft>
                <a:spcPts val="0"/>
              </a:spcAft>
              <a:buClr>
                <a:srgbClr val="000078"/>
              </a:buClr>
              <a:buSzPts val="1400"/>
              <a:buAutoNum type="arabicPeriod"/>
              <a:defRPr>
                <a:solidFill>
                  <a:srgbClr val="000078"/>
                </a:solidFill>
              </a:defRPr>
            </a:lvl4pPr>
            <a:lvl5pPr marL="2286000" lvl="4" indent="-317500">
              <a:spcBef>
                <a:spcPts val="0"/>
              </a:spcBef>
              <a:spcAft>
                <a:spcPts val="0"/>
              </a:spcAft>
              <a:buClr>
                <a:srgbClr val="000078"/>
              </a:buClr>
              <a:buSzPts val="1400"/>
              <a:buAutoNum type="alphaLcPeriod"/>
              <a:defRPr>
                <a:solidFill>
                  <a:srgbClr val="000078"/>
                </a:solidFill>
              </a:defRPr>
            </a:lvl5pPr>
            <a:lvl6pPr marL="2743200" lvl="5" indent="-317500">
              <a:spcBef>
                <a:spcPts val="0"/>
              </a:spcBef>
              <a:spcAft>
                <a:spcPts val="0"/>
              </a:spcAft>
              <a:buClr>
                <a:srgbClr val="000078"/>
              </a:buClr>
              <a:buSzPts val="1400"/>
              <a:buAutoNum type="romanLcPeriod"/>
              <a:defRPr>
                <a:solidFill>
                  <a:srgbClr val="000078"/>
                </a:solidFill>
              </a:defRPr>
            </a:lvl6pPr>
            <a:lvl7pPr marL="3200400" lvl="6" indent="-317500">
              <a:spcBef>
                <a:spcPts val="0"/>
              </a:spcBef>
              <a:spcAft>
                <a:spcPts val="0"/>
              </a:spcAft>
              <a:buClr>
                <a:srgbClr val="000078"/>
              </a:buClr>
              <a:buSzPts val="1400"/>
              <a:buAutoNum type="arabicPeriod"/>
              <a:defRPr>
                <a:solidFill>
                  <a:srgbClr val="000078"/>
                </a:solidFill>
              </a:defRPr>
            </a:lvl7pPr>
            <a:lvl8pPr marL="3657600" lvl="7" indent="-317500">
              <a:spcBef>
                <a:spcPts val="0"/>
              </a:spcBef>
              <a:spcAft>
                <a:spcPts val="0"/>
              </a:spcAft>
              <a:buClr>
                <a:srgbClr val="000078"/>
              </a:buClr>
              <a:buSzPts val="1400"/>
              <a:buAutoNum type="alphaLcPeriod"/>
              <a:defRPr>
                <a:solidFill>
                  <a:srgbClr val="000078"/>
                </a:solidFill>
              </a:defRPr>
            </a:lvl8pPr>
            <a:lvl9pPr marL="4114800" lvl="8" indent="-317500">
              <a:spcBef>
                <a:spcPts val="0"/>
              </a:spcBef>
              <a:spcAft>
                <a:spcPts val="0"/>
              </a:spcAft>
              <a:buClr>
                <a:srgbClr val="000078"/>
              </a:buClr>
              <a:buSzPts val="1400"/>
              <a:buAutoNum type="romanLcPeriod"/>
              <a:defRPr>
                <a:solidFill>
                  <a:srgbClr val="000078"/>
                </a:solidFill>
              </a:defRPr>
            </a:lvl9pPr>
          </a:lstStyle>
          <a:p>
            <a:endParaRPr/>
          </a:p>
        </p:txBody>
      </p:sp>
      <p:sp>
        <p:nvSpPr>
          <p:cNvPr id="38" name="Google Shape;38;p5"/>
          <p:cNvSpPr/>
          <p:nvPr/>
        </p:nvSpPr>
        <p:spPr>
          <a:xfrm>
            <a:off x="220301" y="1490475"/>
            <a:ext cx="597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39" name="Google Shape;39;p5"/>
          <p:cNvSpPr/>
          <p:nvPr/>
        </p:nvSpPr>
        <p:spPr>
          <a:xfrm>
            <a:off x="869050" y="1490475"/>
            <a:ext cx="80172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raportada">
  <p:cSld name="CUSTOM_2">
    <p:spTree>
      <p:nvGrpSpPr>
        <p:cNvPr id="1" name="Shape 40"/>
        <p:cNvGrpSpPr/>
        <p:nvPr/>
      </p:nvGrpSpPr>
      <p:grpSpPr>
        <a:xfrm>
          <a:off x="0" y="0"/>
          <a:ext cx="0" cy="0"/>
          <a:chOff x="0" y="0"/>
          <a:chExt cx="0" cy="0"/>
        </a:xfrm>
      </p:grpSpPr>
      <p:sp>
        <p:nvSpPr>
          <p:cNvPr id="41" name="Google Shape;41;p6"/>
          <p:cNvSpPr/>
          <p:nvPr/>
        </p:nvSpPr>
        <p:spPr>
          <a:xfrm>
            <a:off x="0" y="0"/>
            <a:ext cx="9144000" cy="5143500"/>
          </a:xfrm>
          <a:prstGeom prst="rect">
            <a:avLst/>
          </a:prstGeom>
          <a:solidFill>
            <a:srgbClr val="00007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pic>
        <p:nvPicPr>
          <p:cNvPr id="42" name="Google Shape;42;p6"/>
          <p:cNvPicPr preferRelativeResize="0"/>
          <p:nvPr/>
        </p:nvPicPr>
        <p:blipFill rotWithShape="1">
          <a:blip r:embed="rId2">
            <a:alphaModFix/>
          </a:blip>
          <a:srcRect/>
          <a:stretch/>
        </p:blipFill>
        <p:spPr>
          <a:xfrm>
            <a:off x="7428804" y="0"/>
            <a:ext cx="1715100" cy="1185600"/>
          </a:xfrm>
          <a:prstGeom prst="rect">
            <a:avLst/>
          </a:prstGeom>
          <a:noFill/>
          <a:ln>
            <a:noFill/>
          </a:ln>
        </p:spPr>
      </p:pic>
      <p:sp>
        <p:nvSpPr>
          <p:cNvPr id="43" name="Google Shape;43;p6"/>
          <p:cNvSpPr/>
          <p:nvPr/>
        </p:nvSpPr>
        <p:spPr>
          <a:xfrm>
            <a:off x="225973" y="234950"/>
            <a:ext cx="38622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pic>
        <p:nvPicPr>
          <p:cNvPr id="44" name="Google Shape;44;p6"/>
          <p:cNvPicPr preferRelativeResize="0"/>
          <p:nvPr/>
        </p:nvPicPr>
        <p:blipFill rotWithShape="1">
          <a:blip r:embed="rId3">
            <a:alphaModFix/>
          </a:blip>
          <a:srcRect r="-11731" b="-11731"/>
          <a:stretch/>
        </p:blipFill>
        <p:spPr>
          <a:xfrm>
            <a:off x="233375" y="305713"/>
            <a:ext cx="1670700" cy="417900"/>
          </a:xfrm>
          <a:prstGeom prst="rect">
            <a:avLst/>
          </a:prstGeom>
          <a:noFill/>
          <a:ln>
            <a:noFill/>
          </a:ln>
        </p:spPr>
      </p:pic>
      <p:sp>
        <p:nvSpPr>
          <p:cNvPr id="45" name="Google Shape;45;p6"/>
          <p:cNvSpPr/>
          <p:nvPr/>
        </p:nvSpPr>
        <p:spPr>
          <a:xfrm>
            <a:off x="225975" y="4899975"/>
            <a:ext cx="38622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46" name="Google Shape;46;p6"/>
          <p:cNvSpPr/>
          <p:nvPr/>
        </p:nvSpPr>
        <p:spPr>
          <a:xfrm>
            <a:off x="225973" y="832225"/>
            <a:ext cx="38622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47" name="Google Shape;47;p6"/>
          <p:cNvSpPr txBox="1"/>
          <p:nvPr/>
        </p:nvSpPr>
        <p:spPr>
          <a:xfrm>
            <a:off x="468327" y="3937683"/>
            <a:ext cx="3057300" cy="31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a" sz="1800">
                <a:solidFill>
                  <a:srgbClr val="FFFFFF"/>
                </a:solidFill>
              </a:rPr>
              <a:t>UOC.universitat</a:t>
            </a:r>
            <a:endParaRPr sz="1800">
              <a:solidFill>
                <a:srgbClr val="FFFFFF"/>
              </a:solidFill>
            </a:endParaRPr>
          </a:p>
        </p:txBody>
      </p:sp>
      <p:sp>
        <p:nvSpPr>
          <p:cNvPr id="48" name="Google Shape;48;p6"/>
          <p:cNvSpPr txBox="1"/>
          <p:nvPr/>
        </p:nvSpPr>
        <p:spPr>
          <a:xfrm>
            <a:off x="468327" y="4216254"/>
            <a:ext cx="3057300" cy="2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a" sz="1800">
                <a:solidFill>
                  <a:srgbClr val="FFFFFF"/>
                </a:solidFill>
              </a:rPr>
              <a:t>@UOCuniversitat</a:t>
            </a:r>
            <a:endParaRPr sz="1800">
              <a:solidFill>
                <a:srgbClr val="FFFFFF"/>
              </a:solidFill>
            </a:endParaRPr>
          </a:p>
        </p:txBody>
      </p:sp>
      <p:sp>
        <p:nvSpPr>
          <p:cNvPr id="49" name="Google Shape;49;p6"/>
          <p:cNvSpPr txBox="1"/>
          <p:nvPr/>
        </p:nvSpPr>
        <p:spPr>
          <a:xfrm>
            <a:off x="468327" y="4515027"/>
            <a:ext cx="3057300" cy="2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a" sz="1800">
                <a:solidFill>
                  <a:srgbClr val="FFFFFF"/>
                </a:solidFill>
              </a:rPr>
              <a:t>UOCuniversitat</a:t>
            </a:r>
            <a:endParaRPr sz="1800">
              <a:solidFill>
                <a:srgbClr val="FFFFFF"/>
              </a:solidFill>
            </a:endParaRPr>
          </a:p>
        </p:txBody>
      </p:sp>
      <p:pic>
        <p:nvPicPr>
          <p:cNvPr id="50" name="Google Shape;50;p6"/>
          <p:cNvPicPr preferRelativeResize="0"/>
          <p:nvPr/>
        </p:nvPicPr>
        <p:blipFill>
          <a:blip r:embed="rId4">
            <a:alphaModFix/>
          </a:blip>
          <a:stretch>
            <a:fillRect/>
          </a:stretch>
        </p:blipFill>
        <p:spPr>
          <a:xfrm>
            <a:off x="233375" y="3998750"/>
            <a:ext cx="183987" cy="191349"/>
          </a:xfrm>
          <a:prstGeom prst="rect">
            <a:avLst/>
          </a:prstGeom>
          <a:noFill/>
          <a:ln>
            <a:noFill/>
          </a:ln>
        </p:spPr>
      </p:pic>
      <p:pic>
        <p:nvPicPr>
          <p:cNvPr id="51" name="Google Shape;51;p6"/>
          <p:cNvPicPr preferRelativeResize="0"/>
          <p:nvPr/>
        </p:nvPicPr>
        <p:blipFill>
          <a:blip r:embed="rId5">
            <a:alphaModFix/>
          </a:blip>
          <a:stretch>
            <a:fillRect/>
          </a:stretch>
        </p:blipFill>
        <p:spPr>
          <a:xfrm>
            <a:off x="221110" y="4289064"/>
            <a:ext cx="208519" cy="171723"/>
          </a:xfrm>
          <a:prstGeom prst="rect">
            <a:avLst/>
          </a:prstGeom>
          <a:noFill/>
          <a:ln>
            <a:noFill/>
          </a:ln>
        </p:spPr>
      </p:pic>
      <p:pic>
        <p:nvPicPr>
          <p:cNvPr id="52" name="Google Shape;52;p6"/>
          <p:cNvPicPr preferRelativeResize="0"/>
          <p:nvPr/>
        </p:nvPicPr>
        <p:blipFill>
          <a:blip r:embed="rId6">
            <a:alphaModFix/>
          </a:blip>
          <a:stretch>
            <a:fillRect/>
          </a:stretch>
        </p:blipFill>
        <p:spPr>
          <a:xfrm>
            <a:off x="233366" y="4559751"/>
            <a:ext cx="191347" cy="1913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6">
            <a:alphaModFix/>
          </a:blip>
          <a:srcRect/>
          <a:stretch/>
        </p:blipFill>
        <p:spPr>
          <a:xfrm>
            <a:off x="220302" y="233215"/>
            <a:ext cx="597300" cy="449700"/>
          </a:xfrm>
          <a:prstGeom prst="rect">
            <a:avLst/>
          </a:prstGeom>
          <a:noFill/>
          <a:ln>
            <a:noFill/>
          </a:ln>
        </p:spPr>
      </p:pic>
      <p:pic>
        <p:nvPicPr>
          <p:cNvPr id="7" name="Google Shape;7;p1"/>
          <p:cNvPicPr preferRelativeResize="0"/>
          <p:nvPr/>
        </p:nvPicPr>
        <p:blipFill rotWithShape="1">
          <a:blip r:embed="rId7">
            <a:alphaModFix/>
          </a:blip>
          <a:srcRect r="-11731" b="-11731"/>
          <a:stretch/>
        </p:blipFill>
        <p:spPr>
          <a:xfrm>
            <a:off x="867600" y="287650"/>
            <a:ext cx="986400" cy="246900"/>
          </a:xfrm>
          <a:prstGeom prst="rect">
            <a:avLst/>
          </a:prstGeom>
          <a:noFill/>
          <a:ln>
            <a:noFill/>
          </a:ln>
        </p:spPr>
      </p:pic>
      <p:sp>
        <p:nvSpPr>
          <p:cNvPr id="8" name="Google Shape;8;p1"/>
          <p:cNvSpPr/>
          <p:nvPr/>
        </p:nvSpPr>
        <p:spPr>
          <a:xfrm>
            <a:off x="220300" y="4889475"/>
            <a:ext cx="86661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9" name="Google Shape;9;p1"/>
          <p:cNvSpPr/>
          <p:nvPr/>
        </p:nvSpPr>
        <p:spPr>
          <a:xfrm>
            <a:off x="869050" y="654175"/>
            <a:ext cx="7368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0" name="Google Shape;10;p1"/>
          <p:cNvSpPr/>
          <p:nvPr/>
        </p:nvSpPr>
        <p:spPr>
          <a:xfrm>
            <a:off x="869050" y="239625"/>
            <a:ext cx="7368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1" name="Google Shape;11;p1"/>
          <p:cNvSpPr/>
          <p:nvPr/>
        </p:nvSpPr>
        <p:spPr>
          <a:xfrm>
            <a:off x="8288951" y="654175"/>
            <a:ext cx="597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2" name="Google Shape;12;p1"/>
          <p:cNvSpPr/>
          <p:nvPr/>
        </p:nvSpPr>
        <p:spPr>
          <a:xfrm>
            <a:off x="8288951" y="239050"/>
            <a:ext cx="597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pic>
        <p:nvPicPr>
          <p:cNvPr id="13" name="Google Shape;13;p1"/>
          <p:cNvPicPr preferRelativeResize="0"/>
          <p:nvPr/>
        </p:nvPicPr>
        <p:blipFill>
          <a:blip r:embed="rId8">
            <a:alphaModFix/>
          </a:blip>
          <a:stretch>
            <a:fillRect/>
          </a:stretch>
        </p:blipFill>
        <p:spPr>
          <a:xfrm>
            <a:off x="8288950" y="287650"/>
            <a:ext cx="301626" cy="64200"/>
          </a:xfrm>
          <a:prstGeom prst="rect">
            <a:avLst/>
          </a:prstGeom>
          <a:noFill/>
          <a:ln>
            <a:noFill/>
          </a:ln>
        </p:spPr>
      </p:pic>
      <p:sp>
        <p:nvSpPr>
          <p:cNvPr id="14" name="Google Shape;14;p1"/>
          <p:cNvSpPr/>
          <p:nvPr/>
        </p:nvSpPr>
        <p:spPr>
          <a:xfrm>
            <a:off x="2137375" y="115325"/>
            <a:ext cx="69300" cy="80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1"/>
          <p:cNvPicPr preferRelativeResize="0"/>
          <p:nvPr/>
        </p:nvPicPr>
        <p:blipFill>
          <a:blip r:embed="rId9">
            <a:alphaModFix/>
          </a:blip>
          <a:stretch>
            <a:fillRect/>
          </a:stretch>
        </p:blipFill>
        <p:spPr>
          <a:xfrm>
            <a:off x="2206675" y="287650"/>
            <a:ext cx="3130525" cy="169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tiff"/><Relationship Id="rId4" Type="http://schemas.openxmlformats.org/officeDocument/2006/relationships/image" Target="../media/image33.tiff"/></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tiff"/><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7" name="Shape 67">
            <a:extLst>
              <a:ext uri="{FF2B5EF4-FFF2-40B4-BE49-F238E27FC236}">
                <a16:creationId xmlns:a16="http://schemas.microsoft.com/office/drawing/2014/main" id="{DD68D7E1-E1D2-8690-BA0F-C8AC1A146DA6}"/>
              </a:ext>
            </a:extLst>
          </p:cNvPr>
          <p:cNvSpPr txBox="1"/>
          <p:nvPr/>
        </p:nvSpPr>
        <p:spPr>
          <a:xfrm>
            <a:off x="1134100" y="883025"/>
            <a:ext cx="7752300" cy="2538900"/>
          </a:xfrm>
          <a:prstGeom prst="rect">
            <a:avLst/>
          </a:prstGeom>
          <a:noFill/>
          <a:ln>
            <a:noFill/>
          </a:ln>
        </p:spPr>
        <p:txBody>
          <a:bodyPr lIns="91425" tIns="91425" rIns="91425" bIns="91425" anchor="t" anchorCtr="0">
            <a:noAutofit/>
          </a:bodyPr>
          <a:lstStyle/>
          <a:p>
            <a:pPr lvl="0">
              <a:buClr>
                <a:srgbClr val="FFFFFF"/>
              </a:buClr>
              <a:buSzPct val="25000"/>
            </a:pPr>
            <a:r>
              <a:rPr lang="en-US" sz="4000" b="1" dirty="0">
                <a:solidFill>
                  <a:schemeClr val="bg1"/>
                </a:solidFill>
                <a:latin typeface="Georgia" panose="02040502050405020303" pitchFamily="18" charset="0"/>
              </a:rPr>
              <a:t>Data hiding in the third millennium: From traditional applications to emerging scenarios</a:t>
            </a:r>
          </a:p>
          <a:p>
            <a:pPr lvl="0">
              <a:buClr>
                <a:srgbClr val="FFFFFF"/>
              </a:buClr>
              <a:buSzPct val="25000"/>
            </a:pPr>
            <a:endParaRPr lang="en-US" sz="4400" b="1" i="0" u="none" strike="noStrike" cap="none" dirty="0">
              <a:solidFill>
                <a:srgbClr val="FFFFFF"/>
              </a:solidFill>
              <a:latin typeface="Georgia" panose="02040502050405020303" pitchFamily="18" charset="0"/>
              <a:sym typeface="Arial"/>
            </a:endParaRPr>
          </a:p>
        </p:txBody>
      </p:sp>
      <p:sp>
        <p:nvSpPr>
          <p:cNvPr id="58" name="Google Shape;58;p7"/>
          <p:cNvSpPr txBox="1">
            <a:spLocks noGrp="1"/>
          </p:cNvSpPr>
          <p:nvPr>
            <p:ph type="subTitle" idx="1"/>
          </p:nvPr>
        </p:nvSpPr>
        <p:spPr>
          <a:xfrm>
            <a:off x="257648" y="3574325"/>
            <a:ext cx="8628752"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600" b="1" dirty="0">
                <a:solidFill>
                  <a:srgbClr val="FFFF00"/>
                </a:solidFill>
              </a:rPr>
              <a:t>Prof. David Megías – SVCC 2024 – </a:t>
            </a:r>
            <a:r>
              <a:rPr lang="en-US" sz="1600" b="1" dirty="0" err="1">
                <a:solidFill>
                  <a:srgbClr val="FFFF00"/>
                </a:solidFill>
              </a:rPr>
              <a:t>HackTheon</a:t>
            </a:r>
            <a:r>
              <a:rPr lang="en-US" sz="1600" b="1" dirty="0">
                <a:solidFill>
                  <a:srgbClr val="FFFF00"/>
                </a:solidFill>
              </a:rPr>
              <a:t> Joint Conference</a:t>
            </a:r>
          </a:p>
          <a:p>
            <a:pPr marL="0" lvl="0" indent="0" algn="ctr" rtl="0">
              <a:spcBef>
                <a:spcPts val="0"/>
              </a:spcBef>
              <a:spcAft>
                <a:spcPts val="0"/>
              </a:spcAft>
              <a:buClr>
                <a:schemeClr val="dk1"/>
              </a:buClr>
              <a:buSzPts val="1100"/>
              <a:buFont typeface="Arial"/>
              <a:buNone/>
            </a:pPr>
            <a:r>
              <a:rPr lang="en-US" sz="1600" b="1" dirty="0"/>
              <a:t>Sejong (South Korea), 19 June 2024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endParaRPr lang="en-US" dirty="0"/>
          </a:p>
        </p:txBody>
      </p:sp>
      <p:sp>
        <p:nvSpPr>
          <p:cNvPr id="59" name="Google Shape;59;p7"/>
          <p:cNvSpPr/>
          <p:nvPr/>
        </p:nvSpPr>
        <p:spPr>
          <a:xfrm>
            <a:off x="220300" y="3574325"/>
            <a:ext cx="9138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a:solidFill>
                <a:srgbClr val="FFFFFF"/>
              </a:solidFill>
              <a:latin typeface="Calibri"/>
              <a:ea typeface="Calibri"/>
              <a:cs typeface="Calibri"/>
              <a:sym typeface="Calibri"/>
            </a:endParaRPr>
          </a:p>
        </p:txBody>
      </p:sp>
      <p:sp>
        <p:nvSpPr>
          <p:cNvPr id="60" name="Google Shape;60;p7"/>
          <p:cNvSpPr/>
          <p:nvPr/>
        </p:nvSpPr>
        <p:spPr>
          <a:xfrm>
            <a:off x="1210252" y="357432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b="0" i="0" u="none" strike="noStrike" cap="none">
              <a:solidFill>
                <a:srgbClr val="FFFFFF"/>
              </a:solidFill>
              <a:latin typeface="Calibri"/>
              <a:ea typeface="Calibri"/>
              <a:cs typeface="Calibri"/>
              <a:sym typeface="Calibri"/>
            </a:endParaRPr>
          </a:p>
        </p:txBody>
      </p:sp>
      <p:grpSp>
        <p:nvGrpSpPr>
          <p:cNvPr id="5" name="Grupo 4">
            <a:extLst>
              <a:ext uri="{FF2B5EF4-FFF2-40B4-BE49-F238E27FC236}">
                <a16:creationId xmlns:a16="http://schemas.microsoft.com/office/drawing/2014/main" id="{31EDE6D7-C0F8-21E5-AF34-EB2358634A81}"/>
              </a:ext>
            </a:extLst>
          </p:cNvPr>
          <p:cNvGrpSpPr/>
          <p:nvPr/>
        </p:nvGrpSpPr>
        <p:grpSpPr>
          <a:xfrm>
            <a:off x="220301" y="985381"/>
            <a:ext cx="913800" cy="341249"/>
            <a:chOff x="5607978" y="3996283"/>
            <a:chExt cx="993990" cy="311093"/>
          </a:xfrm>
        </p:grpSpPr>
        <p:sp>
          <p:nvSpPr>
            <p:cNvPr id="6" name="Rectángulo 5">
              <a:extLst>
                <a:ext uri="{FF2B5EF4-FFF2-40B4-BE49-F238E27FC236}">
                  <a16:creationId xmlns:a16="http://schemas.microsoft.com/office/drawing/2014/main" id="{7417BF1A-C395-15D3-32C7-F0869B5FE914}"/>
                </a:ext>
              </a:extLst>
            </p:cNvPr>
            <p:cNvSpPr/>
            <p:nvPr/>
          </p:nvSpPr>
          <p:spPr>
            <a:xfrm>
              <a:off x="5607978" y="3996283"/>
              <a:ext cx="993990" cy="311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Imagen que contiene dibujo&#10;&#10;Descripción generada automáticamente">
              <a:extLst>
                <a:ext uri="{FF2B5EF4-FFF2-40B4-BE49-F238E27FC236}">
                  <a16:creationId xmlns:a16="http://schemas.microsoft.com/office/drawing/2014/main" id="{A5C6BEB9-57C4-F41E-8287-91AA370CF3B2}"/>
                </a:ext>
              </a:extLst>
            </p:cNvPr>
            <p:cNvPicPr>
              <a:picLocks noChangeAspect="1"/>
            </p:cNvPicPr>
            <p:nvPr/>
          </p:nvPicPr>
          <p:blipFill>
            <a:blip r:embed="rId3"/>
            <a:stretch>
              <a:fillRect/>
            </a:stretch>
          </p:blipFill>
          <p:spPr>
            <a:xfrm>
              <a:off x="5696050" y="4063597"/>
              <a:ext cx="831261" cy="196878"/>
            </a:xfrm>
            <a:prstGeom prst="rect">
              <a:avLst/>
            </a:prstGeom>
          </p:spPr>
        </p:pic>
      </p:grpSp>
      <p:pic>
        <p:nvPicPr>
          <p:cNvPr id="10" name="Imagen 9">
            <a:extLst>
              <a:ext uri="{FF2B5EF4-FFF2-40B4-BE49-F238E27FC236}">
                <a16:creationId xmlns:a16="http://schemas.microsoft.com/office/drawing/2014/main" id="{50936DA3-F0D1-C647-0E8E-9D3AFE58AD8F}"/>
              </a:ext>
            </a:extLst>
          </p:cNvPr>
          <p:cNvPicPr>
            <a:picLocks noChangeAspect="1"/>
          </p:cNvPicPr>
          <p:nvPr/>
        </p:nvPicPr>
        <p:blipFill>
          <a:blip r:embed="rId4"/>
          <a:stretch>
            <a:fillRect/>
          </a:stretch>
        </p:blipFill>
        <p:spPr>
          <a:xfrm>
            <a:off x="1134100" y="4224725"/>
            <a:ext cx="6677391" cy="585235"/>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a:solidFill>
                  <a:srgbClr val="000078"/>
                </a:solidFill>
                <a:latin typeface="Arial"/>
                <a:ea typeface="Arial"/>
                <a:cs typeface="Arial"/>
                <a:sym typeface="Arial"/>
              </a:rPr>
              <a:t>1. Introduction </a:t>
            </a:r>
            <a:r>
              <a:rPr lang="en-US" sz="2400"/>
              <a:t>–</a:t>
            </a:r>
            <a:r>
              <a:rPr lang="en-US" sz="2400" b="1" i="0" u="none" strike="noStrike" cap="none">
                <a:solidFill>
                  <a:srgbClr val="000078"/>
                </a:solidFill>
                <a:latin typeface="Arial"/>
                <a:ea typeface="Arial"/>
                <a:cs typeface="Arial"/>
                <a:sym typeface="Arial"/>
              </a:rPr>
              <a:t> What is data hiding?   </a:t>
            </a:r>
            <a:endParaRPr lang="en-US"/>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10</a:t>
            </a:fld>
            <a:endParaRPr lang="en-US"/>
          </a:p>
        </p:txBody>
      </p:sp>
      <p:sp>
        <p:nvSpPr>
          <p:cNvPr id="2" name="Rectángulo 1">
            <a:extLst>
              <a:ext uri="{FF2B5EF4-FFF2-40B4-BE49-F238E27FC236}">
                <a16:creationId xmlns:a16="http://schemas.microsoft.com/office/drawing/2014/main" id="{30171019-8301-1243-97EA-C820659E78BD}"/>
              </a:ext>
            </a:extLst>
          </p:cNvPr>
          <p:cNvSpPr/>
          <p:nvPr/>
        </p:nvSpPr>
        <p:spPr>
          <a:xfrm>
            <a:off x="2873828" y="1259917"/>
            <a:ext cx="2595155"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 &amp; Privacy Primitives</a:t>
            </a:r>
          </a:p>
        </p:txBody>
      </p:sp>
      <p:sp>
        <p:nvSpPr>
          <p:cNvPr id="6" name="Rectángulo 5">
            <a:extLst>
              <a:ext uri="{FF2B5EF4-FFF2-40B4-BE49-F238E27FC236}">
                <a16:creationId xmlns:a16="http://schemas.microsoft.com/office/drawing/2014/main" id="{93235EE3-7B76-0043-81B7-8B1A004676DC}"/>
              </a:ext>
            </a:extLst>
          </p:cNvPr>
          <p:cNvSpPr/>
          <p:nvPr/>
        </p:nvSpPr>
        <p:spPr>
          <a:xfrm>
            <a:off x="315686" y="193367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Cryptographic</a:t>
            </a:r>
          </a:p>
          <a:p>
            <a:pPr algn="ctr"/>
            <a:r>
              <a:rPr lang="en-US" dirty="0"/>
              <a:t>Primitives</a:t>
            </a:r>
          </a:p>
        </p:txBody>
      </p:sp>
      <p:sp>
        <p:nvSpPr>
          <p:cNvPr id="23" name="Rectángulo 22">
            <a:extLst>
              <a:ext uri="{FF2B5EF4-FFF2-40B4-BE49-F238E27FC236}">
                <a16:creationId xmlns:a16="http://schemas.microsoft.com/office/drawing/2014/main" id="{ADC435D2-29D0-0042-83DB-9605832FF67E}"/>
              </a:ext>
            </a:extLst>
          </p:cNvPr>
          <p:cNvSpPr/>
          <p:nvPr/>
        </p:nvSpPr>
        <p:spPr>
          <a:xfrm>
            <a:off x="3407228" y="194112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a:t>
            </a:r>
          </a:p>
          <a:p>
            <a:pPr algn="ctr"/>
            <a:r>
              <a:rPr lang="en-US" dirty="0"/>
              <a:t>Primitives</a:t>
            </a:r>
          </a:p>
        </p:txBody>
      </p:sp>
      <p:cxnSp>
        <p:nvCxnSpPr>
          <p:cNvPr id="5" name="Conector recto de flecha 4">
            <a:extLst>
              <a:ext uri="{FF2B5EF4-FFF2-40B4-BE49-F238E27FC236}">
                <a16:creationId xmlns:a16="http://schemas.microsoft.com/office/drawing/2014/main" id="{3618DDF4-C857-6241-ACC3-3DC13C8A5364}"/>
              </a:ext>
            </a:extLst>
          </p:cNvPr>
          <p:cNvCxnSpPr>
            <a:stCxn id="2" idx="2"/>
          </p:cNvCxnSpPr>
          <p:nvPr/>
        </p:nvCxnSpPr>
        <p:spPr>
          <a:xfrm flipH="1">
            <a:off x="1844040" y="1598532"/>
            <a:ext cx="2327366" cy="33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4CC05575-5E9B-5C44-997D-7526E8471B6B}"/>
              </a:ext>
            </a:extLst>
          </p:cNvPr>
          <p:cNvCxnSpPr>
            <a:cxnSpLocks/>
            <a:stCxn id="2" idx="2"/>
            <a:endCxn id="23" idx="0"/>
          </p:cNvCxnSpPr>
          <p:nvPr/>
        </p:nvCxnSpPr>
        <p:spPr>
          <a:xfrm flipH="1">
            <a:off x="4171405" y="1598532"/>
            <a:ext cx="1" cy="3425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ángulo 40">
            <a:extLst>
              <a:ext uri="{FF2B5EF4-FFF2-40B4-BE49-F238E27FC236}">
                <a16:creationId xmlns:a16="http://schemas.microsoft.com/office/drawing/2014/main" id="{083501E7-9FA4-2542-B664-173FFE908A9B}"/>
              </a:ext>
            </a:extLst>
          </p:cNvPr>
          <p:cNvSpPr/>
          <p:nvPr/>
        </p:nvSpPr>
        <p:spPr>
          <a:xfrm>
            <a:off x="297331" y="2653452"/>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Anonymity &amp; </a:t>
            </a:r>
            <a:r>
              <a:rPr lang="en-US" dirty="0" err="1"/>
              <a:t>Pseudonimity</a:t>
            </a:r>
            <a:endParaRPr lang="en-US" dirty="0"/>
          </a:p>
        </p:txBody>
      </p:sp>
      <p:sp>
        <p:nvSpPr>
          <p:cNvPr id="43" name="Rectángulo 42">
            <a:extLst>
              <a:ext uri="{FF2B5EF4-FFF2-40B4-BE49-F238E27FC236}">
                <a16:creationId xmlns:a16="http://schemas.microsoft.com/office/drawing/2014/main" id="{ADB6BFA5-7E06-7D43-9838-4D88274B524F}"/>
              </a:ext>
            </a:extLst>
          </p:cNvPr>
          <p:cNvSpPr/>
          <p:nvPr/>
        </p:nvSpPr>
        <p:spPr>
          <a:xfrm>
            <a:off x="1967668" y="2653451"/>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Secrecy</a:t>
            </a:r>
          </a:p>
        </p:txBody>
      </p:sp>
      <p:sp>
        <p:nvSpPr>
          <p:cNvPr id="44" name="Rectángulo 43">
            <a:extLst>
              <a:ext uri="{FF2B5EF4-FFF2-40B4-BE49-F238E27FC236}">
                <a16:creationId xmlns:a16="http://schemas.microsoft.com/office/drawing/2014/main" id="{69AD8A3B-30B7-D043-997A-D8F9A6492397}"/>
              </a:ext>
            </a:extLst>
          </p:cNvPr>
          <p:cNvSpPr/>
          <p:nvPr/>
        </p:nvSpPr>
        <p:spPr>
          <a:xfrm>
            <a:off x="3638005" y="2660320"/>
            <a:ext cx="1710200"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Privacy-preserving Data Publishing</a:t>
            </a:r>
          </a:p>
        </p:txBody>
      </p:sp>
      <p:sp>
        <p:nvSpPr>
          <p:cNvPr id="46" name="Rectángulo 45">
            <a:extLst>
              <a:ext uri="{FF2B5EF4-FFF2-40B4-BE49-F238E27FC236}">
                <a16:creationId xmlns:a16="http://schemas.microsoft.com/office/drawing/2014/main" id="{B591B08A-84C5-C145-85ED-CD2D9E8578A1}"/>
              </a:ext>
            </a:extLst>
          </p:cNvPr>
          <p:cNvSpPr/>
          <p:nvPr/>
        </p:nvSpPr>
        <p:spPr>
          <a:xfrm>
            <a:off x="297331" y="3245504"/>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Identity Privacy</a:t>
            </a:r>
          </a:p>
        </p:txBody>
      </p:sp>
      <p:sp>
        <p:nvSpPr>
          <p:cNvPr id="47" name="Rectángulo 46">
            <a:extLst>
              <a:ext uri="{FF2B5EF4-FFF2-40B4-BE49-F238E27FC236}">
                <a16:creationId xmlns:a16="http://schemas.microsoft.com/office/drawing/2014/main" id="{837DFF18-4CFC-CA42-AF8F-CE892CA3FA4E}"/>
              </a:ext>
            </a:extLst>
          </p:cNvPr>
          <p:cNvSpPr/>
          <p:nvPr/>
        </p:nvSpPr>
        <p:spPr>
          <a:xfrm>
            <a:off x="1967668" y="325454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Location Privacy</a:t>
            </a:r>
          </a:p>
        </p:txBody>
      </p:sp>
      <p:sp>
        <p:nvSpPr>
          <p:cNvPr id="48" name="Rectángulo 47">
            <a:extLst>
              <a:ext uri="{FF2B5EF4-FFF2-40B4-BE49-F238E27FC236}">
                <a16:creationId xmlns:a16="http://schemas.microsoft.com/office/drawing/2014/main" id="{5F9734FB-909E-7945-9E93-A15793C9880C}"/>
              </a:ext>
            </a:extLst>
          </p:cNvPr>
          <p:cNvSpPr/>
          <p:nvPr/>
        </p:nvSpPr>
        <p:spPr>
          <a:xfrm>
            <a:off x="3638004" y="3254547"/>
            <a:ext cx="1710197"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Trajectory Privacy</a:t>
            </a:r>
          </a:p>
        </p:txBody>
      </p:sp>
      <p:sp>
        <p:nvSpPr>
          <p:cNvPr id="49" name="Rectángulo 48">
            <a:extLst>
              <a:ext uri="{FF2B5EF4-FFF2-40B4-BE49-F238E27FC236}">
                <a16:creationId xmlns:a16="http://schemas.microsoft.com/office/drawing/2014/main" id="{FED40C03-93D9-A148-BBB6-F1AA2D9C2BC4}"/>
              </a:ext>
            </a:extLst>
          </p:cNvPr>
          <p:cNvSpPr/>
          <p:nvPr/>
        </p:nvSpPr>
        <p:spPr>
          <a:xfrm>
            <a:off x="297331" y="383429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Secrecy</a:t>
            </a:r>
          </a:p>
        </p:txBody>
      </p:sp>
      <p:sp>
        <p:nvSpPr>
          <p:cNvPr id="51" name="Rectángulo 50">
            <a:extLst>
              <a:ext uri="{FF2B5EF4-FFF2-40B4-BE49-F238E27FC236}">
                <a16:creationId xmlns:a16="http://schemas.microsoft.com/office/drawing/2014/main" id="{113CF360-3C75-2B41-A770-E31E78571AA9}"/>
              </a:ext>
            </a:extLst>
          </p:cNvPr>
          <p:cNvSpPr/>
          <p:nvPr/>
        </p:nvSpPr>
        <p:spPr>
          <a:xfrm>
            <a:off x="1952750" y="383429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 Secrecy</a:t>
            </a:r>
          </a:p>
        </p:txBody>
      </p:sp>
      <p:sp>
        <p:nvSpPr>
          <p:cNvPr id="52" name="Rectángulo 51">
            <a:extLst>
              <a:ext uri="{FF2B5EF4-FFF2-40B4-BE49-F238E27FC236}">
                <a16:creationId xmlns:a16="http://schemas.microsoft.com/office/drawing/2014/main" id="{69153267-7E1E-C449-9B2B-DB5A18D9E2D1}"/>
              </a:ext>
            </a:extLst>
          </p:cNvPr>
          <p:cNvSpPr/>
          <p:nvPr/>
        </p:nvSpPr>
        <p:spPr>
          <a:xfrm>
            <a:off x="297331" y="4388517"/>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k</a:t>
            </a:r>
            <a:r>
              <a:rPr lang="en-US" dirty="0"/>
              <a:t>-anonymity</a:t>
            </a:r>
          </a:p>
        </p:txBody>
      </p:sp>
      <p:sp>
        <p:nvSpPr>
          <p:cNvPr id="53" name="Rectángulo 52">
            <a:extLst>
              <a:ext uri="{FF2B5EF4-FFF2-40B4-BE49-F238E27FC236}">
                <a16:creationId xmlns:a16="http://schemas.microsoft.com/office/drawing/2014/main" id="{886A32F4-E01E-6246-B4B8-9B76726E2EC6}"/>
              </a:ext>
            </a:extLst>
          </p:cNvPr>
          <p:cNvSpPr/>
          <p:nvPr/>
        </p:nvSpPr>
        <p:spPr>
          <a:xfrm>
            <a:off x="1967668" y="4388517"/>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ℓ</a:t>
            </a:r>
            <a:r>
              <a:rPr lang="en-US" dirty="0"/>
              <a:t>-diversity</a:t>
            </a:r>
          </a:p>
        </p:txBody>
      </p:sp>
      <p:sp>
        <p:nvSpPr>
          <p:cNvPr id="54" name="Rectángulo 53">
            <a:extLst>
              <a:ext uri="{FF2B5EF4-FFF2-40B4-BE49-F238E27FC236}">
                <a16:creationId xmlns:a16="http://schemas.microsoft.com/office/drawing/2014/main" id="{1AC132C2-A0A7-8348-A9E7-FA31A05F8340}"/>
              </a:ext>
            </a:extLst>
          </p:cNvPr>
          <p:cNvSpPr/>
          <p:nvPr/>
        </p:nvSpPr>
        <p:spPr>
          <a:xfrm>
            <a:off x="3638005" y="4388517"/>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t</a:t>
            </a:r>
            <a:r>
              <a:rPr lang="en-US" dirty="0"/>
              <a:t>-closeness</a:t>
            </a:r>
          </a:p>
        </p:txBody>
      </p:sp>
      <p:sp>
        <p:nvSpPr>
          <p:cNvPr id="55" name="Rectángulo 54">
            <a:extLst>
              <a:ext uri="{FF2B5EF4-FFF2-40B4-BE49-F238E27FC236}">
                <a16:creationId xmlns:a16="http://schemas.microsoft.com/office/drawing/2014/main" id="{8DDF3A38-DFE2-3F49-9126-874975338079}"/>
              </a:ext>
            </a:extLst>
          </p:cNvPr>
          <p:cNvSpPr/>
          <p:nvPr/>
        </p:nvSpPr>
        <p:spPr>
          <a:xfrm>
            <a:off x="5308342" y="4388516"/>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ε-</a:t>
            </a:r>
            <a:r>
              <a:rPr lang="en-US" dirty="0"/>
              <a:t>differential privacy</a:t>
            </a:r>
          </a:p>
        </p:txBody>
      </p:sp>
      <p:cxnSp>
        <p:nvCxnSpPr>
          <p:cNvPr id="56" name="Conector recto de flecha 55">
            <a:extLst>
              <a:ext uri="{FF2B5EF4-FFF2-40B4-BE49-F238E27FC236}">
                <a16:creationId xmlns:a16="http://schemas.microsoft.com/office/drawing/2014/main" id="{5CA42A10-97FF-594D-BE2E-D934DA77BA84}"/>
              </a:ext>
            </a:extLst>
          </p:cNvPr>
          <p:cNvCxnSpPr>
            <a:cxnSpLocks/>
          </p:cNvCxnSpPr>
          <p:nvPr/>
        </p:nvCxnSpPr>
        <p:spPr>
          <a:xfrm>
            <a:off x="4171405" y="2381352"/>
            <a:ext cx="1" cy="2720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BE237169-096C-F042-A4C0-42E75D218C7B}"/>
              </a:ext>
            </a:extLst>
          </p:cNvPr>
          <p:cNvCxnSpPr>
            <a:cxnSpLocks/>
            <a:stCxn id="23" idx="2"/>
          </p:cNvCxnSpPr>
          <p:nvPr/>
        </p:nvCxnSpPr>
        <p:spPr>
          <a:xfrm flipH="1">
            <a:off x="3490813" y="2371769"/>
            <a:ext cx="680592" cy="2726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E8A094FC-B32B-EF42-A918-9873728F8328}"/>
              </a:ext>
            </a:extLst>
          </p:cNvPr>
          <p:cNvCxnSpPr>
            <a:cxnSpLocks/>
            <a:stCxn id="23" idx="2"/>
          </p:cNvCxnSpPr>
          <p:nvPr/>
        </p:nvCxnSpPr>
        <p:spPr>
          <a:xfrm flipH="1">
            <a:off x="1825685" y="2371769"/>
            <a:ext cx="2345720" cy="263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AD2FC9E9-C876-2349-A8DD-21E67DF1D0A0}"/>
              </a:ext>
            </a:extLst>
          </p:cNvPr>
          <p:cNvCxnSpPr>
            <a:cxnSpLocks/>
            <a:stCxn id="41" idx="2"/>
          </p:cNvCxnSpPr>
          <p:nvPr/>
        </p:nvCxnSpPr>
        <p:spPr>
          <a:xfrm flipH="1">
            <a:off x="1058018" y="3084101"/>
            <a:ext cx="3490" cy="1704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3C92FFDB-190D-1442-AECB-67A64992C5D5}"/>
              </a:ext>
            </a:extLst>
          </p:cNvPr>
          <p:cNvCxnSpPr>
            <a:cxnSpLocks/>
            <a:stCxn id="41" idx="2"/>
          </p:cNvCxnSpPr>
          <p:nvPr/>
        </p:nvCxnSpPr>
        <p:spPr>
          <a:xfrm>
            <a:off x="1061508" y="3084101"/>
            <a:ext cx="892503" cy="1773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00855CAE-CE44-2E4C-94E0-40639D3B7FA7}"/>
              </a:ext>
            </a:extLst>
          </p:cNvPr>
          <p:cNvCxnSpPr>
            <a:cxnSpLocks/>
            <a:stCxn id="41" idx="2"/>
          </p:cNvCxnSpPr>
          <p:nvPr/>
        </p:nvCxnSpPr>
        <p:spPr>
          <a:xfrm>
            <a:off x="1061508" y="3084101"/>
            <a:ext cx="2562840" cy="1589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7ADD8B9F-CDA7-9440-9281-2A5716E71B0E}"/>
              </a:ext>
            </a:extLst>
          </p:cNvPr>
          <p:cNvCxnSpPr>
            <a:cxnSpLocks/>
          </p:cNvCxnSpPr>
          <p:nvPr/>
        </p:nvCxnSpPr>
        <p:spPr>
          <a:xfrm>
            <a:off x="2716927" y="3084100"/>
            <a:ext cx="0" cy="7599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FF4EA5B4-A0D8-0C4F-96AE-038E509F19E1}"/>
              </a:ext>
            </a:extLst>
          </p:cNvPr>
          <p:cNvCxnSpPr>
            <a:cxnSpLocks/>
            <a:stCxn id="43" idx="2"/>
          </p:cNvCxnSpPr>
          <p:nvPr/>
        </p:nvCxnSpPr>
        <p:spPr>
          <a:xfrm flipH="1">
            <a:off x="1825685" y="3084100"/>
            <a:ext cx="906160" cy="7599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D015D88C-E7F1-DD46-9AA3-FCF420E8E170}"/>
              </a:ext>
            </a:extLst>
          </p:cNvPr>
          <p:cNvCxnSpPr>
            <a:cxnSpLocks/>
          </p:cNvCxnSpPr>
          <p:nvPr/>
        </p:nvCxnSpPr>
        <p:spPr>
          <a:xfrm>
            <a:off x="4497312" y="3090969"/>
            <a:ext cx="0" cy="12975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B4145048-486B-9649-BAEA-21B12C8515C7}"/>
              </a:ext>
            </a:extLst>
          </p:cNvPr>
          <p:cNvCxnSpPr>
            <a:cxnSpLocks/>
            <a:stCxn id="44" idx="2"/>
          </p:cNvCxnSpPr>
          <p:nvPr/>
        </p:nvCxnSpPr>
        <p:spPr>
          <a:xfrm flipH="1">
            <a:off x="1825687" y="3090969"/>
            <a:ext cx="2667418" cy="12975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6DA19E06-899C-A446-BD5E-D311DA761AB5}"/>
              </a:ext>
            </a:extLst>
          </p:cNvPr>
          <p:cNvCxnSpPr>
            <a:cxnSpLocks/>
            <a:stCxn id="44" idx="2"/>
          </p:cNvCxnSpPr>
          <p:nvPr/>
        </p:nvCxnSpPr>
        <p:spPr>
          <a:xfrm flipH="1">
            <a:off x="3490813" y="3090969"/>
            <a:ext cx="1002292" cy="12975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a:extLst>
              <a:ext uri="{FF2B5EF4-FFF2-40B4-BE49-F238E27FC236}">
                <a16:creationId xmlns:a16="http://schemas.microsoft.com/office/drawing/2014/main" id="{EEA19ECD-425A-D74C-816F-D4D0DB54A3C0}"/>
              </a:ext>
            </a:extLst>
          </p:cNvPr>
          <p:cNvCxnSpPr>
            <a:cxnSpLocks/>
            <a:stCxn id="44" idx="2"/>
          </p:cNvCxnSpPr>
          <p:nvPr/>
        </p:nvCxnSpPr>
        <p:spPr>
          <a:xfrm>
            <a:off x="4493105" y="3090969"/>
            <a:ext cx="815237" cy="13044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8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43" grpId="0" animBg="1"/>
      <p:bldP spid="44" grpId="0"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a:solidFill>
                  <a:srgbClr val="000078"/>
                </a:solidFill>
                <a:latin typeface="Arial"/>
                <a:ea typeface="Arial"/>
                <a:cs typeface="Arial"/>
                <a:sym typeface="Arial"/>
              </a:rPr>
              <a:t>1. Introduction </a:t>
            </a:r>
            <a:r>
              <a:rPr lang="en-US" sz="2400"/>
              <a:t>–</a:t>
            </a:r>
            <a:r>
              <a:rPr lang="en-US" sz="2400" b="1" i="0" u="none" strike="noStrike" cap="none">
                <a:solidFill>
                  <a:srgbClr val="000078"/>
                </a:solidFill>
                <a:latin typeface="Arial"/>
                <a:ea typeface="Arial"/>
                <a:cs typeface="Arial"/>
                <a:sym typeface="Arial"/>
              </a:rPr>
              <a:t> What is data hiding?   </a:t>
            </a:r>
            <a:endParaRPr lang="en-US"/>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11</a:t>
            </a:fld>
            <a:endParaRPr lang="en-US"/>
          </a:p>
        </p:txBody>
      </p:sp>
      <p:sp>
        <p:nvSpPr>
          <p:cNvPr id="2" name="Rectángulo 1">
            <a:extLst>
              <a:ext uri="{FF2B5EF4-FFF2-40B4-BE49-F238E27FC236}">
                <a16:creationId xmlns:a16="http://schemas.microsoft.com/office/drawing/2014/main" id="{30171019-8301-1243-97EA-C820659E78BD}"/>
              </a:ext>
            </a:extLst>
          </p:cNvPr>
          <p:cNvSpPr/>
          <p:nvPr/>
        </p:nvSpPr>
        <p:spPr>
          <a:xfrm>
            <a:off x="2873828" y="1259917"/>
            <a:ext cx="2595155"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 &amp; Privacy Primitives</a:t>
            </a:r>
          </a:p>
        </p:txBody>
      </p:sp>
      <p:sp>
        <p:nvSpPr>
          <p:cNvPr id="6" name="Rectángulo 5">
            <a:extLst>
              <a:ext uri="{FF2B5EF4-FFF2-40B4-BE49-F238E27FC236}">
                <a16:creationId xmlns:a16="http://schemas.microsoft.com/office/drawing/2014/main" id="{93235EE3-7B76-0043-81B7-8B1A004676DC}"/>
              </a:ext>
            </a:extLst>
          </p:cNvPr>
          <p:cNvSpPr/>
          <p:nvPr/>
        </p:nvSpPr>
        <p:spPr>
          <a:xfrm>
            <a:off x="315686" y="193367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Cryptographic</a:t>
            </a:r>
          </a:p>
          <a:p>
            <a:pPr algn="ctr"/>
            <a:r>
              <a:rPr lang="en-US" dirty="0"/>
              <a:t>Primitives</a:t>
            </a:r>
          </a:p>
        </p:txBody>
      </p:sp>
      <p:sp>
        <p:nvSpPr>
          <p:cNvPr id="8" name="Rectángulo 7">
            <a:extLst>
              <a:ext uri="{FF2B5EF4-FFF2-40B4-BE49-F238E27FC236}">
                <a16:creationId xmlns:a16="http://schemas.microsoft.com/office/drawing/2014/main" id="{B3325506-FD10-9C47-B6AB-0AB4F1DFC1BB}"/>
              </a:ext>
            </a:extLst>
          </p:cNvPr>
          <p:cNvSpPr/>
          <p:nvPr/>
        </p:nvSpPr>
        <p:spPr>
          <a:xfrm>
            <a:off x="6703203" y="194112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Hiding</a:t>
            </a:r>
          </a:p>
          <a:p>
            <a:pPr algn="ctr"/>
            <a:r>
              <a:rPr lang="en-US" dirty="0"/>
              <a:t>Primitives</a:t>
            </a:r>
          </a:p>
        </p:txBody>
      </p:sp>
      <p:sp>
        <p:nvSpPr>
          <p:cNvPr id="23" name="Rectángulo 22">
            <a:extLst>
              <a:ext uri="{FF2B5EF4-FFF2-40B4-BE49-F238E27FC236}">
                <a16:creationId xmlns:a16="http://schemas.microsoft.com/office/drawing/2014/main" id="{ADC435D2-29D0-0042-83DB-9605832FF67E}"/>
              </a:ext>
            </a:extLst>
          </p:cNvPr>
          <p:cNvSpPr/>
          <p:nvPr/>
        </p:nvSpPr>
        <p:spPr>
          <a:xfrm>
            <a:off x="3407228" y="194112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a:t>
            </a:r>
          </a:p>
          <a:p>
            <a:pPr algn="ctr"/>
            <a:r>
              <a:rPr lang="en-US" dirty="0"/>
              <a:t>Primitives</a:t>
            </a:r>
          </a:p>
        </p:txBody>
      </p:sp>
      <p:cxnSp>
        <p:nvCxnSpPr>
          <p:cNvPr id="5" name="Conector recto de flecha 4">
            <a:extLst>
              <a:ext uri="{FF2B5EF4-FFF2-40B4-BE49-F238E27FC236}">
                <a16:creationId xmlns:a16="http://schemas.microsoft.com/office/drawing/2014/main" id="{3618DDF4-C857-6241-ACC3-3DC13C8A5364}"/>
              </a:ext>
            </a:extLst>
          </p:cNvPr>
          <p:cNvCxnSpPr>
            <a:stCxn id="2" idx="2"/>
          </p:cNvCxnSpPr>
          <p:nvPr/>
        </p:nvCxnSpPr>
        <p:spPr>
          <a:xfrm flipH="1">
            <a:off x="1844040" y="1598532"/>
            <a:ext cx="2327366" cy="33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4CC05575-5E9B-5C44-997D-7526E8471B6B}"/>
              </a:ext>
            </a:extLst>
          </p:cNvPr>
          <p:cNvCxnSpPr>
            <a:cxnSpLocks/>
            <a:stCxn id="2" idx="2"/>
            <a:endCxn id="23" idx="0"/>
          </p:cNvCxnSpPr>
          <p:nvPr/>
        </p:nvCxnSpPr>
        <p:spPr>
          <a:xfrm flipH="1">
            <a:off x="4171405" y="1598532"/>
            <a:ext cx="1" cy="3425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3ECFAA1F-35EA-434E-8AC2-BA58A9C1C9EF}"/>
              </a:ext>
            </a:extLst>
          </p:cNvPr>
          <p:cNvCxnSpPr>
            <a:cxnSpLocks/>
            <a:stCxn id="2" idx="2"/>
          </p:cNvCxnSpPr>
          <p:nvPr/>
        </p:nvCxnSpPr>
        <p:spPr>
          <a:xfrm>
            <a:off x="4171406" y="1598532"/>
            <a:ext cx="2531797" cy="33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4D9F2421-CFD8-DB49-B018-CD7239AB38CA}"/>
              </a:ext>
            </a:extLst>
          </p:cNvPr>
          <p:cNvSpPr/>
          <p:nvPr/>
        </p:nvSpPr>
        <p:spPr>
          <a:xfrm>
            <a:off x="4822703" y="2648573"/>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Steganography</a:t>
            </a:r>
          </a:p>
        </p:txBody>
      </p:sp>
      <p:sp>
        <p:nvSpPr>
          <p:cNvPr id="40" name="Rectángulo 39">
            <a:extLst>
              <a:ext uri="{FF2B5EF4-FFF2-40B4-BE49-F238E27FC236}">
                <a16:creationId xmlns:a16="http://schemas.microsoft.com/office/drawing/2014/main" id="{0D2BE5AF-7862-F045-A281-B52880F30B1F}"/>
              </a:ext>
            </a:extLst>
          </p:cNvPr>
          <p:cNvSpPr/>
          <p:nvPr/>
        </p:nvSpPr>
        <p:spPr>
          <a:xfrm>
            <a:off x="6703203" y="2648573"/>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Watermarking</a:t>
            </a:r>
          </a:p>
        </p:txBody>
      </p:sp>
      <p:sp>
        <p:nvSpPr>
          <p:cNvPr id="42" name="Rectángulo 41">
            <a:extLst>
              <a:ext uri="{FF2B5EF4-FFF2-40B4-BE49-F238E27FC236}">
                <a16:creationId xmlns:a16="http://schemas.microsoft.com/office/drawing/2014/main" id="{D84D106E-DB60-C543-89EA-A1E1D2196483}"/>
              </a:ext>
            </a:extLst>
          </p:cNvPr>
          <p:cNvSpPr/>
          <p:nvPr/>
        </p:nvSpPr>
        <p:spPr>
          <a:xfrm>
            <a:off x="3007723" y="3292516"/>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Linguistic</a:t>
            </a:r>
          </a:p>
        </p:txBody>
      </p:sp>
      <p:sp>
        <p:nvSpPr>
          <p:cNvPr id="45" name="Rectángulo 44">
            <a:extLst>
              <a:ext uri="{FF2B5EF4-FFF2-40B4-BE49-F238E27FC236}">
                <a16:creationId xmlns:a16="http://schemas.microsoft.com/office/drawing/2014/main" id="{D30DAC3E-E883-B84D-9945-E05444E121DD}"/>
              </a:ext>
            </a:extLst>
          </p:cNvPr>
          <p:cNvSpPr/>
          <p:nvPr/>
        </p:nvSpPr>
        <p:spPr>
          <a:xfrm>
            <a:off x="4822703" y="3292516"/>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a:t>
            </a:r>
          </a:p>
        </p:txBody>
      </p:sp>
      <p:sp>
        <p:nvSpPr>
          <p:cNvPr id="50" name="Rectángulo 49">
            <a:extLst>
              <a:ext uri="{FF2B5EF4-FFF2-40B4-BE49-F238E27FC236}">
                <a16:creationId xmlns:a16="http://schemas.microsoft.com/office/drawing/2014/main" id="{24867A79-63E5-BC4E-BA89-13754060B58E}"/>
              </a:ext>
            </a:extLst>
          </p:cNvPr>
          <p:cNvSpPr/>
          <p:nvPr/>
        </p:nvSpPr>
        <p:spPr>
          <a:xfrm>
            <a:off x="1212540" y="393674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
        <p:nvSpPr>
          <p:cNvPr id="58" name="Rectángulo 57">
            <a:extLst>
              <a:ext uri="{FF2B5EF4-FFF2-40B4-BE49-F238E27FC236}">
                <a16:creationId xmlns:a16="http://schemas.microsoft.com/office/drawing/2014/main" id="{40BCB51D-212D-FA4F-8518-160AF0C71184}"/>
              </a:ext>
            </a:extLst>
          </p:cNvPr>
          <p:cNvSpPr/>
          <p:nvPr/>
        </p:nvSpPr>
        <p:spPr>
          <a:xfrm>
            <a:off x="3007723" y="393849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60" name="Rectángulo 59">
            <a:extLst>
              <a:ext uri="{FF2B5EF4-FFF2-40B4-BE49-F238E27FC236}">
                <a16:creationId xmlns:a16="http://schemas.microsoft.com/office/drawing/2014/main" id="{5A7F6240-276B-AF43-8CBD-C3995CD0C738}"/>
              </a:ext>
            </a:extLst>
          </p:cNvPr>
          <p:cNvSpPr/>
          <p:nvPr/>
        </p:nvSpPr>
        <p:spPr>
          <a:xfrm>
            <a:off x="4822703" y="393674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Audio</a:t>
            </a:r>
          </a:p>
        </p:txBody>
      </p:sp>
      <p:sp>
        <p:nvSpPr>
          <p:cNvPr id="62" name="Rectángulo 61">
            <a:extLst>
              <a:ext uri="{FF2B5EF4-FFF2-40B4-BE49-F238E27FC236}">
                <a16:creationId xmlns:a16="http://schemas.microsoft.com/office/drawing/2014/main" id="{B0A8B0FD-001C-BD4E-A98E-B5AA0F5F62E9}"/>
              </a:ext>
            </a:extLst>
          </p:cNvPr>
          <p:cNvSpPr/>
          <p:nvPr/>
        </p:nvSpPr>
        <p:spPr>
          <a:xfrm>
            <a:off x="6703203" y="3926955"/>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cxnSp>
        <p:nvCxnSpPr>
          <p:cNvPr id="63" name="Conector recto de flecha 62">
            <a:extLst>
              <a:ext uri="{FF2B5EF4-FFF2-40B4-BE49-F238E27FC236}">
                <a16:creationId xmlns:a16="http://schemas.microsoft.com/office/drawing/2014/main" id="{97CBE3C3-B396-8D4C-A062-C3BE9646BD6E}"/>
              </a:ext>
            </a:extLst>
          </p:cNvPr>
          <p:cNvCxnSpPr>
            <a:cxnSpLocks/>
            <a:endCxn id="40" idx="0"/>
          </p:cNvCxnSpPr>
          <p:nvPr/>
        </p:nvCxnSpPr>
        <p:spPr>
          <a:xfrm flipH="1">
            <a:off x="7467380" y="2376513"/>
            <a:ext cx="2" cy="2720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BAEB2AC8-9880-0540-8F92-EE5FDA2E087B}"/>
              </a:ext>
            </a:extLst>
          </p:cNvPr>
          <p:cNvCxnSpPr>
            <a:cxnSpLocks/>
            <a:stCxn id="8" idx="2"/>
          </p:cNvCxnSpPr>
          <p:nvPr/>
        </p:nvCxnSpPr>
        <p:spPr>
          <a:xfrm flipH="1">
            <a:off x="6351057" y="2371769"/>
            <a:ext cx="1116323" cy="2720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FDCEFA88-D5DB-004F-B423-A953A50F60CA}"/>
              </a:ext>
            </a:extLst>
          </p:cNvPr>
          <p:cNvCxnSpPr>
            <a:cxnSpLocks/>
          </p:cNvCxnSpPr>
          <p:nvPr/>
        </p:nvCxnSpPr>
        <p:spPr>
          <a:xfrm flipH="1">
            <a:off x="4536077" y="3083966"/>
            <a:ext cx="1050804" cy="208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B788D1DA-783B-F645-A0B0-EC03BB263403}"/>
              </a:ext>
            </a:extLst>
          </p:cNvPr>
          <p:cNvCxnSpPr>
            <a:cxnSpLocks/>
            <a:endCxn id="45" idx="0"/>
          </p:cNvCxnSpPr>
          <p:nvPr/>
        </p:nvCxnSpPr>
        <p:spPr>
          <a:xfrm>
            <a:off x="5586880" y="3083966"/>
            <a:ext cx="0" cy="208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7CB35488-31E9-654D-B05C-4DE7E5BEA514}"/>
              </a:ext>
            </a:extLst>
          </p:cNvPr>
          <p:cNvCxnSpPr>
            <a:cxnSpLocks/>
          </p:cNvCxnSpPr>
          <p:nvPr/>
        </p:nvCxnSpPr>
        <p:spPr>
          <a:xfrm>
            <a:off x="5586880" y="3728198"/>
            <a:ext cx="0" cy="208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57919C92-4EA3-C847-8344-819F1875B7A9}"/>
              </a:ext>
            </a:extLst>
          </p:cNvPr>
          <p:cNvCxnSpPr>
            <a:cxnSpLocks/>
            <a:stCxn id="45" idx="2"/>
          </p:cNvCxnSpPr>
          <p:nvPr/>
        </p:nvCxnSpPr>
        <p:spPr>
          <a:xfrm>
            <a:off x="5586880" y="3723165"/>
            <a:ext cx="1116323" cy="2037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4C363D31-1F46-6C4A-A1BB-2BCB94ED4118}"/>
              </a:ext>
            </a:extLst>
          </p:cNvPr>
          <p:cNvCxnSpPr>
            <a:cxnSpLocks/>
            <a:stCxn id="45" idx="2"/>
          </p:cNvCxnSpPr>
          <p:nvPr/>
        </p:nvCxnSpPr>
        <p:spPr>
          <a:xfrm flipH="1">
            <a:off x="4536077" y="3723165"/>
            <a:ext cx="1050803" cy="2135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a:extLst>
              <a:ext uri="{FF2B5EF4-FFF2-40B4-BE49-F238E27FC236}">
                <a16:creationId xmlns:a16="http://schemas.microsoft.com/office/drawing/2014/main" id="{2457211C-AF9F-E24D-85D8-AF92A43E80BF}"/>
              </a:ext>
            </a:extLst>
          </p:cNvPr>
          <p:cNvCxnSpPr>
            <a:cxnSpLocks/>
            <a:stCxn id="45" idx="2"/>
          </p:cNvCxnSpPr>
          <p:nvPr/>
        </p:nvCxnSpPr>
        <p:spPr>
          <a:xfrm flipH="1">
            <a:off x="2737248" y="3723165"/>
            <a:ext cx="2849632" cy="2037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Rectángulo 74">
            <a:extLst>
              <a:ext uri="{FF2B5EF4-FFF2-40B4-BE49-F238E27FC236}">
                <a16:creationId xmlns:a16="http://schemas.microsoft.com/office/drawing/2014/main" id="{AB610137-C780-2846-9BC0-72170F938589}"/>
              </a:ext>
            </a:extLst>
          </p:cNvPr>
          <p:cNvSpPr/>
          <p:nvPr/>
        </p:nvSpPr>
        <p:spPr>
          <a:xfrm>
            <a:off x="3007723" y="263910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Hybrid</a:t>
            </a:r>
          </a:p>
        </p:txBody>
      </p:sp>
      <p:cxnSp>
        <p:nvCxnSpPr>
          <p:cNvPr id="78" name="Conector recto de flecha 77">
            <a:extLst>
              <a:ext uri="{FF2B5EF4-FFF2-40B4-BE49-F238E27FC236}">
                <a16:creationId xmlns:a16="http://schemas.microsoft.com/office/drawing/2014/main" id="{7DB2B279-DD74-DB40-927B-57ECA6F89B30}"/>
              </a:ext>
            </a:extLst>
          </p:cNvPr>
          <p:cNvCxnSpPr>
            <a:cxnSpLocks/>
            <a:stCxn id="8" idx="2"/>
          </p:cNvCxnSpPr>
          <p:nvPr/>
        </p:nvCxnSpPr>
        <p:spPr>
          <a:xfrm flipH="1">
            <a:off x="4536078" y="2371769"/>
            <a:ext cx="2931302" cy="255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Rectángulo 78">
            <a:extLst>
              <a:ext uri="{FF2B5EF4-FFF2-40B4-BE49-F238E27FC236}">
                <a16:creationId xmlns:a16="http://schemas.microsoft.com/office/drawing/2014/main" id="{42EEE1CB-6D13-D940-B7A6-006BA3212F76}"/>
              </a:ext>
            </a:extLst>
          </p:cNvPr>
          <p:cNvSpPr/>
          <p:nvPr/>
        </p:nvSpPr>
        <p:spPr>
          <a:xfrm>
            <a:off x="315686" y="3926955"/>
            <a:ext cx="800733"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a:t>
            </a:r>
          </a:p>
        </p:txBody>
      </p:sp>
      <p:cxnSp>
        <p:nvCxnSpPr>
          <p:cNvPr id="81" name="Conector recto de flecha 80">
            <a:extLst>
              <a:ext uri="{FF2B5EF4-FFF2-40B4-BE49-F238E27FC236}">
                <a16:creationId xmlns:a16="http://schemas.microsoft.com/office/drawing/2014/main" id="{2F8E6213-25CD-6E4E-9CCF-9A29CC45B77E}"/>
              </a:ext>
            </a:extLst>
          </p:cNvPr>
          <p:cNvCxnSpPr>
            <a:cxnSpLocks/>
            <a:stCxn id="45" idx="2"/>
          </p:cNvCxnSpPr>
          <p:nvPr/>
        </p:nvCxnSpPr>
        <p:spPr>
          <a:xfrm flipH="1">
            <a:off x="1116420" y="3723165"/>
            <a:ext cx="4470460" cy="192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P spid="42" grpId="0" animBg="1"/>
      <p:bldP spid="45" grpId="0" animBg="1"/>
      <p:bldP spid="50" grpId="0" animBg="1"/>
      <p:bldP spid="58" grpId="0" animBg="1"/>
      <p:bldP spid="60" grpId="0" animBg="1"/>
      <p:bldP spid="62" grpId="0" animBg="1"/>
      <p:bldP spid="75" grpId="0"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a:solidFill>
                  <a:srgbClr val="000078"/>
                </a:solidFill>
                <a:latin typeface="Arial"/>
                <a:ea typeface="Arial"/>
                <a:cs typeface="Arial"/>
                <a:sym typeface="Arial"/>
              </a:rPr>
              <a:t>1. Introduction </a:t>
            </a:r>
            <a:r>
              <a:rPr lang="en-US" sz="2400"/>
              <a:t>–</a:t>
            </a:r>
            <a:r>
              <a:rPr lang="en-US" sz="2400" b="1" i="0" u="none" strike="noStrike" cap="none">
                <a:solidFill>
                  <a:srgbClr val="000078"/>
                </a:solidFill>
                <a:latin typeface="Arial"/>
                <a:ea typeface="Arial"/>
                <a:cs typeface="Arial"/>
                <a:sym typeface="Arial"/>
              </a:rPr>
              <a:t> What is data hiding?   </a:t>
            </a:r>
            <a:endParaRPr lang="en-US"/>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12</a:t>
            </a:fld>
            <a:endParaRPr lang="en-US"/>
          </a:p>
        </p:txBody>
      </p:sp>
      <p:sp>
        <p:nvSpPr>
          <p:cNvPr id="2" name="Rectángulo 1">
            <a:extLst>
              <a:ext uri="{FF2B5EF4-FFF2-40B4-BE49-F238E27FC236}">
                <a16:creationId xmlns:a16="http://schemas.microsoft.com/office/drawing/2014/main" id="{30171019-8301-1243-97EA-C820659E78BD}"/>
              </a:ext>
            </a:extLst>
          </p:cNvPr>
          <p:cNvSpPr/>
          <p:nvPr/>
        </p:nvSpPr>
        <p:spPr>
          <a:xfrm>
            <a:off x="2873828" y="1259917"/>
            <a:ext cx="2595155"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 &amp; Privacy Primitives</a:t>
            </a:r>
          </a:p>
        </p:txBody>
      </p:sp>
      <p:sp>
        <p:nvSpPr>
          <p:cNvPr id="6" name="Rectángulo 5">
            <a:extLst>
              <a:ext uri="{FF2B5EF4-FFF2-40B4-BE49-F238E27FC236}">
                <a16:creationId xmlns:a16="http://schemas.microsoft.com/office/drawing/2014/main" id="{93235EE3-7B76-0043-81B7-8B1A004676DC}"/>
              </a:ext>
            </a:extLst>
          </p:cNvPr>
          <p:cNvSpPr/>
          <p:nvPr/>
        </p:nvSpPr>
        <p:spPr>
          <a:xfrm>
            <a:off x="315686" y="193367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Cryptographic</a:t>
            </a:r>
          </a:p>
          <a:p>
            <a:pPr algn="ctr"/>
            <a:r>
              <a:rPr lang="en-US" dirty="0"/>
              <a:t>Primitives</a:t>
            </a:r>
          </a:p>
        </p:txBody>
      </p:sp>
      <p:sp>
        <p:nvSpPr>
          <p:cNvPr id="8" name="Rectángulo 7">
            <a:extLst>
              <a:ext uri="{FF2B5EF4-FFF2-40B4-BE49-F238E27FC236}">
                <a16:creationId xmlns:a16="http://schemas.microsoft.com/office/drawing/2014/main" id="{B3325506-FD10-9C47-B6AB-0AB4F1DFC1BB}"/>
              </a:ext>
            </a:extLst>
          </p:cNvPr>
          <p:cNvSpPr/>
          <p:nvPr/>
        </p:nvSpPr>
        <p:spPr>
          <a:xfrm>
            <a:off x="6703203" y="194112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Hiding</a:t>
            </a:r>
          </a:p>
          <a:p>
            <a:pPr algn="ctr"/>
            <a:r>
              <a:rPr lang="en-US" dirty="0"/>
              <a:t>Primitives</a:t>
            </a:r>
          </a:p>
        </p:txBody>
      </p:sp>
      <p:sp>
        <p:nvSpPr>
          <p:cNvPr id="23" name="Rectángulo 22">
            <a:extLst>
              <a:ext uri="{FF2B5EF4-FFF2-40B4-BE49-F238E27FC236}">
                <a16:creationId xmlns:a16="http://schemas.microsoft.com/office/drawing/2014/main" id="{ADC435D2-29D0-0042-83DB-9605832FF67E}"/>
              </a:ext>
            </a:extLst>
          </p:cNvPr>
          <p:cNvSpPr/>
          <p:nvPr/>
        </p:nvSpPr>
        <p:spPr>
          <a:xfrm>
            <a:off x="3407228" y="194112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a:t>
            </a:r>
          </a:p>
          <a:p>
            <a:pPr algn="ctr"/>
            <a:r>
              <a:rPr lang="en-US" dirty="0"/>
              <a:t>Primitives</a:t>
            </a:r>
          </a:p>
        </p:txBody>
      </p:sp>
      <p:cxnSp>
        <p:nvCxnSpPr>
          <p:cNvPr id="5" name="Conector recto de flecha 4">
            <a:extLst>
              <a:ext uri="{FF2B5EF4-FFF2-40B4-BE49-F238E27FC236}">
                <a16:creationId xmlns:a16="http://schemas.microsoft.com/office/drawing/2014/main" id="{3618DDF4-C857-6241-ACC3-3DC13C8A5364}"/>
              </a:ext>
            </a:extLst>
          </p:cNvPr>
          <p:cNvCxnSpPr>
            <a:stCxn id="2" idx="2"/>
          </p:cNvCxnSpPr>
          <p:nvPr/>
        </p:nvCxnSpPr>
        <p:spPr>
          <a:xfrm flipH="1">
            <a:off x="1844040" y="1598532"/>
            <a:ext cx="2327366" cy="33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4CC05575-5E9B-5C44-997D-7526E8471B6B}"/>
              </a:ext>
            </a:extLst>
          </p:cNvPr>
          <p:cNvCxnSpPr>
            <a:cxnSpLocks/>
            <a:stCxn id="2" idx="2"/>
            <a:endCxn id="23" idx="0"/>
          </p:cNvCxnSpPr>
          <p:nvPr/>
        </p:nvCxnSpPr>
        <p:spPr>
          <a:xfrm flipH="1">
            <a:off x="4171405" y="1598532"/>
            <a:ext cx="1" cy="3425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3ECFAA1F-35EA-434E-8AC2-BA58A9C1C9EF}"/>
              </a:ext>
            </a:extLst>
          </p:cNvPr>
          <p:cNvCxnSpPr>
            <a:cxnSpLocks/>
            <a:stCxn id="2" idx="2"/>
          </p:cNvCxnSpPr>
          <p:nvPr/>
        </p:nvCxnSpPr>
        <p:spPr>
          <a:xfrm>
            <a:off x="4171406" y="1598532"/>
            <a:ext cx="2531797" cy="33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4D9F2421-CFD8-DB49-B018-CD7239AB38CA}"/>
              </a:ext>
            </a:extLst>
          </p:cNvPr>
          <p:cNvSpPr/>
          <p:nvPr/>
        </p:nvSpPr>
        <p:spPr>
          <a:xfrm>
            <a:off x="4822703" y="2648573"/>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Steganography</a:t>
            </a:r>
          </a:p>
        </p:txBody>
      </p:sp>
      <p:sp>
        <p:nvSpPr>
          <p:cNvPr id="40" name="Rectángulo 39">
            <a:extLst>
              <a:ext uri="{FF2B5EF4-FFF2-40B4-BE49-F238E27FC236}">
                <a16:creationId xmlns:a16="http://schemas.microsoft.com/office/drawing/2014/main" id="{0D2BE5AF-7862-F045-A281-B52880F30B1F}"/>
              </a:ext>
            </a:extLst>
          </p:cNvPr>
          <p:cNvSpPr/>
          <p:nvPr/>
        </p:nvSpPr>
        <p:spPr>
          <a:xfrm>
            <a:off x="6703203" y="2648573"/>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Watermarking</a:t>
            </a:r>
          </a:p>
        </p:txBody>
      </p:sp>
      <p:cxnSp>
        <p:nvCxnSpPr>
          <p:cNvPr id="63" name="Conector recto de flecha 62">
            <a:extLst>
              <a:ext uri="{FF2B5EF4-FFF2-40B4-BE49-F238E27FC236}">
                <a16:creationId xmlns:a16="http://schemas.microsoft.com/office/drawing/2014/main" id="{97CBE3C3-B396-8D4C-A062-C3BE9646BD6E}"/>
              </a:ext>
            </a:extLst>
          </p:cNvPr>
          <p:cNvCxnSpPr>
            <a:cxnSpLocks/>
            <a:endCxn id="40" idx="0"/>
          </p:cNvCxnSpPr>
          <p:nvPr/>
        </p:nvCxnSpPr>
        <p:spPr>
          <a:xfrm flipH="1">
            <a:off x="7467380" y="2376513"/>
            <a:ext cx="2" cy="2720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BAEB2AC8-9880-0540-8F92-EE5FDA2E087B}"/>
              </a:ext>
            </a:extLst>
          </p:cNvPr>
          <p:cNvCxnSpPr>
            <a:cxnSpLocks/>
            <a:stCxn id="8" idx="2"/>
          </p:cNvCxnSpPr>
          <p:nvPr/>
        </p:nvCxnSpPr>
        <p:spPr>
          <a:xfrm flipH="1">
            <a:off x="6351057" y="2371769"/>
            <a:ext cx="1116323" cy="2720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86F3235A-DD1B-A74B-AA30-922758A8E4E7}"/>
              </a:ext>
            </a:extLst>
          </p:cNvPr>
          <p:cNvSpPr/>
          <p:nvPr/>
        </p:nvSpPr>
        <p:spPr>
          <a:xfrm>
            <a:off x="4822703" y="3291791"/>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Visible</a:t>
            </a:r>
          </a:p>
        </p:txBody>
      </p:sp>
      <p:sp>
        <p:nvSpPr>
          <p:cNvPr id="28" name="Rectángulo 27">
            <a:extLst>
              <a:ext uri="{FF2B5EF4-FFF2-40B4-BE49-F238E27FC236}">
                <a16:creationId xmlns:a16="http://schemas.microsoft.com/office/drawing/2014/main" id="{F909EC26-EAD5-FA45-9A9F-2E70F168C197}"/>
              </a:ext>
            </a:extLst>
          </p:cNvPr>
          <p:cNvSpPr/>
          <p:nvPr/>
        </p:nvSpPr>
        <p:spPr>
          <a:xfrm>
            <a:off x="6703203" y="329179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Invisible</a:t>
            </a:r>
          </a:p>
        </p:txBody>
      </p:sp>
      <p:sp>
        <p:nvSpPr>
          <p:cNvPr id="29" name="Rectángulo 28">
            <a:extLst>
              <a:ext uri="{FF2B5EF4-FFF2-40B4-BE49-F238E27FC236}">
                <a16:creationId xmlns:a16="http://schemas.microsoft.com/office/drawing/2014/main" id="{830D5DF8-FEDF-AE46-A1C5-769A60CE5F63}"/>
              </a:ext>
            </a:extLst>
          </p:cNvPr>
          <p:cNvSpPr/>
          <p:nvPr/>
        </p:nvSpPr>
        <p:spPr>
          <a:xfrm>
            <a:off x="4822703" y="3935006"/>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Fragile</a:t>
            </a:r>
          </a:p>
        </p:txBody>
      </p:sp>
      <p:sp>
        <p:nvSpPr>
          <p:cNvPr id="30" name="Rectángulo 29">
            <a:extLst>
              <a:ext uri="{FF2B5EF4-FFF2-40B4-BE49-F238E27FC236}">
                <a16:creationId xmlns:a16="http://schemas.microsoft.com/office/drawing/2014/main" id="{481D0991-4E0E-6145-9AEA-BFDDEB38965E}"/>
              </a:ext>
            </a:extLst>
          </p:cNvPr>
          <p:cNvSpPr/>
          <p:nvPr/>
        </p:nvSpPr>
        <p:spPr>
          <a:xfrm>
            <a:off x="6703203" y="3935007"/>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Semi-fragile</a:t>
            </a:r>
          </a:p>
        </p:txBody>
      </p:sp>
      <p:sp>
        <p:nvSpPr>
          <p:cNvPr id="33" name="Rectángulo 32">
            <a:extLst>
              <a:ext uri="{FF2B5EF4-FFF2-40B4-BE49-F238E27FC236}">
                <a16:creationId xmlns:a16="http://schemas.microsoft.com/office/drawing/2014/main" id="{3C88F7D0-8C1D-2C4E-91F5-5080B509BAD2}"/>
              </a:ext>
            </a:extLst>
          </p:cNvPr>
          <p:cNvSpPr/>
          <p:nvPr/>
        </p:nvSpPr>
        <p:spPr>
          <a:xfrm>
            <a:off x="3007723" y="3935006"/>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Robust</a:t>
            </a:r>
          </a:p>
        </p:txBody>
      </p:sp>
      <p:cxnSp>
        <p:nvCxnSpPr>
          <p:cNvPr id="35" name="Conector recto de flecha 34">
            <a:extLst>
              <a:ext uri="{FF2B5EF4-FFF2-40B4-BE49-F238E27FC236}">
                <a16:creationId xmlns:a16="http://schemas.microsoft.com/office/drawing/2014/main" id="{52008DA6-D92E-8247-9501-14193EC0A43E}"/>
              </a:ext>
            </a:extLst>
          </p:cNvPr>
          <p:cNvCxnSpPr>
            <a:cxnSpLocks/>
            <a:stCxn id="40" idx="2"/>
            <a:endCxn id="28" idx="0"/>
          </p:cNvCxnSpPr>
          <p:nvPr/>
        </p:nvCxnSpPr>
        <p:spPr>
          <a:xfrm>
            <a:off x="7467380" y="3079222"/>
            <a:ext cx="0" cy="2125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870EFD6E-457E-4744-B943-B5B2C807C636}"/>
              </a:ext>
            </a:extLst>
          </p:cNvPr>
          <p:cNvCxnSpPr>
            <a:cxnSpLocks/>
            <a:stCxn id="40" idx="2"/>
          </p:cNvCxnSpPr>
          <p:nvPr/>
        </p:nvCxnSpPr>
        <p:spPr>
          <a:xfrm flipH="1">
            <a:off x="6366526" y="3079222"/>
            <a:ext cx="1100854" cy="2125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42596349-1E85-1648-AA46-53CF958F2CC7}"/>
              </a:ext>
            </a:extLst>
          </p:cNvPr>
          <p:cNvCxnSpPr>
            <a:cxnSpLocks/>
          </p:cNvCxnSpPr>
          <p:nvPr/>
        </p:nvCxnSpPr>
        <p:spPr>
          <a:xfrm>
            <a:off x="7467380" y="3722438"/>
            <a:ext cx="0" cy="2125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A652092B-F584-534C-A4EE-D8F965AD7F9D}"/>
              </a:ext>
            </a:extLst>
          </p:cNvPr>
          <p:cNvCxnSpPr>
            <a:cxnSpLocks/>
            <a:stCxn id="28" idx="2"/>
          </p:cNvCxnSpPr>
          <p:nvPr/>
        </p:nvCxnSpPr>
        <p:spPr>
          <a:xfrm flipH="1">
            <a:off x="6351057" y="3722439"/>
            <a:ext cx="1116323" cy="2125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DB7A806D-3393-F74D-8FA7-188EFBF0388E}"/>
              </a:ext>
            </a:extLst>
          </p:cNvPr>
          <p:cNvCxnSpPr>
            <a:cxnSpLocks/>
            <a:stCxn id="28" idx="2"/>
          </p:cNvCxnSpPr>
          <p:nvPr/>
        </p:nvCxnSpPr>
        <p:spPr>
          <a:xfrm flipH="1">
            <a:off x="4536078" y="3722439"/>
            <a:ext cx="2931302" cy="2125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ángulo 45">
            <a:extLst>
              <a:ext uri="{FF2B5EF4-FFF2-40B4-BE49-F238E27FC236}">
                <a16:creationId xmlns:a16="http://schemas.microsoft.com/office/drawing/2014/main" id="{557DBEC5-8371-0D43-91FC-91E8FD4D2031}"/>
              </a:ext>
            </a:extLst>
          </p:cNvPr>
          <p:cNvSpPr/>
          <p:nvPr/>
        </p:nvSpPr>
        <p:spPr>
          <a:xfrm>
            <a:off x="3007723" y="2639100"/>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Hybrid</a:t>
            </a:r>
          </a:p>
        </p:txBody>
      </p:sp>
      <p:cxnSp>
        <p:nvCxnSpPr>
          <p:cNvPr id="47" name="Conector recto de flecha 46">
            <a:extLst>
              <a:ext uri="{FF2B5EF4-FFF2-40B4-BE49-F238E27FC236}">
                <a16:creationId xmlns:a16="http://schemas.microsoft.com/office/drawing/2014/main" id="{37CF44B1-D609-A14A-B48D-F6D9B2D56CC4}"/>
              </a:ext>
            </a:extLst>
          </p:cNvPr>
          <p:cNvCxnSpPr>
            <a:cxnSpLocks/>
          </p:cNvCxnSpPr>
          <p:nvPr/>
        </p:nvCxnSpPr>
        <p:spPr>
          <a:xfrm flipH="1">
            <a:off x="4536078" y="2371769"/>
            <a:ext cx="2931302" cy="255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4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dirty="0">
                <a:solidFill>
                  <a:srgbClr val="000078"/>
                </a:solidFill>
                <a:latin typeface="Arial"/>
                <a:ea typeface="Arial"/>
                <a:cs typeface="Arial"/>
                <a:sym typeface="Arial"/>
              </a:rPr>
              <a:t>1. Introduction </a:t>
            </a:r>
            <a:r>
              <a:rPr lang="ca" sz="2400" dirty="0"/>
              <a:t>–</a:t>
            </a:r>
            <a:r>
              <a:rPr lang="en-US" sz="2400" b="1" i="0" u="none" strike="noStrike" cap="none" dirty="0">
                <a:solidFill>
                  <a:srgbClr val="000078"/>
                </a:solidFill>
                <a:latin typeface="Arial"/>
                <a:ea typeface="Arial"/>
                <a:cs typeface="Arial"/>
                <a:sym typeface="Arial"/>
              </a:rPr>
              <a:t> </a:t>
            </a:r>
            <a:r>
              <a:rPr lang="en-US" sz="2400" dirty="0"/>
              <a:t>What is data hiding?    </a:t>
            </a:r>
            <a:endParaRPr lang="en-US"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82874"/>
            <a:ext cx="8100456" cy="3562861"/>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r>
              <a:rPr lang="en-US" sz="1600" i="0" u="none" strike="noStrike" cap="none" dirty="0">
                <a:solidFill>
                  <a:srgbClr val="000078"/>
                </a:solidFill>
                <a:latin typeface="Arial"/>
                <a:ea typeface="Arial"/>
                <a:cs typeface="Arial"/>
                <a:sym typeface="Arial"/>
              </a:rPr>
              <a:t>Data hiding includes </a:t>
            </a:r>
            <a:r>
              <a:rPr lang="en-US" sz="1600" b="1" i="0" u="none" strike="noStrike" cap="none" dirty="0">
                <a:solidFill>
                  <a:srgbClr val="FF0000"/>
                </a:solidFill>
                <a:latin typeface="Arial"/>
                <a:ea typeface="Arial"/>
                <a:cs typeface="Arial"/>
                <a:sym typeface="Arial"/>
              </a:rPr>
              <a:t>two distinct branches: digital watermarking and steganography</a:t>
            </a:r>
            <a:r>
              <a:rPr lang="en-US" sz="1600" i="0" u="none" strike="noStrike" cap="none" dirty="0">
                <a:solidFill>
                  <a:srgbClr val="000078"/>
                </a:solidFill>
                <a:latin typeface="Arial"/>
                <a:ea typeface="Arial"/>
                <a:cs typeface="Arial"/>
                <a:sym typeface="Arial"/>
              </a:rPr>
              <a:t> (and some methods that can be considered to be hybrid between both of them).</a:t>
            </a:r>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600"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r>
              <a:rPr lang="en-US" sz="1600" dirty="0"/>
              <a:t>Common features: </a:t>
            </a:r>
            <a:r>
              <a:rPr lang="en-US" sz="1600" b="1" dirty="0">
                <a:solidFill>
                  <a:srgbClr val="FF0000"/>
                </a:solidFill>
              </a:rPr>
              <a:t>a message/watermark is embedded</a:t>
            </a:r>
            <a:r>
              <a:rPr lang="en-US" sz="1600" dirty="0"/>
              <a:t> in some </a:t>
            </a:r>
            <a:r>
              <a:rPr lang="en-US" sz="1600" b="1" dirty="0">
                <a:solidFill>
                  <a:srgbClr val="FF0000"/>
                </a:solidFill>
              </a:rPr>
              <a:t>cover object </a:t>
            </a:r>
            <a:r>
              <a:rPr lang="en-US" sz="1600" dirty="0"/>
              <a:t>so that the existence of the message/watermark cannot be easily noticed.</a:t>
            </a:r>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i="0" u="none" strike="noStrike" cap="none" dirty="0">
              <a:solidFill>
                <a:srgbClr val="000078"/>
              </a:solidFill>
              <a:latin typeface="Arial"/>
              <a:ea typeface="Arial"/>
              <a:cs typeface="Arial"/>
              <a:sym typeface="Arial"/>
            </a:endParaRPr>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13</a:t>
            </a:fld>
            <a:endParaRPr lang="es-ES" dirty="0"/>
          </a:p>
        </p:txBody>
      </p:sp>
      <p:graphicFrame>
        <p:nvGraphicFramePr>
          <p:cNvPr id="2" name="Tabla 1">
            <a:extLst>
              <a:ext uri="{FF2B5EF4-FFF2-40B4-BE49-F238E27FC236}">
                <a16:creationId xmlns:a16="http://schemas.microsoft.com/office/drawing/2014/main" id="{A3AD369F-FEFC-424D-A974-3F50626D47AF}"/>
              </a:ext>
            </a:extLst>
          </p:cNvPr>
          <p:cNvGraphicFramePr>
            <a:graphicFrameLocks noGrp="1"/>
          </p:cNvGraphicFramePr>
          <p:nvPr>
            <p:extLst>
              <p:ext uri="{D42A27DB-BD31-4B8C-83A1-F6EECF244321}">
                <p14:modId xmlns:p14="http://schemas.microsoft.com/office/powerpoint/2010/main" val="1202317801"/>
              </p:ext>
            </p:extLst>
          </p:nvPr>
        </p:nvGraphicFramePr>
        <p:xfrm>
          <a:off x="1177598" y="3215315"/>
          <a:ext cx="6788803" cy="1280160"/>
        </p:xfrm>
        <a:graphic>
          <a:graphicData uri="http://schemas.openxmlformats.org/drawingml/2006/table">
            <a:tbl>
              <a:tblPr firstRow="1" firstCol="1" bandRow="1">
                <a:tableStyleId>{5C22544A-7EE6-4342-B048-85BDC9FD1C3A}</a:tableStyleId>
              </a:tblPr>
              <a:tblGrid>
                <a:gridCol w="2248702">
                  <a:extLst>
                    <a:ext uri="{9D8B030D-6E8A-4147-A177-3AD203B41FA5}">
                      <a16:colId xmlns:a16="http://schemas.microsoft.com/office/drawing/2014/main" val="3643171278"/>
                    </a:ext>
                  </a:extLst>
                </a:gridCol>
                <a:gridCol w="2317897">
                  <a:extLst>
                    <a:ext uri="{9D8B030D-6E8A-4147-A177-3AD203B41FA5}">
                      <a16:colId xmlns:a16="http://schemas.microsoft.com/office/drawing/2014/main" val="1000665524"/>
                    </a:ext>
                  </a:extLst>
                </a:gridCol>
                <a:gridCol w="2222204">
                  <a:extLst>
                    <a:ext uri="{9D8B030D-6E8A-4147-A177-3AD203B41FA5}">
                      <a16:colId xmlns:a16="http://schemas.microsoft.com/office/drawing/2014/main" val="220903518"/>
                    </a:ext>
                  </a:extLst>
                </a:gridCol>
              </a:tblGrid>
              <a:tr h="0">
                <a:tc>
                  <a:txBody>
                    <a:bodyPr/>
                    <a:lstStyle/>
                    <a:p>
                      <a:pPr algn="ctr"/>
                      <a:r>
                        <a:rPr lang="en-U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r>
                        <a:rPr lang="en-US" sz="1400" dirty="0">
                          <a:effectLst/>
                        </a:rPr>
                        <a:t>Hidden data related to the cover object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D78"/>
                    </a:solidFill>
                  </a:tcPr>
                </a:tc>
                <a:tc>
                  <a:txBody>
                    <a:bodyPr/>
                    <a:lstStyle/>
                    <a:p>
                      <a:pPr algn="ctr"/>
                      <a:r>
                        <a:rPr lang="en-US" sz="1400" dirty="0">
                          <a:effectLst/>
                        </a:rPr>
                        <a:t>Hidden data unrelated to the cover object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D78"/>
                    </a:solidFill>
                  </a:tcPr>
                </a:tc>
                <a:extLst>
                  <a:ext uri="{0D108BD9-81ED-4DB2-BD59-A6C34878D82A}">
                    <a16:rowId xmlns:a16="http://schemas.microsoft.com/office/drawing/2014/main" val="2396115509"/>
                  </a:ext>
                </a:extLst>
              </a:tr>
              <a:tr h="0">
                <a:tc>
                  <a:txBody>
                    <a:bodyPr/>
                    <a:lstStyle/>
                    <a:p>
                      <a:pPr algn="ctr"/>
                      <a:r>
                        <a:rPr lang="en-US" sz="1400" dirty="0">
                          <a:effectLst/>
                        </a:rPr>
                        <a:t>Existence of embedded data is secret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D78"/>
                    </a:solidFill>
                  </a:tcPr>
                </a:tc>
                <a:tc>
                  <a:txBody>
                    <a:bodyPr/>
                    <a:lstStyle/>
                    <a:p>
                      <a:pPr algn="ctr"/>
                      <a:r>
                        <a:rPr lang="en-US" sz="1400" dirty="0">
                          <a:effectLst/>
                        </a:rPr>
                        <a:t>Covert watermarking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Steganography (covert communication)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225229"/>
                  </a:ext>
                </a:extLst>
              </a:tr>
              <a:tr h="0">
                <a:tc>
                  <a:txBody>
                    <a:bodyPr/>
                    <a:lstStyle/>
                    <a:p>
                      <a:pPr algn="ctr"/>
                      <a:r>
                        <a:rPr lang="en-US" sz="1400" dirty="0">
                          <a:effectLst/>
                        </a:rPr>
                        <a:t>Existence of embedded data is known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D78"/>
                    </a:solidFill>
                  </a:tcPr>
                </a:tc>
                <a:tc>
                  <a:txBody>
                    <a:bodyPr/>
                    <a:lstStyle/>
                    <a:p>
                      <a:pPr algn="ctr"/>
                      <a:r>
                        <a:rPr lang="en-US" sz="1400" dirty="0">
                          <a:effectLst/>
                        </a:rPr>
                        <a:t>Overt watermarking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Overt embedded communication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264933"/>
                  </a:ext>
                </a:extLst>
              </a:tr>
            </a:tbl>
          </a:graphicData>
        </a:graphic>
      </p:graphicFrame>
    </p:spTree>
    <p:extLst>
      <p:ext uri="{BB962C8B-B14F-4D97-AF65-F5344CB8AC3E}">
        <p14:creationId xmlns:p14="http://schemas.microsoft.com/office/powerpoint/2010/main" val="151267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dirty="0">
                <a:solidFill>
                  <a:srgbClr val="000078"/>
                </a:solidFill>
                <a:latin typeface="Arial"/>
                <a:ea typeface="Arial"/>
                <a:cs typeface="Arial"/>
                <a:sym typeface="Arial"/>
              </a:rPr>
              <a:t>1. Introduction </a:t>
            </a:r>
            <a:r>
              <a:rPr lang="ca" sz="2400" dirty="0"/>
              <a:t>–</a:t>
            </a:r>
            <a:r>
              <a:rPr lang="en-US" sz="2400" b="1" i="0" u="none" strike="noStrike" cap="none" dirty="0">
                <a:solidFill>
                  <a:srgbClr val="000078"/>
                </a:solidFill>
                <a:latin typeface="Arial"/>
                <a:ea typeface="Arial"/>
                <a:cs typeface="Arial"/>
                <a:sym typeface="Arial"/>
              </a:rPr>
              <a:t> </a:t>
            </a:r>
            <a:r>
              <a:rPr lang="en-US" sz="2400" dirty="0"/>
              <a:t>What is data hiding?    </a:t>
            </a:r>
            <a:endParaRPr lang="en-US"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82875"/>
            <a:ext cx="8100456" cy="45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Both watermarking and steganography are ancient techniques.</a:t>
            </a:r>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14</a:t>
            </a:fld>
            <a:endParaRPr lang="es-ES" dirty="0"/>
          </a:p>
        </p:txBody>
      </p:sp>
      <p:pic>
        <p:nvPicPr>
          <p:cNvPr id="6" name="Imagen 1" descr="watermark.jpg">
            <a:extLst>
              <a:ext uri="{FF2B5EF4-FFF2-40B4-BE49-F238E27FC236}">
                <a16:creationId xmlns:a16="http://schemas.microsoft.com/office/drawing/2014/main" id="{39D5FB4E-5A0B-9F4B-AF79-F85CFDB993C0}"/>
              </a:ext>
            </a:extLst>
          </p:cNvPr>
          <p:cNvPicPr>
            <a:picLocks noChangeAspect="1"/>
          </p:cNvPicPr>
          <p:nvPr/>
        </p:nvPicPr>
        <p:blipFill>
          <a:blip r:embed="rId3"/>
          <a:srcRect/>
          <a:stretch>
            <a:fillRect/>
          </a:stretch>
        </p:blipFill>
        <p:spPr bwMode="auto">
          <a:xfrm>
            <a:off x="232459" y="1848167"/>
            <a:ext cx="4181623" cy="2831965"/>
          </a:xfrm>
          <a:prstGeom prst="rect">
            <a:avLst/>
          </a:prstGeom>
          <a:noFill/>
          <a:ln w="9525">
            <a:noFill/>
            <a:miter lim="800000"/>
            <a:headEnd/>
            <a:tailEnd/>
          </a:ln>
        </p:spPr>
      </p:pic>
      <p:pic>
        <p:nvPicPr>
          <p:cNvPr id="15364" name="Picture 4" descr="An Overview of Steganography - ScienceDirect">
            <a:extLst>
              <a:ext uri="{FF2B5EF4-FFF2-40B4-BE49-F238E27FC236}">
                <a16:creationId xmlns:a16="http://schemas.microsoft.com/office/drawing/2014/main" id="{640C8805-92AA-3D42-B248-1BA8336AE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581" y="1848166"/>
            <a:ext cx="1820960" cy="283377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n Overview of Steganography - ScienceDirect">
            <a:extLst>
              <a:ext uri="{FF2B5EF4-FFF2-40B4-BE49-F238E27FC236}">
                <a16:creationId xmlns:a16="http://schemas.microsoft.com/office/drawing/2014/main" id="{7A3DAD5A-9491-0A45-AE2E-EDB515AF3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958" y="1848166"/>
            <a:ext cx="2348609" cy="283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dirty="0"/>
              <a:t>1. Introduction – Data hiding: embedding</a:t>
            </a:r>
            <a:endParaRPr lang="en-US" sz="2400" b="1" i="0" u="none" strike="noStrike" cap="none" dirty="0">
              <a:solidFill>
                <a:srgbClr val="000078"/>
              </a:solidFill>
              <a:latin typeface="Arial"/>
              <a:ea typeface="Arial"/>
              <a:cs typeface="Arial"/>
              <a:sym typeface="Arial"/>
            </a:endParaRPr>
          </a:p>
        </p:txBody>
      </p:sp>
      <p:sp>
        <p:nvSpPr>
          <p:cNvPr id="7" name="CuadroTexto 6">
            <a:extLst>
              <a:ext uri="{FF2B5EF4-FFF2-40B4-BE49-F238E27FC236}">
                <a16:creationId xmlns:a16="http://schemas.microsoft.com/office/drawing/2014/main" id="{B0EE7992-21A5-8547-9352-EF3E3D5A14D4}"/>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15</a:t>
            </a:fld>
            <a:endParaRPr lang="en-US"/>
          </a:p>
        </p:txBody>
      </p:sp>
      <p:pic>
        <p:nvPicPr>
          <p:cNvPr id="3" name="Imagen 2" descr="Imagen en blanco y negro de una mujer con un sombrero&#10;&#10;Descripción generada automáticamente">
            <a:extLst>
              <a:ext uri="{FF2B5EF4-FFF2-40B4-BE49-F238E27FC236}">
                <a16:creationId xmlns:a16="http://schemas.microsoft.com/office/drawing/2014/main" id="{7FAC31DA-FD11-F74B-84A0-97720EC0F8A5}"/>
              </a:ext>
            </a:extLst>
          </p:cNvPr>
          <p:cNvPicPr>
            <a:picLocks noChangeAspect="1"/>
          </p:cNvPicPr>
          <p:nvPr/>
        </p:nvPicPr>
        <p:blipFill>
          <a:blip r:embed="rId3"/>
          <a:stretch>
            <a:fillRect/>
          </a:stretch>
        </p:blipFill>
        <p:spPr>
          <a:xfrm>
            <a:off x="1176512" y="1919470"/>
            <a:ext cx="1807534" cy="1807534"/>
          </a:xfrm>
          <a:prstGeom prst="rect">
            <a:avLst/>
          </a:prstGeom>
        </p:spPr>
      </p:pic>
      <p:sp>
        <p:nvSpPr>
          <p:cNvPr id="5" name="CuadroTexto 4">
            <a:extLst>
              <a:ext uri="{FF2B5EF4-FFF2-40B4-BE49-F238E27FC236}">
                <a16:creationId xmlns:a16="http://schemas.microsoft.com/office/drawing/2014/main" id="{FFEAD349-BD8F-A74B-B4F6-A06E39641368}"/>
              </a:ext>
            </a:extLst>
          </p:cNvPr>
          <p:cNvSpPr txBox="1"/>
          <p:nvPr/>
        </p:nvSpPr>
        <p:spPr>
          <a:xfrm>
            <a:off x="3065879" y="2238462"/>
            <a:ext cx="1506121" cy="1169551"/>
          </a:xfrm>
          <a:prstGeom prst="rect">
            <a:avLst/>
          </a:prstGeom>
          <a:noFill/>
        </p:spPr>
        <p:txBody>
          <a:bodyPr wrap="square" rtlCol="0">
            <a:spAutoFit/>
          </a:bodyPr>
          <a:lstStyle/>
          <a:p>
            <a:r>
              <a:rPr lang="en-US" b="1">
                <a:solidFill>
                  <a:srgbClr val="FF0000"/>
                </a:solidFill>
              </a:rPr>
              <a:t>10010001100011100011000110010001001000111000010010100100100011000</a:t>
            </a:r>
          </a:p>
        </p:txBody>
      </p:sp>
      <p:sp>
        <p:nvSpPr>
          <p:cNvPr id="6" name="Flecha derecha 5">
            <a:extLst>
              <a:ext uri="{FF2B5EF4-FFF2-40B4-BE49-F238E27FC236}">
                <a16:creationId xmlns:a16="http://schemas.microsoft.com/office/drawing/2014/main" id="{5BA52312-369C-2641-95B9-A8CE1978FB2B}"/>
              </a:ext>
            </a:extLst>
          </p:cNvPr>
          <p:cNvSpPr/>
          <p:nvPr/>
        </p:nvSpPr>
        <p:spPr>
          <a:xfrm>
            <a:off x="4653833" y="2713338"/>
            <a:ext cx="818707" cy="2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Imagen en blanco y negro de una mujer con un sombrero&#10;&#10;Descripción generada automáticamente">
            <a:extLst>
              <a:ext uri="{FF2B5EF4-FFF2-40B4-BE49-F238E27FC236}">
                <a16:creationId xmlns:a16="http://schemas.microsoft.com/office/drawing/2014/main" id="{E15AD52B-A660-8846-8483-6AECE59FF11B}"/>
              </a:ext>
            </a:extLst>
          </p:cNvPr>
          <p:cNvPicPr>
            <a:picLocks noChangeAspect="1"/>
          </p:cNvPicPr>
          <p:nvPr/>
        </p:nvPicPr>
        <p:blipFill>
          <a:blip r:embed="rId3"/>
          <a:stretch>
            <a:fillRect/>
          </a:stretch>
        </p:blipFill>
        <p:spPr>
          <a:xfrm>
            <a:off x="5645731" y="1919470"/>
            <a:ext cx="1807534" cy="1807534"/>
          </a:xfrm>
          <a:prstGeom prst="rect">
            <a:avLst/>
          </a:prstGeom>
        </p:spPr>
      </p:pic>
      <p:sp>
        <p:nvSpPr>
          <p:cNvPr id="8" name="CuadroTexto 7">
            <a:extLst>
              <a:ext uri="{FF2B5EF4-FFF2-40B4-BE49-F238E27FC236}">
                <a16:creationId xmlns:a16="http://schemas.microsoft.com/office/drawing/2014/main" id="{A55B667B-2E02-F645-8B29-64A19329298D}"/>
              </a:ext>
            </a:extLst>
          </p:cNvPr>
          <p:cNvSpPr txBox="1"/>
          <p:nvPr/>
        </p:nvSpPr>
        <p:spPr>
          <a:xfrm>
            <a:off x="3044851" y="3421888"/>
            <a:ext cx="1506121" cy="584775"/>
          </a:xfrm>
          <a:prstGeom prst="rect">
            <a:avLst/>
          </a:prstGeom>
          <a:noFill/>
        </p:spPr>
        <p:txBody>
          <a:bodyPr wrap="square" rtlCol="0">
            <a:spAutoFit/>
          </a:bodyPr>
          <a:lstStyle/>
          <a:p>
            <a:pPr algn="ctr"/>
            <a:r>
              <a:rPr lang="en-US" sz="1600" dirty="0">
                <a:solidFill>
                  <a:srgbClr val="000078"/>
                </a:solidFill>
              </a:rPr>
              <a:t>Message or watermark</a:t>
            </a:r>
          </a:p>
        </p:txBody>
      </p:sp>
      <p:sp>
        <p:nvSpPr>
          <p:cNvPr id="11" name="CuadroTexto 10">
            <a:extLst>
              <a:ext uri="{FF2B5EF4-FFF2-40B4-BE49-F238E27FC236}">
                <a16:creationId xmlns:a16="http://schemas.microsoft.com/office/drawing/2014/main" id="{641D1353-5A00-674F-BDE9-2FE32EE3D186}"/>
              </a:ext>
            </a:extLst>
          </p:cNvPr>
          <p:cNvSpPr txBox="1"/>
          <p:nvPr/>
        </p:nvSpPr>
        <p:spPr>
          <a:xfrm>
            <a:off x="1327218" y="3826227"/>
            <a:ext cx="1506121" cy="338554"/>
          </a:xfrm>
          <a:prstGeom prst="rect">
            <a:avLst/>
          </a:prstGeom>
          <a:noFill/>
        </p:spPr>
        <p:txBody>
          <a:bodyPr wrap="square" rtlCol="0">
            <a:spAutoFit/>
          </a:bodyPr>
          <a:lstStyle/>
          <a:p>
            <a:pPr algn="ctr"/>
            <a:r>
              <a:rPr lang="en-US" sz="1600" dirty="0">
                <a:solidFill>
                  <a:srgbClr val="000078"/>
                </a:solidFill>
              </a:rPr>
              <a:t>Cover image</a:t>
            </a:r>
          </a:p>
        </p:txBody>
      </p:sp>
      <p:sp>
        <p:nvSpPr>
          <p:cNvPr id="12" name="CuadroTexto 11">
            <a:extLst>
              <a:ext uri="{FF2B5EF4-FFF2-40B4-BE49-F238E27FC236}">
                <a16:creationId xmlns:a16="http://schemas.microsoft.com/office/drawing/2014/main" id="{5154E8C1-1BFD-3444-99CD-5809C3868EBE}"/>
              </a:ext>
            </a:extLst>
          </p:cNvPr>
          <p:cNvSpPr txBox="1"/>
          <p:nvPr/>
        </p:nvSpPr>
        <p:spPr>
          <a:xfrm>
            <a:off x="5337544" y="3826227"/>
            <a:ext cx="2606829" cy="584775"/>
          </a:xfrm>
          <a:prstGeom prst="rect">
            <a:avLst/>
          </a:prstGeom>
          <a:noFill/>
        </p:spPr>
        <p:txBody>
          <a:bodyPr wrap="square" rtlCol="0">
            <a:spAutoFit/>
          </a:bodyPr>
          <a:lstStyle/>
          <a:p>
            <a:pPr algn="ctr"/>
            <a:r>
              <a:rPr lang="en-US" sz="1600" dirty="0" err="1">
                <a:solidFill>
                  <a:srgbClr val="000078"/>
                </a:solidFill>
              </a:rPr>
              <a:t>Stego</a:t>
            </a:r>
            <a:r>
              <a:rPr lang="en-US" sz="1600" dirty="0">
                <a:solidFill>
                  <a:srgbClr val="000078"/>
                </a:solidFill>
              </a:rPr>
              <a:t> or watermarked image</a:t>
            </a:r>
          </a:p>
        </p:txBody>
      </p:sp>
    </p:spTree>
    <p:extLst>
      <p:ext uri="{BB962C8B-B14F-4D97-AF65-F5344CB8AC3E}">
        <p14:creationId xmlns:p14="http://schemas.microsoft.com/office/powerpoint/2010/main" val="28979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path" presetSubtype="0" accel="50000" decel="50000" fill="hold" grpId="0" nodeType="clickEffect">
                                  <p:stCondLst>
                                    <p:cond delay="0"/>
                                  </p:stCondLst>
                                  <p:childTnLst>
                                    <p:animMotion origin="layout" path="M -0.00017 4.5679E-6 C 0.00539 -0.06698 -0.06475 -0.125 -0.15885 -0.12902 C -0.24878 -0.13396 -0.33298 -0.08889 -0.33854 -0.02408 C -0.34565 0.03611 -0.28663 0.09197 -0.20225 0.09598 C -0.12517 0.09907 -0.05208 0.06203 -0.04652 0.00586 C -0.04079 -0.04507 -0.0901 -0.09291 -0.16163 -0.09692 C -0.2276 -0.1 -0.28958 -0.06914 -0.29375 -0.02192 C -0.29791 0.02006 -0.25868 0.06111 -0.19965 0.06296 C -0.14618 0.06604 -0.09565 0.04197 -0.09131 0.00401 C -0.08871 -0.02994 -0.11822 -0.06297 -0.16458 -0.06513 C -0.2052 -0.06698 -0.246 -0.04908 -0.24878 -0.02007 C -0.25156 0.00493 -0.23055 0.02901 -0.1967 0.03086 C -0.16857 0.03302 -0.13906 0.02191 -0.13767 0.00185 C -0.13506 -0.01389 -0.14618 -0.03087 -0.16718 -0.03303 C -0.1842 -0.03303 -0.20104 -0.02902 -0.20381 -0.01791 C -0.2052 -0.01112 -0.20225 -0.00402 -0.19392 -0.00093 C -0.18993 4.5679E-6 -0.18697 4.5679E-6 -0.18281 -0.00093 " pathEditMode="relative" rAng="0" ptsTypes="AAAAAAAAAAAAAAAAA">
                                      <p:cBhvr>
                                        <p:cTn id="6" dur="3000" fill="hold"/>
                                        <p:tgtEl>
                                          <p:spTgt spid="5"/>
                                        </p:tgtEl>
                                        <p:attrNameLst>
                                          <p:attrName>ppt_x</p:attrName>
                                          <p:attrName>ppt_y</p:attrName>
                                        </p:attrNameLst>
                                      </p:cBhvr>
                                      <p:rCtr x="-16944" y="-1698"/>
                                    </p:animMotion>
                                  </p:childTnLst>
                                </p:cTn>
                              </p:par>
                            </p:childTnLst>
                          </p:cTn>
                        </p:par>
                        <p:par>
                          <p:cTn id="7" fill="hold">
                            <p:stCondLst>
                              <p:cond delay="3000"/>
                            </p:stCondLst>
                            <p:childTnLst>
                              <p:par>
                                <p:cTn id="8" presetID="10" presetClass="exit" presetSubtype="0" fill="hold" grpId="1" nodeType="afterEffect">
                                  <p:stCondLst>
                                    <p:cond delay="100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par>
                          <p:cTn id="11" fill="hold">
                            <p:stCondLst>
                              <p:cond delay="5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dirty="0"/>
              <a:t>1. Introduction – Data hiding: extraction/detection</a:t>
            </a:r>
            <a:endParaRPr lang="en-US" sz="2400" b="1" i="0" u="none" strike="noStrike" cap="none" dirty="0">
              <a:solidFill>
                <a:srgbClr val="000078"/>
              </a:solidFill>
              <a:latin typeface="Arial"/>
              <a:ea typeface="Arial"/>
              <a:cs typeface="Arial"/>
              <a:sym typeface="Arial"/>
            </a:endParaRPr>
          </a:p>
        </p:txBody>
      </p:sp>
      <p:sp>
        <p:nvSpPr>
          <p:cNvPr id="7" name="CuadroTexto 6">
            <a:extLst>
              <a:ext uri="{FF2B5EF4-FFF2-40B4-BE49-F238E27FC236}">
                <a16:creationId xmlns:a16="http://schemas.microsoft.com/office/drawing/2014/main" id="{B0EE7992-21A5-8547-9352-EF3E3D5A14D4}"/>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16</a:t>
            </a:fld>
            <a:endParaRPr lang="en-US"/>
          </a:p>
        </p:txBody>
      </p:sp>
      <p:pic>
        <p:nvPicPr>
          <p:cNvPr id="3" name="Imagen 2" descr="Imagen en blanco y negro de una mujer con un sombrero&#10;&#10;Descripción generada automáticamente">
            <a:extLst>
              <a:ext uri="{FF2B5EF4-FFF2-40B4-BE49-F238E27FC236}">
                <a16:creationId xmlns:a16="http://schemas.microsoft.com/office/drawing/2014/main" id="{7FAC31DA-FD11-F74B-84A0-97720EC0F8A5}"/>
              </a:ext>
            </a:extLst>
          </p:cNvPr>
          <p:cNvPicPr>
            <a:picLocks noChangeAspect="1"/>
          </p:cNvPicPr>
          <p:nvPr/>
        </p:nvPicPr>
        <p:blipFill>
          <a:blip r:embed="rId3"/>
          <a:stretch>
            <a:fillRect/>
          </a:stretch>
        </p:blipFill>
        <p:spPr>
          <a:xfrm>
            <a:off x="1176512" y="1919470"/>
            <a:ext cx="1807534" cy="1807534"/>
          </a:xfrm>
          <a:prstGeom prst="rect">
            <a:avLst/>
          </a:prstGeom>
        </p:spPr>
      </p:pic>
      <p:sp>
        <p:nvSpPr>
          <p:cNvPr id="5" name="CuadroTexto 4">
            <a:extLst>
              <a:ext uri="{FF2B5EF4-FFF2-40B4-BE49-F238E27FC236}">
                <a16:creationId xmlns:a16="http://schemas.microsoft.com/office/drawing/2014/main" id="{FFEAD349-BD8F-A74B-B4F6-A06E39641368}"/>
              </a:ext>
            </a:extLst>
          </p:cNvPr>
          <p:cNvSpPr txBox="1"/>
          <p:nvPr/>
        </p:nvSpPr>
        <p:spPr>
          <a:xfrm>
            <a:off x="4094488" y="1334693"/>
            <a:ext cx="1506121" cy="1169551"/>
          </a:xfrm>
          <a:prstGeom prst="rect">
            <a:avLst/>
          </a:prstGeom>
          <a:noFill/>
        </p:spPr>
        <p:txBody>
          <a:bodyPr wrap="square" rtlCol="0">
            <a:spAutoFit/>
          </a:bodyPr>
          <a:lstStyle/>
          <a:p>
            <a:r>
              <a:rPr lang="en-US" b="1" dirty="0">
                <a:solidFill>
                  <a:srgbClr val="FF0000"/>
                </a:solidFill>
              </a:rPr>
              <a:t>10010001100011100011000110010001001000111000010010100100100011000</a:t>
            </a:r>
          </a:p>
        </p:txBody>
      </p:sp>
      <p:sp>
        <p:nvSpPr>
          <p:cNvPr id="8" name="CuadroTexto 7">
            <a:extLst>
              <a:ext uri="{FF2B5EF4-FFF2-40B4-BE49-F238E27FC236}">
                <a16:creationId xmlns:a16="http://schemas.microsoft.com/office/drawing/2014/main" id="{A55B667B-2E02-F645-8B29-64A19329298D}"/>
              </a:ext>
            </a:extLst>
          </p:cNvPr>
          <p:cNvSpPr txBox="1"/>
          <p:nvPr/>
        </p:nvSpPr>
        <p:spPr>
          <a:xfrm>
            <a:off x="5474347" y="1572083"/>
            <a:ext cx="1506121" cy="584775"/>
          </a:xfrm>
          <a:prstGeom prst="rect">
            <a:avLst/>
          </a:prstGeom>
          <a:noFill/>
        </p:spPr>
        <p:txBody>
          <a:bodyPr wrap="square" rtlCol="0">
            <a:spAutoFit/>
          </a:bodyPr>
          <a:lstStyle/>
          <a:p>
            <a:pPr algn="ctr"/>
            <a:r>
              <a:rPr lang="en-US" sz="1600" dirty="0">
                <a:solidFill>
                  <a:srgbClr val="000078"/>
                </a:solidFill>
              </a:rPr>
              <a:t>Message or watermark</a:t>
            </a:r>
          </a:p>
        </p:txBody>
      </p:sp>
      <p:sp>
        <p:nvSpPr>
          <p:cNvPr id="11" name="CuadroTexto 10">
            <a:extLst>
              <a:ext uri="{FF2B5EF4-FFF2-40B4-BE49-F238E27FC236}">
                <a16:creationId xmlns:a16="http://schemas.microsoft.com/office/drawing/2014/main" id="{641D1353-5A00-674F-BDE9-2FE32EE3D186}"/>
              </a:ext>
            </a:extLst>
          </p:cNvPr>
          <p:cNvSpPr txBox="1"/>
          <p:nvPr/>
        </p:nvSpPr>
        <p:spPr>
          <a:xfrm>
            <a:off x="1327218" y="3826227"/>
            <a:ext cx="1506121" cy="830997"/>
          </a:xfrm>
          <a:prstGeom prst="rect">
            <a:avLst/>
          </a:prstGeom>
          <a:noFill/>
        </p:spPr>
        <p:txBody>
          <a:bodyPr wrap="square" rtlCol="0">
            <a:spAutoFit/>
          </a:bodyPr>
          <a:lstStyle/>
          <a:p>
            <a:pPr algn="ctr"/>
            <a:r>
              <a:rPr lang="en-US" sz="1600" dirty="0" err="1">
                <a:solidFill>
                  <a:srgbClr val="000078"/>
                </a:solidFill>
              </a:rPr>
              <a:t>Stego</a:t>
            </a:r>
            <a:r>
              <a:rPr lang="en-US" sz="1600" dirty="0">
                <a:solidFill>
                  <a:srgbClr val="000078"/>
                </a:solidFill>
              </a:rPr>
              <a:t> or watermarked image</a:t>
            </a:r>
          </a:p>
        </p:txBody>
      </p:sp>
      <p:sp>
        <p:nvSpPr>
          <p:cNvPr id="13" name="Flecha derecha 12">
            <a:extLst>
              <a:ext uri="{FF2B5EF4-FFF2-40B4-BE49-F238E27FC236}">
                <a16:creationId xmlns:a16="http://schemas.microsoft.com/office/drawing/2014/main" id="{1EEDBEBC-9D41-7C42-84C8-B6B0675B44E8}"/>
              </a:ext>
            </a:extLst>
          </p:cNvPr>
          <p:cNvSpPr/>
          <p:nvPr/>
        </p:nvSpPr>
        <p:spPr>
          <a:xfrm rot="19830000">
            <a:off x="3177778" y="1925993"/>
            <a:ext cx="818707" cy="2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45839F17-651D-1B42-A057-40E78898EBF4}"/>
              </a:ext>
            </a:extLst>
          </p:cNvPr>
          <p:cNvSpPr txBox="1"/>
          <p:nvPr/>
        </p:nvSpPr>
        <p:spPr>
          <a:xfrm>
            <a:off x="2786207" y="2405982"/>
            <a:ext cx="1506121" cy="584775"/>
          </a:xfrm>
          <a:prstGeom prst="rect">
            <a:avLst/>
          </a:prstGeom>
          <a:noFill/>
        </p:spPr>
        <p:txBody>
          <a:bodyPr wrap="square" rtlCol="0">
            <a:spAutoFit/>
          </a:bodyPr>
          <a:lstStyle/>
          <a:p>
            <a:pPr algn="ctr"/>
            <a:r>
              <a:rPr lang="en-US" sz="1600" dirty="0">
                <a:solidFill>
                  <a:srgbClr val="000078"/>
                </a:solidFill>
              </a:rPr>
              <a:t>Extraction</a:t>
            </a:r>
          </a:p>
          <a:p>
            <a:pPr algn="ctr"/>
            <a:r>
              <a:rPr lang="en-US" sz="1600" dirty="0">
                <a:solidFill>
                  <a:srgbClr val="000078"/>
                </a:solidFill>
              </a:rPr>
              <a:t>process</a:t>
            </a:r>
          </a:p>
        </p:txBody>
      </p:sp>
      <p:sp>
        <p:nvSpPr>
          <p:cNvPr id="15" name="Flecha derecha 14">
            <a:extLst>
              <a:ext uri="{FF2B5EF4-FFF2-40B4-BE49-F238E27FC236}">
                <a16:creationId xmlns:a16="http://schemas.microsoft.com/office/drawing/2014/main" id="{D50AF246-A692-0349-9A82-1A8923100261}"/>
              </a:ext>
            </a:extLst>
          </p:cNvPr>
          <p:cNvSpPr/>
          <p:nvPr/>
        </p:nvSpPr>
        <p:spPr>
          <a:xfrm>
            <a:off x="5010591" y="3479514"/>
            <a:ext cx="955319" cy="2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97F87302-62F8-E14C-8BC2-D5D01EBE6FD9}"/>
              </a:ext>
            </a:extLst>
          </p:cNvPr>
          <p:cNvSpPr txBox="1"/>
          <p:nvPr/>
        </p:nvSpPr>
        <p:spPr>
          <a:xfrm>
            <a:off x="3483088" y="3043595"/>
            <a:ext cx="1506121" cy="1169551"/>
          </a:xfrm>
          <a:prstGeom prst="rect">
            <a:avLst/>
          </a:prstGeom>
          <a:noFill/>
        </p:spPr>
        <p:txBody>
          <a:bodyPr wrap="square" rtlCol="0">
            <a:spAutoFit/>
          </a:bodyPr>
          <a:lstStyle/>
          <a:p>
            <a:r>
              <a:rPr lang="en-US" b="1" dirty="0">
                <a:solidFill>
                  <a:srgbClr val="FF0000"/>
                </a:solidFill>
              </a:rPr>
              <a:t>10010001100011100011000110010001001000111000010010100100100011000</a:t>
            </a:r>
          </a:p>
        </p:txBody>
      </p:sp>
      <p:sp>
        <p:nvSpPr>
          <p:cNvPr id="17" name="CuadroTexto 16">
            <a:extLst>
              <a:ext uri="{FF2B5EF4-FFF2-40B4-BE49-F238E27FC236}">
                <a16:creationId xmlns:a16="http://schemas.microsoft.com/office/drawing/2014/main" id="{0E0CB464-C5FF-9F49-82A4-DC3A2EBD8494}"/>
              </a:ext>
            </a:extLst>
          </p:cNvPr>
          <p:cNvSpPr txBox="1"/>
          <p:nvPr/>
        </p:nvSpPr>
        <p:spPr>
          <a:xfrm>
            <a:off x="2907257" y="3364562"/>
            <a:ext cx="743671" cy="461665"/>
          </a:xfrm>
          <a:prstGeom prst="rect">
            <a:avLst/>
          </a:prstGeom>
          <a:noFill/>
        </p:spPr>
        <p:txBody>
          <a:bodyPr wrap="square" rtlCol="0">
            <a:spAutoFit/>
          </a:bodyPr>
          <a:lstStyle/>
          <a:p>
            <a:pPr algn="ctr"/>
            <a:r>
              <a:rPr lang="en-US" sz="2400" dirty="0">
                <a:solidFill>
                  <a:srgbClr val="000078"/>
                </a:solidFill>
              </a:rPr>
              <a:t>+</a:t>
            </a:r>
          </a:p>
        </p:txBody>
      </p:sp>
      <p:sp>
        <p:nvSpPr>
          <p:cNvPr id="18" name="CuadroTexto 17">
            <a:extLst>
              <a:ext uri="{FF2B5EF4-FFF2-40B4-BE49-F238E27FC236}">
                <a16:creationId xmlns:a16="http://schemas.microsoft.com/office/drawing/2014/main" id="{9BAF8DB5-57C6-E34A-9F7A-A837AB93F276}"/>
              </a:ext>
            </a:extLst>
          </p:cNvPr>
          <p:cNvSpPr txBox="1"/>
          <p:nvPr/>
        </p:nvSpPr>
        <p:spPr>
          <a:xfrm>
            <a:off x="5987292" y="3212871"/>
            <a:ext cx="1506121" cy="830997"/>
          </a:xfrm>
          <a:prstGeom prst="rect">
            <a:avLst/>
          </a:prstGeom>
          <a:noFill/>
        </p:spPr>
        <p:txBody>
          <a:bodyPr wrap="square" rtlCol="0">
            <a:spAutoFit/>
          </a:bodyPr>
          <a:lstStyle/>
          <a:p>
            <a:pPr algn="ctr"/>
            <a:r>
              <a:rPr lang="en-US" sz="1600" dirty="0">
                <a:solidFill>
                  <a:srgbClr val="000078"/>
                </a:solidFill>
              </a:rPr>
              <a:t>Watermark detected?</a:t>
            </a:r>
          </a:p>
          <a:p>
            <a:pPr algn="ctr"/>
            <a:r>
              <a:rPr lang="en-US" sz="1600" dirty="0">
                <a:solidFill>
                  <a:srgbClr val="000078"/>
                </a:solidFill>
              </a:rPr>
              <a:t>True/False</a:t>
            </a:r>
          </a:p>
        </p:txBody>
      </p:sp>
      <p:sp>
        <p:nvSpPr>
          <p:cNvPr id="19" name="CuadroTexto 18">
            <a:extLst>
              <a:ext uri="{FF2B5EF4-FFF2-40B4-BE49-F238E27FC236}">
                <a16:creationId xmlns:a16="http://schemas.microsoft.com/office/drawing/2014/main" id="{C5244ACF-D9CE-D741-A474-B3AFA97258F9}"/>
              </a:ext>
            </a:extLst>
          </p:cNvPr>
          <p:cNvSpPr txBox="1"/>
          <p:nvPr/>
        </p:nvSpPr>
        <p:spPr>
          <a:xfrm>
            <a:off x="4649011" y="3826227"/>
            <a:ext cx="1506121" cy="584775"/>
          </a:xfrm>
          <a:prstGeom prst="rect">
            <a:avLst/>
          </a:prstGeom>
          <a:noFill/>
        </p:spPr>
        <p:txBody>
          <a:bodyPr wrap="square" rtlCol="0">
            <a:spAutoFit/>
          </a:bodyPr>
          <a:lstStyle/>
          <a:p>
            <a:pPr algn="ctr"/>
            <a:r>
              <a:rPr lang="en-US" sz="1600" dirty="0">
                <a:solidFill>
                  <a:srgbClr val="000078"/>
                </a:solidFill>
              </a:rPr>
              <a:t>Detection</a:t>
            </a:r>
          </a:p>
          <a:p>
            <a:pPr algn="ctr"/>
            <a:r>
              <a:rPr lang="en-US" sz="1600" dirty="0">
                <a:solidFill>
                  <a:srgbClr val="000078"/>
                </a:solidFill>
              </a:rPr>
              <a:t>process</a:t>
            </a:r>
          </a:p>
        </p:txBody>
      </p:sp>
      <p:sp>
        <p:nvSpPr>
          <p:cNvPr id="20" name="CuadroTexto 19">
            <a:extLst>
              <a:ext uri="{FF2B5EF4-FFF2-40B4-BE49-F238E27FC236}">
                <a16:creationId xmlns:a16="http://schemas.microsoft.com/office/drawing/2014/main" id="{22BD4990-C1B7-1E40-BB57-BD32C04AB6EB}"/>
              </a:ext>
            </a:extLst>
          </p:cNvPr>
          <p:cNvSpPr txBox="1"/>
          <p:nvPr/>
        </p:nvSpPr>
        <p:spPr>
          <a:xfrm>
            <a:off x="7244687" y="3364562"/>
            <a:ext cx="1506121" cy="584775"/>
          </a:xfrm>
          <a:prstGeom prst="rect">
            <a:avLst/>
          </a:prstGeom>
          <a:noFill/>
        </p:spPr>
        <p:txBody>
          <a:bodyPr wrap="square" rtlCol="0">
            <a:spAutoFit/>
          </a:bodyPr>
          <a:lstStyle/>
          <a:p>
            <a:pPr algn="ctr"/>
            <a:r>
              <a:rPr lang="en-US" sz="1600" dirty="0">
                <a:solidFill>
                  <a:srgbClr val="000078"/>
                </a:solidFill>
              </a:rPr>
              <a:t>1-bit</a:t>
            </a:r>
          </a:p>
          <a:p>
            <a:pPr algn="ctr"/>
            <a:r>
              <a:rPr lang="en-US" sz="1600" dirty="0">
                <a:solidFill>
                  <a:srgbClr val="000078"/>
                </a:solidFill>
              </a:rPr>
              <a:t>Watermarking</a:t>
            </a:r>
          </a:p>
        </p:txBody>
      </p:sp>
    </p:spTree>
    <p:extLst>
      <p:ext uri="{BB962C8B-B14F-4D97-AF65-F5344CB8AC3E}">
        <p14:creationId xmlns:p14="http://schemas.microsoft.com/office/powerpoint/2010/main" val="12527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3" grpId="0" animBg="1"/>
      <p:bldP spid="13" grpId="1" animBg="1"/>
      <p:bldP spid="14" grpId="0"/>
      <p:bldP spid="14" grpId="1"/>
      <p:bldP spid="15" grpId="0" animBg="1"/>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dirty="0">
                <a:solidFill>
                  <a:srgbClr val="000078"/>
                </a:solidFill>
                <a:latin typeface="Arial"/>
                <a:ea typeface="Arial"/>
                <a:cs typeface="Arial"/>
                <a:sym typeface="Arial"/>
              </a:rPr>
              <a:t>1. Introduction </a:t>
            </a:r>
            <a:r>
              <a:rPr lang="ca" sz="2400" dirty="0"/>
              <a:t>–</a:t>
            </a:r>
            <a:r>
              <a:rPr lang="en-US" sz="2400" b="1" i="0" u="none" strike="noStrike" cap="none" dirty="0">
                <a:solidFill>
                  <a:srgbClr val="000078"/>
                </a:solidFill>
                <a:latin typeface="Arial"/>
                <a:ea typeface="Arial"/>
                <a:cs typeface="Arial"/>
                <a:sym typeface="Arial"/>
              </a:rPr>
              <a:t> Steganography vs Cryptography  </a:t>
            </a:r>
            <a:endParaRPr lang="en-US"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260436" y="1652508"/>
            <a:ext cx="2408334" cy="254735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600" b="1" i="0" u="none" strike="noStrike" cap="none" dirty="0">
                <a:solidFill>
                  <a:srgbClr val="000078"/>
                </a:solidFill>
                <a:latin typeface="Arial"/>
                <a:ea typeface="Arial"/>
                <a:cs typeface="Arial"/>
                <a:sym typeface="Arial"/>
              </a:rPr>
              <a:t>Cryptography = </a:t>
            </a:r>
            <a:r>
              <a:rPr lang="en-US" sz="1600" b="1" i="1" u="none" strike="noStrike" cap="none" dirty="0" err="1">
                <a:solidFill>
                  <a:srgbClr val="FF0000"/>
                </a:solidFill>
                <a:latin typeface="Arial"/>
                <a:ea typeface="Arial"/>
                <a:cs typeface="Arial"/>
                <a:sym typeface="Arial"/>
              </a:rPr>
              <a:t>Kryptos</a:t>
            </a:r>
            <a:r>
              <a:rPr lang="en-US" sz="1600" b="1" i="0" u="none" strike="noStrike" cap="none" dirty="0">
                <a:solidFill>
                  <a:srgbClr val="FF0000"/>
                </a:solidFill>
                <a:latin typeface="Arial"/>
                <a:ea typeface="Arial"/>
                <a:cs typeface="Arial"/>
                <a:sym typeface="Arial"/>
              </a:rPr>
              <a:t> (Secret) + </a:t>
            </a:r>
            <a:r>
              <a:rPr lang="en-US" sz="1600" b="1" i="1" dirty="0" err="1">
                <a:solidFill>
                  <a:srgbClr val="FF0000"/>
                </a:solidFill>
              </a:rPr>
              <a:t>G</a:t>
            </a:r>
            <a:r>
              <a:rPr lang="en-US" sz="1600" b="1" i="1" u="none" strike="noStrike" cap="none" dirty="0" err="1">
                <a:solidFill>
                  <a:srgbClr val="FF0000"/>
                </a:solidFill>
                <a:latin typeface="Arial"/>
                <a:ea typeface="Arial"/>
                <a:cs typeface="Arial"/>
                <a:sym typeface="Arial"/>
              </a:rPr>
              <a:t>raphos</a:t>
            </a:r>
            <a:r>
              <a:rPr lang="en-US" sz="1600" b="1" i="0" u="none" strike="noStrike" cap="none" dirty="0">
                <a:solidFill>
                  <a:srgbClr val="FF0000"/>
                </a:solidFill>
                <a:latin typeface="Arial"/>
                <a:ea typeface="Arial"/>
                <a:cs typeface="Arial"/>
                <a:sym typeface="Arial"/>
              </a:rPr>
              <a:t> (Writing)</a:t>
            </a:r>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6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buNone/>
            </a:pPr>
            <a:r>
              <a:rPr lang="en-US" sz="1600" b="1" i="0" u="none" strike="noStrike" cap="none" dirty="0">
                <a:solidFill>
                  <a:srgbClr val="000078"/>
                </a:solidFill>
                <a:latin typeface="Arial"/>
                <a:ea typeface="Arial"/>
                <a:cs typeface="Arial"/>
                <a:sym typeface="Arial"/>
              </a:rPr>
              <a:t>Steganography  = </a:t>
            </a:r>
            <a:r>
              <a:rPr lang="en-US" sz="1600" b="1" i="1" u="none" strike="noStrike" cap="none" dirty="0" err="1">
                <a:solidFill>
                  <a:srgbClr val="FF0000"/>
                </a:solidFill>
                <a:latin typeface="Arial"/>
                <a:ea typeface="Arial"/>
                <a:cs typeface="Arial"/>
                <a:sym typeface="Arial"/>
              </a:rPr>
              <a:t>Steganos</a:t>
            </a:r>
            <a:r>
              <a:rPr lang="en-US" sz="1600" b="1" i="0" u="none" strike="noStrike" cap="none" dirty="0">
                <a:solidFill>
                  <a:srgbClr val="FF0000"/>
                </a:solidFill>
                <a:latin typeface="Arial"/>
                <a:ea typeface="Arial"/>
                <a:cs typeface="Arial"/>
                <a:sym typeface="Arial"/>
              </a:rPr>
              <a:t> (Covert or Hidden) + </a:t>
            </a:r>
            <a:r>
              <a:rPr lang="en-US" sz="1600" b="1" i="1" u="none" strike="noStrike" cap="none" dirty="0" err="1">
                <a:solidFill>
                  <a:srgbClr val="FF0000"/>
                </a:solidFill>
                <a:latin typeface="Arial"/>
                <a:ea typeface="Arial"/>
                <a:cs typeface="Arial"/>
                <a:sym typeface="Arial"/>
              </a:rPr>
              <a:t>Graphos</a:t>
            </a:r>
            <a:r>
              <a:rPr lang="en-US" sz="1600" b="1" i="0" u="none" strike="noStrike" cap="none" dirty="0">
                <a:solidFill>
                  <a:srgbClr val="FF0000"/>
                </a:solidFill>
                <a:latin typeface="Arial"/>
                <a:ea typeface="Arial"/>
                <a:cs typeface="Arial"/>
                <a:sym typeface="Arial"/>
              </a:rPr>
              <a:t> (Writing)</a:t>
            </a:r>
            <a:endParaRPr lang="en-US" sz="1600" b="1" dirty="0">
              <a:solidFill>
                <a:srgbClr val="FF0000"/>
              </a:solidFil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17</a:t>
            </a:fld>
            <a:endParaRPr lang="es-ES" dirty="0"/>
          </a:p>
        </p:txBody>
      </p:sp>
      <p:pic>
        <p:nvPicPr>
          <p:cNvPr id="6" name="Imagen 5" descr="Tabla&#10;&#10;Descripción generada automáticamente">
            <a:extLst>
              <a:ext uri="{FF2B5EF4-FFF2-40B4-BE49-F238E27FC236}">
                <a16:creationId xmlns:a16="http://schemas.microsoft.com/office/drawing/2014/main" id="{DEEFD67D-AECA-4245-9E45-5442C6031C12}"/>
              </a:ext>
            </a:extLst>
          </p:cNvPr>
          <p:cNvPicPr>
            <a:picLocks noChangeAspect="1"/>
          </p:cNvPicPr>
          <p:nvPr/>
        </p:nvPicPr>
        <p:blipFill>
          <a:blip r:embed="rId3"/>
          <a:stretch>
            <a:fillRect/>
          </a:stretch>
        </p:blipFill>
        <p:spPr>
          <a:xfrm>
            <a:off x="2583712" y="1172499"/>
            <a:ext cx="5975710" cy="3656231"/>
          </a:xfrm>
          <a:prstGeom prst="rect">
            <a:avLst/>
          </a:prstGeom>
        </p:spPr>
      </p:pic>
    </p:spTree>
    <p:extLst>
      <p:ext uri="{BB962C8B-B14F-4D97-AF65-F5344CB8AC3E}">
        <p14:creationId xmlns:p14="http://schemas.microsoft.com/office/powerpoint/2010/main" val="53218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134100" y="883025"/>
            <a:ext cx="7752300" cy="25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Traditional Applications of Data Hiding</a:t>
            </a:r>
            <a:endParaRPr lang="en-US" dirty="0"/>
          </a:p>
        </p:txBody>
      </p:sp>
      <p:sp>
        <p:nvSpPr>
          <p:cNvPr id="67" name="Google Shape;67;p8"/>
          <p:cNvSpPr/>
          <p:nvPr/>
        </p:nvSpPr>
        <p:spPr>
          <a:xfrm>
            <a:off x="220300" y="3574325"/>
            <a:ext cx="9138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a:solidFill>
                <a:srgbClr val="FFFFFF"/>
              </a:solidFill>
              <a:latin typeface="Calibri"/>
              <a:ea typeface="Calibri"/>
              <a:cs typeface="Calibri"/>
              <a:sym typeface="Calibri"/>
            </a:endParaRPr>
          </a:p>
        </p:txBody>
      </p:sp>
      <p:sp>
        <p:nvSpPr>
          <p:cNvPr id="68" name="Google Shape;68;p8"/>
          <p:cNvSpPr/>
          <p:nvPr/>
        </p:nvSpPr>
        <p:spPr>
          <a:xfrm>
            <a:off x="1210252" y="357432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0003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2</a:t>
            </a:r>
            <a:r>
              <a:rPr lang="en-US" sz="2200" b="1" i="0" u="none" strike="noStrike" cap="none" dirty="0">
                <a:solidFill>
                  <a:srgbClr val="000078"/>
                </a:solidFill>
                <a:latin typeface="Arial"/>
                <a:ea typeface="Arial"/>
                <a:cs typeface="Arial"/>
                <a:sym typeface="Arial"/>
              </a:rPr>
              <a:t>. Traditional applications of data hiding – Watermarking </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49989"/>
            <a:ext cx="8100456" cy="362403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Broadcast monitoring</a:t>
            </a: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buNone/>
            </a:pPr>
            <a:r>
              <a:rPr lang="en-US" sz="1800" dirty="0"/>
              <a:t>No database of media required. Extraction of the watermark suffices to identify the broadcast (compared to services such as Shazam).</a:t>
            </a:r>
            <a:endParaRPr lang="en-US" sz="1800"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19</a:t>
            </a:fld>
            <a:endParaRPr lang="en-US"/>
          </a:p>
        </p:txBody>
      </p:sp>
      <p:sp>
        <p:nvSpPr>
          <p:cNvPr id="2" name="Rectángulo 1">
            <a:extLst>
              <a:ext uri="{FF2B5EF4-FFF2-40B4-BE49-F238E27FC236}">
                <a16:creationId xmlns:a16="http://schemas.microsoft.com/office/drawing/2014/main" id="{DE40D777-31CC-4E45-A372-46D3090386ED}"/>
              </a:ext>
            </a:extLst>
          </p:cNvPr>
          <p:cNvSpPr/>
          <p:nvPr/>
        </p:nvSpPr>
        <p:spPr>
          <a:xfrm>
            <a:off x="1378532" y="2390995"/>
            <a:ext cx="1424762" cy="58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Watermarked video/audio</a:t>
            </a:r>
          </a:p>
        </p:txBody>
      </p:sp>
      <p:pic>
        <p:nvPicPr>
          <p:cNvPr id="2052" name="Picture 4" descr="Antenna Svg Png Icon Free Download (#490823) - OnlineWebFonts.COM">
            <a:extLst>
              <a:ext uri="{FF2B5EF4-FFF2-40B4-BE49-F238E27FC236}">
                <a16:creationId xmlns:a16="http://schemas.microsoft.com/office/drawing/2014/main" id="{8FAF6C28-63BE-7143-BB65-2AB4879D4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508" y="1958975"/>
            <a:ext cx="977900" cy="12255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C0DB9A03-2F73-5348-B483-7EC5AC15B98C}"/>
              </a:ext>
            </a:extLst>
          </p:cNvPr>
          <p:cNvCxnSpPr>
            <a:cxnSpLocks/>
          </p:cNvCxnSpPr>
          <p:nvPr/>
        </p:nvCxnSpPr>
        <p:spPr>
          <a:xfrm>
            <a:off x="3062179" y="2685695"/>
            <a:ext cx="7977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0E668D50-7B55-B440-B868-314C55821B4B}"/>
              </a:ext>
            </a:extLst>
          </p:cNvPr>
          <p:cNvSpPr txBox="1"/>
          <p:nvPr/>
        </p:nvSpPr>
        <p:spPr>
          <a:xfrm>
            <a:off x="3868443" y="3309851"/>
            <a:ext cx="1279517" cy="523220"/>
          </a:xfrm>
          <a:prstGeom prst="rect">
            <a:avLst/>
          </a:prstGeom>
          <a:noFill/>
        </p:spPr>
        <p:txBody>
          <a:bodyPr wrap="none" rtlCol="0">
            <a:spAutoFit/>
          </a:bodyPr>
          <a:lstStyle/>
          <a:p>
            <a:r>
              <a:rPr lang="en-US" dirty="0"/>
              <a:t>Broadcasting </a:t>
            </a:r>
          </a:p>
          <a:p>
            <a:pPr algn="ctr"/>
            <a:r>
              <a:rPr lang="en-US" dirty="0"/>
              <a:t>station</a:t>
            </a:r>
          </a:p>
        </p:txBody>
      </p:sp>
      <p:cxnSp>
        <p:nvCxnSpPr>
          <p:cNvPr id="12" name="Conector recto de flecha 11">
            <a:extLst>
              <a:ext uri="{FF2B5EF4-FFF2-40B4-BE49-F238E27FC236}">
                <a16:creationId xmlns:a16="http://schemas.microsoft.com/office/drawing/2014/main" id="{902E0B42-9F7B-674A-A5E3-89FBC4C6459E}"/>
              </a:ext>
            </a:extLst>
          </p:cNvPr>
          <p:cNvCxnSpPr>
            <a:cxnSpLocks/>
          </p:cNvCxnSpPr>
          <p:nvPr/>
        </p:nvCxnSpPr>
        <p:spPr>
          <a:xfrm>
            <a:off x="5116216" y="2685695"/>
            <a:ext cx="7977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709DD776-A083-B744-B51B-C020A8590C2F}"/>
              </a:ext>
            </a:extLst>
          </p:cNvPr>
          <p:cNvSpPr/>
          <p:nvPr/>
        </p:nvSpPr>
        <p:spPr>
          <a:xfrm>
            <a:off x="6109971" y="2351261"/>
            <a:ext cx="1424762" cy="66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Monitoring</a:t>
            </a:r>
          </a:p>
          <a:p>
            <a:pPr algn="ctr"/>
            <a:r>
              <a:rPr lang="en-US" dirty="0"/>
              <a:t>Service</a:t>
            </a:r>
          </a:p>
          <a:p>
            <a:pPr algn="ctr"/>
            <a:r>
              <a:rPr lang="en-US" dirty="0"/>
              <a:t>Company</a:t>
            </a:r>
          </a:p>
        </p:txBody>
      </p:sp>
    </p:spTree>
    <p:extLst>
      <p:ext uri="{BB962C8B-B14F-4D97-AF65-F5344CB8AC3E}">
        <p14:creationId xmlns:p14="http://schemas.microsoft.com/office/powerpoint/2010/main" val="27148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4"/>
            <a:ext cx="8100456" cy="8820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000" dirty="0"/>
              <a:t>CYBERCAT – CENTER FOR CYBERSECURITY RESEARCH OF CATALONIA (CYBER.CAT)</a:t>
            </a:r>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4572000" y="2616326"/>
            <a:ext cx="3767531" cy="1979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CYBERCAT aims at becoming a prestigious research center and comprises all Catalan research groups specialized in security and privacy.</a:t>
            </a:r>
          </a:p>
          <a:p>
            <a:pPr marL="0" indent="0"/>
            <a:endParaRPr lang="en-US" sz="1800" b="1" dirty="0"/>
          </a:p>
          <a:p>
            <a:pPr marL="0" indent="0"/>
            <a:endParaRPr lang="en-US" sz="17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a:t>
            </a:fld>
            <a:endParaRPr lang="en-US"/>
          </a:p>
        </p:txBody>
      </p:sp>
      <p:pic>
        <p:nvPicPr>
          <p:cNvPr id="1026" name="Picture 2" descr="Rutes Catalunya Rutas cataluña Vegueries Turisme Allotjaments portal guia  barcelona tarragona lleida girona alt pirineu aran ebre ciudades andorra  central españa spain Esqui playa costa mapa Hoteles Campings Turismo rural  deportes aventura">
            <a:extLst>
              <a:ext uri="{FF2B5EF4-FFF2-40B4-BE49-F238E27FC236}">
                <a16:creationId xmlns:a16="http://schemas.microsoft.com/office/drawing/2014/main" id="{BE027EA9-D85E-A2FD-5E3C-8A261DA35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2" y="1478025"/>
            <a:ext cx="35560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C4C98AE8-13E9-9868-FFD1-244AFEBA0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1478025"/>
            <a:ext cx="3767531" cy="923059"/>
          </a:xfrm>
          <a:prstGeom prst="rect">
            <a:avLst/>
          </a:prstGeom>
        </p:spPr>
      </p:pic>
    </p:spTree>
    <p:extLst>
      <p:ext uri="{BB962C8B-B14F-4D97-AF65-F5344CB8AC3E}">
        <p14:creationId xmlns:p14="http://schemas.microsoft.com/office/powerpoint/2010/main" val="4632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2</a:t>
            </a:r>
            <a:r>
              <a:rPr lang="en-US" sz="2200" b="1" i="0" u="none" strike="noStrike" cap="none" dirty="0">
                <a:solidFill>
                  <a:srgbClr val="000078"/>
                </a:solidFill>
                <a:latin typeface="Arial"/>
                <a:ea typeface="Arial"/>
                <a:cs typeface="Arial"/>
                <a:sym typeface="Arial"/>
              </a:rPr>
              <a:t>. Traditional applications of data hiding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49989"/>
            <a:ext cx="8100456" cy="362403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Owner identification &amp; proof of ownership</a:t>
            </a: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buNone/>
            </a:pPr>
            <a:r>
              <a:rPr lang="en-US" sz="1800" dirty="0"/>
              <a:t>Identifies the owner or copyright holder. Proof of ownership is stronger (can be used in court).</a:t>
            </a:r>
            <a:endParaRPr lang="en-US" sz="1800"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20</a:t>
            </a:fld>
            <a:endParaRPr lang="en-US"/>
          </a:p>
        </p:txBody>
      </p:sp>
      <p:pic>
        <p:nvPicPr>
          <p:cNvPr id="4098" name="Picture 2" descr="Painting Icon Vector #136745 - Free Icons Library">
            <a:extLst>
              <a:ext uri="{FF2B5EF4-FFF2-40B4-BE49-F238E27FC236}">
                <a16:creationId xmlns:a16="http://schemas.microsoft.com/office/drawing/2014/main" id="{1A7C5382-21B7-DF49-9A66-2DB369E2E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48" y="2349108"/>
            <a:ext cx="903988" cy="9039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Gioconda - Wikipedia, la enciclopedia libre">
            <a:extLst>
              <a:ext uri="{FF2B5EF4-FFF2-40B4-BE49-F238E27FC236}">
                <a16:creationId xmlns:a16="http://schemas.microsoft.com/office/drawing/2014/main" id="{85DAFFDE-5A44-9541-8262-DF9155E9B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359" y="1746996"/>
            <a:ext cx="1380290" cy="20540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de flecha 12">
            <a:extLst>
              <a:ext uri="{FF2B5EF4-FFF2-40B4-BE49-F238E27FC236}">
                <a16:creationId xmlns:a16="http://schemas.microsoft.com/office/drawing/2014/main" id="{8519FFFC-9EFF-EB44-BE4B-15235CEABA97}"/>
              </a:ext>
            </a:extLst>
          </p:cNvPr>
          <p:cNvCxnSpPr>
            <a:cxnSpLocks/>
          </p:cNvCxnSpPr>
          <p:nvPr/>
        </p:nvCxnSpPr>
        <p:spPr>
          <a:xfrm>
            <a:off x="3540009" y="2786989"/>
            <a:ext cx="76169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5BB2570A-FDC6-7045-BE7F-54AB30A23049}"/>
              </a:ext>
            </a:extLst>
          </p:cNvPr>
          <p:cNvSpPr txBox="1"/>
          <p:nvPr/>
        </p:nvSpPr>
        <p:spPr>
          <a:xfrm>
            <a:off x="4479131" y="1738390"/>
            <a:ext cx="1122423" cy="307777"/>
          </a:xfrm>
          <a:prstGeom prst="rect">
            <a:avLst/>
          </a:prstGeom>
          <a:noFill/>
        </p:spPr>
        <p:txBody>
          <a:bodyPr wrap="none" rtlCol="0">
            <a:spAutoFit/>
          </a:bodyPr>
          <a:lstStyle/>
          <a:p>
            <a:r>
              <a:rPr lang="en-US" dirty="0"/>
              <a:t>© Leonardo</a:t>
            </a:r>
          </a:p>
        </p:txBody>
      </p:sp>
      <p:sp>
        <p:nvSpPr>
          <p:cNvPr id="17" name="Rectángulo 16">
            <a:extLst>
              <a:ext uri="{FF2B5EF4-FFF2-40B4-BE49-F238E27FC236}">
                <a16:creationId xmlns:a16="http://schemas.microsoft.com/office/drawing/2014/main" id="{0F26AA19-352C-E84B-B1E0-5F6303686351}"/>
              </a:ext>
            </a:extLst>
          </p:cNvPr>
          <p:cNvSpPr/>
          <p:nvPr/>
        </p:nvSpPr>
        <p:spPr>
          <a:xfrm>
            <a:off x="4429298" y="2506401"/>
            <a:ext cx="1424762" cy="58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Watermarking</a:t>
            </a:r>
          </a:p>
        </p:txBody>
      </p:sp>
      <p:cxnSp>
        <p:nvCxnSpPr>
          <p:cNvPr id="18" name="Conector recto de flecha 17">
            <a:extLst>
              <a:ext uri="{FF2B5EF4-FFF2-40B4-BE49-F238E27FC236}">
                <a16:creationId xmlns:a16="http://schemas.microsoft.com/office/drawing/2014/main" id="{6A8DC92C-E3F4-2243-900E-A5CA08EC5382}"/>
              </a:ext>
            </a:extLst>
          </p:cNvPr>
          <p:cNvCxnSpPr>
            <a:cxnSpLocks/>
          </p:cNvCxnSpPr>
          <p:nvPr/>
        </p:nvCxnSpPr>
        <p:spPr>
          <a:xfrm>
            <a:off x="5087872" y="2008847"/>
            <a:ext cx="0" cy="4134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BE5B474B-78F1-CC4C-85E9-19FDF624EE35}"/>
              </a:ext>
            </a:extLst>
          </p:cNvPr>
          <p:cNvCxnSpPr>
            <a:cxnSpLocks/>
          </p:cNvCxnSpPr>
          <p:nvPr/>
        </p:nvCxnSpPr>
        <p:spPr>
          <a:xfrm>
            <a:off x="5943817" y="2771728"/>
            <a:ext cx="76169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1" name="Picture 4" descr="La Gioconda - Wikipedia, la enciclopedia libre">
            <a:extLst>
              <a:ext uri="{FF2B5EF4-FFF2-40B4-BE49-F238E27FC236}">
                <a16:creationId xmlns:a16="http://schemas.microsoft.com/office/drawing/2014/main" id="{D6BC5FE7-D8D4-F54C-89A7-54ECFD29D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273" y="1744726"/>
            <a:ext cx="1380290" cy="205400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B067B7C4-D809-1D4F-BD4B-88CE2B3F8E9C}"/>
              </a:ext>
            </a:extLst>
          </p:cNvPr>
          <p:cNvSpPr txBox="1"/>
          <p:nvPr/>
        </p:nvSpPr>
        <p:spPr>
          <a:xfrm rot="18492995">
            <a:off x="6924207" y="2597811"/>
            <a:ext cx="1122423" cy="307777"/>
          </a:xfrm>
          <a:prstGeom prst="rect">
            <a:avLst/>
          </a:prstGeom>
          <a:noFill/>
        </p:spPr>
        <p:txBody>
          <a:bodyPr wrap="none" rtlCol="0">
            <a:spAutoFit/>
          </a:bodyPr>
          <a:lstStyle/>
          <a:p>
            <a:r>
              <a:rPr lang="en-US" dirty="0">
                <a:solidFill>
                  <a:schemeClr val="bg1"/>
                </a:solidFill>
              </a:rPr>
              <a:t>© Leonardo</a:t>
            </a:r>
          </a:p>
        </p:txBody>
      </p:sp>
    </p:spTree>
    <p:extLst>
      <p:ext uri="{BB962C8B-B14F-4D97-AF65-F5344CB8AC3E}">
        <p14:creationId xmlns:p14="http://schemas.microsoft.com/office/powerpoint/2010/main" val="9793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2</a:t>
            </a:r>
            <a:r>
              <a:rPr lang="en-US" sz="2200" b="1" i="0" u="none" strike="noStrike" cap="none" dirty="0">
                <a:solidFill>
                  <a:srgbClr val="000078"/>
                </a:solidFill>
                <a:latin typeface="Arial"/>
                <a:ea typeface="Arial"/>
                <a:cs typeface="Arial"/>
                <a:sym typeface="Arial"/>
              </a:rPr>
              <a:t>. Traditional applications of data hiding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49989"/>
            <a:ext cx="8100456" cy="362403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Transaction tracking or fingerprinting</a:t>
            </a: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21</a:t>
            </a:fld>
            <a:endParaRPr lang="en-US"/>
          </a:p>
        </p:txBody>
      </p:sp>
      <p:sp>
        <p:nvSpPr>
          <p:cNvPr id="22" name="CuadroTexto 21">
            <a:extLst>
              <a:ext uri="{FF2B5EF4-FFF2-40B4-BE49-F238E27FC236}">
                <a16:creationId xmlns:a16="http://schemas.microsoft.com/office/drawing/2014/main" id="{B067B7C4-D809-1D4F-BD4B-88CE2B3F8E9C}"/>
              </a:ext>
            </a:extLst>
          </p:cNvPr>
          <p:cNvSpPr txBox="1"/>
          <p:nvPr/>
        </p:nvSpPr>
        <p:spPr>
          <a:xfrm rot="18492995">
            <a:off x="6924207" y="2597811"/>
            <a:ext cx="1122423" cy="307777"/>
          </a:xfrm>
          <a:prstGeom prst="rect">
            <a:avLst/>
          </a:prstGeom>
          <a:noFill/>
        </p:spPr>
        <p:txBody>
          <a:bodyPr wrap="none" rtlCol="0">
            <a:spAutoFit/>
          </a:bodyPr>
          <a:lstStyle/>
          <a:p>
            <a:r>
              <a:rPr lang="en-US" dirty="0">
                <a:solidFill>
                  <a:schemeClr val="bg1"/>
                </a:solidFill>
              </a:rPr>
              <a:t>© Leonardo</a:t>
            </a:r>
          </a:p>
        </p:txBody>
      </p:sp>
      <p:pic>
        <p:nvPicPr>
          <p:cNvPr id="6146" name="Picture 2" descr="Video - Free cinema icons">
            <a:extLst>
              <a:ext uri="{FF2B5EF4-FFF2-40B4-BE49-F238E27FC236}">
                <a16:creationId xmlns:a16="http://schemas.microsoft.com/office/drawing/2014/main" id="{27C5D5CC-7C0D-5641-9CDB-BA3383374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705" y="2041268"/>
            <a:ext cx="1270621" cy="1270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0B869B-26ED-1F4A-928E-93293F166A4B}"/>
              </a:ext>
            </a:extLst>
          </p:cNvPr>
          <p:cNvSpPr/>
          <p:nvPr/>
        </p:nvSpPr>
        <p:spPr>
          <a:xfrm>
            <a:off x="6599543" y="3345352"/>
            <a:ext cx="1418117" cy="307777"/>
          </a:xfrm>
          <a:prstGeom prst="rect">
            <a:avLst/>
          </a:prstGeom>
        </p:spPr>
        <p:txBody>
          <a:bodyPr wrap="square">
            <a:spAutoFit/>
          </a:bodyPr>
          <a:lstStyle/>
          <a:p>
            <a:r>
              <a:rPr lang="en-US" dirty="0"/>
              <a:t>Digital Content</a:t>
            </a:r>
          </a:p>
        </p:txBody>
      </p:sp>
      <p:pic>
        <p:nvPicPr>
          <p:cNvPr id="6148" name="Picture 4" descr="Vendor Icon #291445 - Free Icons Library">
            <a:extLst>
              <a:ext uri="{FF2B5EF4-FFF2-40B4-BE49-F238E27FC236}">
                <a16:creationId xmlns:a16="http://schemas.microsoft.com/office/drawing/2014/main" id="{AD34D3B8-0B17-B141-A774-91E20DAAE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585" y="2062229"/>
            <a:ext cx="1418117" cy="14181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aying, woman, shopping, businesswoman, money bag, money, buying icon -  Download on Iconfinder">
            <a:extLst>
              <a:ext uri="{FF2B5EF4-FFF2-40B4-BE49-F238E27FC236}">
                <a16:creationId xmlns:a16="http://schemas.microsoft.com/office/drawing/2014/main" id="{0451E9D3-ED2E-B34F-A55A-0FE1664D1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81" y="1643264"/>
            <a:ext cx="781200" cy="781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Video - Free cinema icons">
            <a:extLst>
              <a:ext uri="{FF2B5EF4-FFF2-40B4-BE49-F238E27FC236}">
                <a16:creationId xmlns:a16="http://schemas.microsoft.com/office/drawing/2014/main" id="{514AF7AE-DD42-6F4D-8239-AC6D921B8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762" y="2271016"/>
            <a:ext cx="367487" cy="36748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extLst>
              <a:ext uri="{FF2B5EF4-FFF2-40B4-BE49-F238E27FC236}">
                <a16:creationId xmlns:a16="http://schemas.microsoft.com/office/drawing/2014/main" id="{97B9BAD3-A88B-3D45-942C-5EA38E680A16}"/>
              </a:ext>
            </a:extLst>
          </p:cNvPr>
          <p:cNvSpPr/>
          <p:nvPr/>
        </p:nvSpPr>
        <p:spPr>
          <a:xfrm>
            <a:off x="1361269" y="253357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EA4C1024-6488-E147-AF24-D46CCA78133F}"/>
              </a:ext>
            </a:extLst>
          </p:cNvPr>
          <p:cNvSpPr/>
          <p:nvPr/>
        </p:nvSpPr>
        <p:spPr>
          <a:xfrm>
            <a:off x="2863394" y="2512220"/>
            <a:ext cx="1424762" cy="58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Buyer-Seller</a:t>
            </a:r>
          </a:p>
          <a:p>
            <a:pPr algn="ctr"/>
            <a:r>
              <a:rPr lang="en-US" dirty="0"/>
              <a:t>Protocol</a:t>
            </a:r>
          </a:p>
        </p:txBody>
      </p:sp>
      <p:cxnSp>
        <p:nvCxnSpPr>
          <p:cNvPr id="26" name="Conector recto de flecha 25">
            <a:extLst>
              <a:ext uri="{FF2B5EF4-FFF2-40B4-BE49-F238E27FC236}">
                <a16:creationId xmlns:a16="http://schemas.microsoft.com/office/drawing/2014/main" id="{E812A8D9-F883-E247-B833-C36B196F037E}"/>
              </a:ext>
            </a:extLst>
          </p:cNvPr>
          <p:cNvCxnSpPr>
            <a:cxnSpLocks/>
          </p:cNvCxnSpPr>
          <p:nvPr/>
        </p:nvCxnSpPr>
        <p:spPr>
          <a:xfrm flipH="1">
            <a:off x="4445356" y="2789911"/>
            <a:ext cx="56141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34" name="Picture 6" descr="Paying, woman, shopping, businesswoman, money bag, money, buying icon -  Download on Iconfinder">
            <a:extLst>
              <a:ext uri="{FF2B5EF4-FFF2-40B4-BE49-F238E27FC236}">
                <a16:creationId xmlns:a16="http://schemas.microsoft.com/office/drawing/2014/main" id="{236AE977-E7B4-8D4C-8714-0908E29CF3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68" y="2841634"/>
            <a:ext cx="781200" cy="7812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Video - Free cinema icons">
            <a:extLst>
              <a:ext uri="{FF2B5EF4-FFF2-40B4-BE49-F238E27FC236}">
                <a16:creationId xmlns:a16="http://schemas.microsoft.com/office/drawing/2014/main" id="{E08A6831-5635-584D-85EF-3E3E1B1F5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49" y="3469386"/>
            <a:ext cx="367487" cy="367487"/>
          </a:xfrm>
          <a:prstGeom prst="rect">
            <a:avLst/>
          </a:prstGeom>
          <a:noFill/>
          <a:extLst>
            <a:ext uri="{909E8E84-426E-40DD-AFC4-6F175D3DCCD1}">
              <a14:hiddenFill xmlns:a14="http://schemas.microsoft.com/office/drawing/2010/main">
                <a:solidFill>
                  <a:srgbClr val="FFFFFF"/>
                </a:solidFill>
              </a14:hiddenFill>
            </a:ext>
          </a:extLst>
        </p:spPr>
      </p:pic>
      <p:sp>
        <p:nvSpPr>
          <p:cNvPr id="36" name="Elipse 35">
            <a:extLst>
              <a:ext uri="{FF2B5EF4-FFF2-40B4-BE49-F238E27FC236}">
                <a16:creationId xmlns:a16="http://schemas.microsoft.com/office/drawing/2014/main" id="{2BCC3033-E53F-A343-8A29-6003F89DE431}"/>
              </a:ext>
            </a:extLst>
          </p:cNvPr>
          <p:cNvSpPr/>
          <p:nvPr/>
        </p:nvSpPr>
        <p:spPr>
          <a:xfrm>
            <a:off x="1035556" y="3731940"/>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Picture 6" descr="Paying, woman, shopping, businesswoman, money bag, money, buying icon -  Download on Iconfinder">
            <a:extLst>
              <a:ext uri="{FF2B5EF4-FFF2-40B4-BE49-F238E27FC236}">
                <a16:creationId xmlns:a16="http://schemas.microsoft.com/office/drawing/2014/main" id="{57492CB7-0DAB-1D4E-B5AD-52824D9B5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095" y="3653129"/>
            <a:ext cx="781200" cy="781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Video - Free cinema icons">
            <a:extLst>
              <a:ext uri="{FF2B5EF4-FFF2-40B4-BE49-F238E27FC236}">
                <a16:creationId xmlns:a16="http://schemas.microsoft.com/office/drawing/2014/main" id="{1D9B9F41-6F52-0D4B-836F-47CDA8911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76" y="4280881"/>
            <a:ext cx="367487" cy="367487"/>
          </a:xfrm>
          <a:prstGeom prst="rect">
            <a:avLst/>
          </a:prstGeom>
          <a:noFill/>
          <a:extLst>
            <a:ext uri="{909E8E84-426E-40DD-AFC4-6F175D3DCCD1}">
              <a14:hiddenFill xmlns:a14="http://schemas.microsoft.com/office/drawing/2010/main">
                <a:solidFill>
                  <a:srgbClr val="FFFFFF"/>
                </a:solidFill>
              </a14:hiddenFill>
            </a:ext>
          </a:extLst>
        </p:spPr>
      </p:pic>
      <p:sp>
        <p:nvSpPr>
          <p:cNvPr id="40" name="Elipse 39">
            <a:extLst>
              <a:ext uri="{FF2B5EF4-FFF2-40B4-BE49-F238E27FC236}">
                <a16:creationId xmlns:a16="http://schemas.microsoft.com/office/drawing/2014/main" id="{60DE8114-6D96-144A-866C-A7AA96CC8AAA}"/>
              </a:ext>
            </a:extLst>
          </p:cNvPr>
          <p:cNvSpPr/>
          <p:nvPr/>
        </p:nvSpPr>
        <p:spPr>
          <a:xfrm>
            <a:off x="2236683" y="4543435"/>
            <a:ext cx="144000" cy="144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6" name="Conector recto de flecha 45">
            <a:extLst>
              <a:ext uri="{FF2B5EF4-FFF2-40B4-BE49-F238E27FC236}">
                <a16:creationId xmlns:a16="http://schemas.microsoft.com/office/drawing/2014/main" id="{E6ED05E9-2A7F-CE44-AE8A-19D38707F864}"/>
              </a:ext>
            </a:extLst>
          </p:cNvPr>
          <p:cNvCxnSpPr>
            <a:cxnSpLocks/>
          </p:cNvCxnSpPr>
          <p:nvPr/>
        </p:nvCxnSpPr>
        <p:spPr>
          <a:xfrm flipH="1">
            <a:off x="2351214" y="2962004"/>
            <a:ext cx="411822" cy="6175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AF9BFA98-0588-4E47-9189-E3F8B12E8EE0}"/>
              </a:ext>
            </a:extLst>
          </p:cNvPr>
          <p:cNvCxnSpPr>
            <a:cxnSpLocks/>
          </p:cNvCxnSpPr>
          <p:nvPr/>
        </p:nvCxnSpPr>
        <p:spPr>
          <a:xfrm flipH="1">
            <a:off x="1461753" y="2916026"/>
            <a:ext cx="1301283" cy="3346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1AC9D5C-C677-3E4B-A30E-62B0155F7DA5}"/>
              </a:ext>
            </a:extLst>
          </p:cNvPr>
          <p:cNvCxnSpPr>
            <a:cxnSpLocks/>
          </p:cNvCxnSpPr>
          <p:nvPr/>
        </p:nvCxnSpPr>
        <p:spPr>
          <a:xfrm flipH="1" flipV="1">
            <a:off x="1793133" y="2199037"/>
            <a:ext cx="969903" cy="6078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id="{DB5834D8-FA70-DA42-8F9F-46FCFA70EDC2}"/>
              </a:ext>
            </a:extLst>
          </p:cNvPr>
          <p:cNvSpPr/>
          <p:nvPr/>
        </p:nvSpPr>
        <p:spPr>
          <a:xfrm>
            <a:off x="2982744" y="3913127"/>
            <a:ext cx="5225061" cy="702308"/>
          </a:xfrm>
          <a:prstGeom prst="rect">
            <a:avLst/>
          </a:prstGeom>
        </p:spPr>
        <p:txBody>
          <a:bodyPr wrap="square">
            <a:spAutoFit/>
          </a:bodyPr>
          <a:lstStyle/>
          <a:p>
            <a:pPr lvl="0">
              <a:lnSpc>
                <a:spcPct val="115000"/>
              </a:lnSpc>
              <a:buClr>
                <a:srgbClr val="000078"/>
              </a:buClr>
              <a:buSzPts val="1400"/>
            </a:pPr>
            <a:r>
              <a:rPr lang="en-US" sz="1800" dirty="0">
                <a:solidFill>
                  <a:srgbClr val="000078"/>
                </a:solidFill>
              </a:rPr>
              <a:t>Each copy is embedded with a buyer-specific watermark, usually called fingerprint.</a:t>
            </a:r>
          </a:p>
        </p:txBody>
      </p:sp>
    </p:spTree>
    <p:extLst>
      <p:ext uri="{BB962C8B-B14F-4D97-AF65-F5344CB8AC3E}">
        <p14:creationId xmlns:p14="http://schemas.microsoft.com/office/powerpoint/2010/main" val="30095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25" grpId="0" animBg="1"/>
      <p:bldP spid="36" grpId="0" animBg="1"/>
      <p:bldP spid="40" grpId="0" animBg="1"/>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2</a:t>
            </a:r>
            <a:r>
              <a:rPr lang="en-US" sz="2200" b="1" i="0" u="none" strike="noStrike" cap="none" dirty="0">
                <a:solidFill>
                  <a:srgbClr val="000078"/>
                </a:solidFill>
                <a:latin typeface="Arial"/>
                <a:ea typeface="Arial"/>
                <a:cs typeface="Arial"/>
                <a:sym typeface="Arial"/>
              </a:rPr>
              <a:t>. Traditional applications of data hiding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49989"/>
            <a:ext cx="8100456" cy="362403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dirty="0"/>
              <a:t>Content authentication / Tampering detection / Tampering localization</a:t>
            </a: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0" marR="0" lvl="0" indent="0" algn="l" rtl="0">
              <a:lnSpc>
                <a:spcPct val="115000"/>
              </a:lnSpc>
              <a:spcBef>
                <a:spcPts val="0"/>
              </a:spcBef>
              <a:spcAft>
                <a:spcPts val="0"/>
              </a:spcAft>
              <a:buClr>
                <a:srgbClr val="000078"/>
              </a:buClr>
              <a:buSzPts val="1400"/>
            </a:pPr>
            <a:endParaRPr lang="en-US" sz="1800" i="0" u="none" strike="noStrike" cap="none" dirty="0">
              <a:solidFill>
                <a:srgbClr val="000078"/>
              </a:solidFill>
              <a:latin typeface="Arial"/>
              <a:ea typeface="Arial"/>
              <a:cs typeface="Arial"/>
              <a:sym typeface="Arial"/>
            </a:endParaRPr>
          </a:p>
          <a:p>
            <a:pPr marL="0" marR="0" lvl="0" indent="0" algn="l" rtl="0">
              <a:lnSpc>
                <a:spcPct val="115000"/>
              </a:lnSpc>
              <a:spcBef>
                <a:spcPts val="0"/>
              </a:spcBef>
              <a:spcAft>
                <a:spcPts val="0"/>
              </a:spcAft>
              <a:buClr>
                <a:srgbClr val="000078"/>
              </a:buClr>
              <a:buSzPts val="1400"/>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a:p>
            <a:pPr marL="285750" marR="0" lvl="0" indent="-285750" algn="l" rtl="0">
              <a:lnSpc>
                <a:spcPct val="115000"/>
              </a:lnSpc>
              <a:spcBef>
                <a:spcPts val="0"/>
              </a:spcBef>
              <a:spcAft>
                <a:spcPts val="0"/>
              </a:spcAft>
              <a:buClr>
                <a:srgbClr val="000078"/>
              </a:buClr>
              <a:buSzPts val="1400"/>
              <a:buFont typeface="Arial" panose="020B0604020202020204" pitchFamily="34" charset="0"/>
              <a:buChar char="•"/>
            </a:pPr>
            <a:endParaRPr lang="en-US" sz="18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22</a:t>
            </a:fld>
            <a:endParaRPr lang="en-US"/>
          </a:p>
        </p:txBody>
      </p:sp>
      <p:pic>
        <p:nvPicPr>
          <p:cNvPr id="5" name="Imagen 4" descr="Imagen que contiene pasto, primate, animal, mamífero&#10;&#10;Descripción generada automáticamente">
            <a:extLst>
              <a:ext uri="{FF2B5EF4-FFF2-40B4-BE49-F238E27FC236}">
                <a16:creationId xmlns:a16="http://schemas.microsoft.com/office/drawing/2014/main" id="{283FB2D6-337F-F14C-95AC-12D8D8115CB3}"/>
              </a:ext>
            </a:extLst>
          </p:cNvPr>
          <p:cNvPicPr>
            <a:picLocks noChangeAspect="1"/>
          </p:cNvPicPr>
          <p:nvPr/>
        </p:nvPicPr>
        <p:blipFill>
          <a:blip r:embed="rId3"/>
          <a:stretch>
            <a:fillRect/>
          </a:stretch>
        </p:blipFill>
        <p:spPr>
          <a:xfrm>
            <a:off x="550638" y="1749819"/>
            <a:ext cx="1800343" cy="1378641"/>
          </a:xfrm>
          <a:prstGeom prst="rect">
            <a:avLst/>
          </a:prstGeom>
        </p:spPr>
      </p:pic>
      <p:sp>
        <p:nvSpPr>
          <p:cNvPr id="27" name="Rectángulo 26">
            <a:extLst>
              <a:ext uri="{FF2B5EF4-FFF2-40B4-BE49-F238E27FC236}">
                <a16:creationId xmlns:a16="http://schemas.microsoft.com/office/drawing/2014/main" id="{991D13B5-038A-3C49-8F2D-6842520E71DA}"/>
              </a:ext>
            </a:extLst>
          </p:cNvPr>
          <p:cNvSpPr/>
          <p:nvPr/>
        </p:nvSpPr>
        <p:spPr>
          <a:xfrm>
            <a:off x="2960730" y="2031651"/>
            <a:ext cx="1424762" cy="788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Fragile or Semi-Fragile Watermarking</a:t>
            </a:r>
          </a:p>
        </p:txBody>
      </p:sp>
      <p:cxnSp>
        <p:nvCxnSpPr>
          <p:cNvPr id="28" name="Conector recto de flecha 27">
            <a:extLst>
              <a:ext uri="{FF2B5EF4-FFF2-40B4-BE49-F238E27FC236}">
                <a16:creationId xmlns:a16="http://schemas.microsoft.com/office/drawing/2014/main" id="{A4F93F65-6831-F844-9DC5-945CFE03FE12}"/>
              </a:ext>
            </a:extLst>
          </p:cNvPr>
          <p:cNvCxnSpPr>
            <a:cxnSpLocks/>
          </p:cNvCxnSpPr>
          <p:nvPr/>
        </p:nvCxnSpPr>
        <p:spPr>
          <a:xfrm>
            <a:off x="2455952" y="2439139"/>
            <a:ext cx="44213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2E2B1FC4-A0EE-884E-A1D2-2B53F40C68E6}"/>
              </a:ext>
            </a:extLst>
          </p:cNvPr>
          <p:cNvCxnSpPr>
            <a:cxnSpLocks/>
          </p:cNvCxnSpPr>
          <p:nvPr/>
        </p:nvCxnSpPr>
        <p:spPr>
          <a:xfrm>
            <a:off x="6878413" y="2397103"/>
            <a:ext cx="580445" cy="12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30" name="Imagen 29" descr="Imagen que contiene pasto, primate, animal, mamífero&#10;&#10;Descripción generada automáticamente">
            <a:extLst>
              <a:ext uri="{FF2B5EF4-FFF2-40B4-BE49-F238E27FC236}">
                <a16:creationId xmlns:a16="http://schemas.microsoft.com/office/drawing/2014/main" id="{4C5A2E0B-AADF-384B-A227-D633352F4A60}"/>
              </a:ext>
            </a:extLst>
          </p:cNvPr>
          <p:cNvPicPr>
            <a:picLocks noChangeAspect="1"/>
          </p:cNvPicPr>
          <p:nvPr/>
        </p:nvPicPr>
        <p:blipFill>
          <a:blip r:embed="rId3"/>
          <a:stretch>
            <a:fillRect/>
          </a:stretch>
        </p:blipFill>
        <p:spPr>
          <a:xfrm>
            <a:off x="5014181" y="1722979"/>
            <a:ext cx="1800343" cy="1378641"/>
          </a:xfrm>
          <a:prstGeom prst="rect">
            <a:avLst/>
          </a:prstGeom>
        </p:spPr>
      </p:pic>
      <p:cxnSp>
        <p:nvCxnSpPr>
          <p:cNvPr id="8" name="Conector angular 7">
            <a:extLst>
              <a:ext uri="{FF2B5EF4-FFF2-40B4-BE49-F238E27FC236}">
                <a16:creationId xmlns:a16="http://schemas.microsoft.com/office/drawing/2014/main" id="{FD6E717C-7347-1E48-9316-DEADFC088308}"/>
              </a:ext>
            </a:extLst>
          </p:cNvPr>
          <p:cNvCxnSpPr>
            <a:cxnSpLocks/>
          </p:cNvCxnSpPr>
          <p:nvPr/>
        </p:nvCxnSpPr>
        <p:spPr>
          <a:xfrm rot="5400000">
            <a:off x="7318949" y="3050460"/>
            <a:ext cx="1173721" cy="712379"/>
          </a:xfrm>
          <a:prstGeom prst="bentConnector3">
            <a:avLst>
              <a:gd name="adj1" fmla="val 98918"/>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088FEED9-EFC0-874F-A074-7281F94AF484}"/>
              </a:ext>
            </a:extLst>
          </p:cNvPr>
          <p:cNvSpPr/>
          <p:nvPr/>
        </p:nvSpPr>
        <p:spPr>
          <a:xfrm>
            <a:off x="7549617" y="1931189"/>
            <a:ext cx="1424762" cy="788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Tampering</a:t>
            </a:r>
          </a:p>
        </p:txBody>
      </p:sp>
      <p:pic>
        <p:nvPicPr>
          <p:cNvPr id="13" name="Imagen 12" descr="Imagen que contiene pasto, primate, animal, mamífero&#10;&#10;Descripción generada automáticamente">
            <a:extLst>
              <a:ext uri="{FF2B5EF4-FFF2-40B4-BE49-F238E27FC236}">
                <a16:creationId xmlns:a16="http://schemas.microsoft.com/office/drawing/2014/main" id="{7EBFDDA1-A552-9146-85B8-DB3958071775}"/>
              </a:ext>
            </a:extLst>
          </p:cNvPr>
          <p:cNvPicPr>
            <a:picLocks noChangeAspect="1"/>
          </p:cNvPicPr>
          <p:nvPr/>
        </p:nvPicPr>
        <p:blipFill>
          <a:blip r:embed="rId4"/>
          <a:stretch>
            <a:fillRect/>
          </a:stretch>
        </p:blipFill>
        <p:spPr>
          <a:xfrm>
            <a:off x="5679781" y="3330510"/>
            <a:ext cx="1800343" cy="1326001"/>
          </a:xfrm>
          <a:prstGeom prst="rect">
            <a:avLst/>
          </a:prstGeom>
        </p:spPr>
      </p:pic>
      <p:cxnSp>
        <p:nvCxnSpPr>
          <p:cNvPr id="41" name="Conector recto de flecha 40">
            <a:extLst>
              <a:ext uri="{FF2B5EF4-FFF2-40B4-BE49-F238E27FC236}">
                <a16:creationId xmlns:a16="http://schemas.microsoft.com/office/drawing/2014/main" id="{DAAC3D06-59D2-E44F-9CAC-EA8792BEF6CA}"/>
              </a:ext>
            </a:extLst>
          </p:cNvPr>
          <p:cNvCxnSpPr>
            <a:cxnSpLocks/>
          </p:cNvCxnSpPr>
          <p:nvPr/>
        </p:nvCxnSpPr>
        <p:spPr>
          <a:xfrm>
            <a:off x="4486940" y="2412299"/>
            <a:ext cx="47489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0F13DEB-06F6-B74E-A462-41DECD354E2C}"/>
              </a:ext>
            </a:extLst>
          </p:cNvPr>
          <p:cNvSpPr/>
          <p:nvPr/>
        </p:nvSpPr>
        <p:spPr>
          <a:xfrm>
            <a:off x="3313030" y="3599139"/>
            <a:ext cx="1424762" cy="788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Authentication or Localization</a:t>
            </a:r>
          </a:p>
        </p:txBody>
      </p:sp>
      <p:cxnSp>
        <p:nvCxnSpPr>
          <p:cNvPr id="45" name="Conector recto de flecha 44">
            <a:extLst>
              <a:ext uri="{FF2B5EF4-FFF2-40B4-BE49-F238E27FC236}">
                <a16:creationId xmlns:a16="http://schemas.microsoft.com/office/drawing/2014/main" id="{8E4D080D-28BC-F646-8158-AB620CC0A4CD}"/>
              </a:ext>
            </a:extLst>
          </p:cNvPr>
          <p:cNvCxnSpPr>
            <a:cxnSpLocks/>
          </p:cNvCxnSpPr>
          <p:nvPr/>
        </p:nvCxnSpPr>
        <p:spPr>
          <a:xfrm flipH="1">
            <a:off x="4822703" y="3993208"/>
            <a:ext cx="72292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B0BDA602-D82E-8049-8FF2-09223772D439}"/>
              </a:ext>
            </a:extLst>
          </p:cNvPr>
          <p:cNvCxnSpPr>
            <a:cxnSpLocks/>
          </p:cNvCxnSpPr>
          <p:nvPr/>
        </p:nvCxnSpPr>
        <p:spPr>
          <a:xfrm flipH="1">
            <a:off x="2455952" y="3973735"/>
            <a:ext cx="72292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1" name="Imagen 20" descr="Logotipo&#10;&#10;Descripción generada automáticamente">
            <a:extLst>
              <a:ext uri="{FF2B5EF4-FFF2-40B4-BE49-F238E27FC236}">
                <a16:creationId xmlns:a16="http://schemas.microsoft.com/office/drawing/2014/main" id="{DC45E03E-A60B-0E40-9EAE-3373A71C9B25}"/>
              </a:ext>
            </a:extLst>
          </p:cNvPr>
          <p:cNvPicPr>
            <a:picLocks noChangeAspect="1"/>
          </p:cNvPicPr>
          <p:nvPr/>
        </p:nvPicPr>
        <p:blipFill>
          <a:blip r:embed="rId5"/>
          <a:stretch>
            <a:fillRect/>
          </a:stretch>
        </p:blipFill>
        <p:spPr>
          <a:xfrm>
            <a:off x="584508" y="3331553"/>
            <a:ext cx="1779077" cy="1324958"/>
          </a:xfrm>
          <a:prstGeom prst="rect">
            <a:avLst/>
          </a:prstGeom>
        </p:spPr>
      </p:pic>
    </p:spTree>
    <p:extLst>
      <p:ext uri="{BB962C8B-B14F-4D97-AF65-F5344CB8AC3E}">
        <p14:creationId xmlns:p14="http://schemas.microsoft.com/office/powerpoint/2010/main" val="31656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200" dirty="0"/>
              <a:t>2. Traditional applications of data hiding – Watermarking</a:t>
            </a:r>
            <a:endParaRPr lang="en-US" sz="22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97162"/>
            <a:ext cx="8100456" cy="374059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Other applications</a:t>
            </a:r>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a:p>
            <a:pPr marL="742950" lvl="1" indent="-285750">
              <a:buFont typeface="Arial" panose="020B0604020202020204" pitchFamily="34" charset="0"/>
              <a:buChar char="•"/>
            </a:pPr>
            <a:r>
              <a:rPr lang="en-US" sz="1600" b="1" dirty="0"/>
              <a:t>Copy control: </a:t>
            </a:r>
            <a:r>
              <a:rPr lang="en-US" sz="1600" b="1" dirty="0">
                <a:solidFill>
                  <a:srgbClr val="FF0000"/>
                </a:solidFill>
              </a:rPr>
              <a:t>Never-copy watermarks </a:t>
            </a:r>
            <a:r>
              <a:rPr lang="en-US" sz="1600" dirty="0"/>
              <a:t>are embedded in the content. Compliant devices do not allow making a copy of such contents.</a:t>
            </a:r>
          </a:p>
          <a:p>
            <a:pPr marL="457200" lvl="1" indent="0"/>
            <a:endParaRPr lang="en-US" sz="1600" dirty="0"/>
          </a:p>
          <a:p>
            <a:pPr marL="742950" lvl="1" indent="-285750">
              <a:buFont typeface="Arial" panose="020B0604020202020204" pitchFamily="34" charset="0"/>
              <a:buChar char="•"/>
            </a:pPr>
            <a:r>
              <a:rPr lang="en-US" sz="1600" b="1" dirty="0"/>
              <a:t>Device control: </a:t>
            </a:r>
            <a:r>
              <a:rPr lang="en-US" sz="1600" b="1" dirty="0">
                <a:solidFill>
                  <a:srgbClr val="FF0000"/>
                </a:solidFill>
              </a:rPr>
              <a:t>Some devices can be controlled</a:t>
            </a:r>
            <a:r>
              <a:rPr lang="en-US" sz="1600" dirty="0"/>
              <a:t> using embedded watermarks that trigger specific functions or operations.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b="1" dirty="0"/>
              <a:t>Legacy enhancement: </a:t>
            </a:r>
            <a:r>
              <a:rPr lang="en-US" sz="1600" b="1" dirty="0">
                <a:solidFill>
                  <a:srgbClr val="FF0000"/>
                </a:solidFill>
              </a:rPr>
              <a:t>New functionalities can be introduced in some technology </a:t>
            </a:r>
            <a:r>
              <a:rPr lang="en-US" sz="1600" dirty="0"/>
              <a:t>without interfering with older devices, preserving backward compatibility. The new functionalities are deployed through embedded watermarks.</a:t>
            </a:r>
            <a:endParaRPr lang="en-US" sz="1500"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23</a:t>
            </a:fld>
            <a:endParaRPr lang="es-ES" dirty="0"/>
          </a:p>
        </p:txBody>
      </p:sp>
    </p:spTree>
    <p:extLst>
      <p:ext uri="{BB962C8B-B14F-4D97-AF65-F5344CB8AC3E}">
        <p14:creationId xmlns:p14="http://schemas.microsoft.com/office/powerpoint/2010/main" val="10269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200" dirty="0"/>
              <a:t>2. Traditional applications of data hiding – Watermarking</a:t>
            </a:r>
            <a:endParaRPr lang="en-US" sz="22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97162"/>
            <a:ext cx="8100456" cy="374059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Copyright protection: </a:t>
            </a:r>
            <a:r>
              <a:rPr lang="en-US" sz="1800" i="0" u="none" strike="noStrike" cap="none" dirty="0">
                <a:solidFill>
                  <a:srgbClr val="000078"/>
                </a:solidFill>
                <a:latin typeface="Arial"/>
                <a:ea typeface="Arial"/>
                <a:cs typeface="Arial"/>
                <a:sym typeface="Arial"/>
              </a:rPr>
              <a:t>Many watermarking applications focus on copyright protection. Is digital watermarking better than cryptography for copyright?</a:t>
            </a:r>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24</a:t>
            </a:fld>
            <a:endParaRPr lang="es-ES" dirty="0"/>
          </a:p>
        </p:txBody>
      </p:sp>
      <p:sp>
        <p:nvSpPr>
          <p:cNvPr id="6" name="Rectángulo 5">
            <a:extLst>
              <a:ext uri="{FF2B5EF4-FFF2-40B4-BE49-F238E27FC236}">
                <a16:creationId xmlns:a16="http://schemas.microsoft.com/office/drawing/2014/main" id="{E395ED47-8288-9241-9C19-2C2BE2AE3248}"/>
              </a:ext>
            </a:extLst>
          </p:cNvPr>
          <p:cNvSpPr/>
          <p:nvPr/>
        </p:nvSpPr>
        <p:spPr>
          <a:xfrm>
            <a:off x="2391999" y="2971798"/>
            <a:ext cx="1089946" cy="547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Encryption</a:t>
            </a:r>
          </a:p>
        </p:txBody>
      </p:sp>
      <p:cxnSp>
        <p:nvCxnSpPr>
          <p:cNvPr id="7" name="Conector recto de flecha 6">
            <a:extLst>
              <a:ext uri="{FF2B5EF4-FFF2-40B4-BE49-F238E27FC236}">
                <a16:creationId xmlns:a16="http://schemas.microsoft.com/office/drawing/2014/main" id="{4D74B5B0-23F2-E346-B808-CB14FF6CE4F8}"/>
              </a:ext>
            </a:extLst>
          </p:cNvPr>
          <p:cNvCxnSpPr>
            <a:cxnSpLocks/>
          </p:cNvCxnSpPr>
          <p:nvPr/>
        </p:nvCxnSpPr>
        <p:spPr>
          <a:xfrm flipV="1">
            <a:off x="1833883" y="3245402"/>
            <a:ext cx="478635"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Ciphered image test using Method 1 | Download Scientific Diagram">
            <a:extLst>
              <a:ext uri="{FF2B5EF4-FFF2-40B4-BE49-F238E27FC236}">
                <a16:creationId xmlns:a16="http://schemas.microsoft.com/office/drawing/2014/main" id="{3D059D12-FDF8-CC4C-AAD2-7BE9056FB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801" y="2708222"/>
            <a:ext cx="691451" cy="107436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de flecha 9">
            <a:extLst>
              <a:ext uri="{FF2B5EF4-FFF2-40B4-BE49-F238E27FC236}">
                <a16:creationId xmlns:a16="http://schemas.microsoft.com/office/drawing/2014/main" id="{AA303663-1487-B749-95E2-D101976E5802}"/>
              </a:ext>
            </a:extLst>
          </p:cNvPr>
          <p:cNvCxnSpPr>
            <a:cxnSpLocks/>
          </p:cNvCxnSpPr>
          <p:nvPr/>
        </p:nvCxnSpPr>
        <p:spPr>
          <a:xfrm>
            <a:off x="3545742" y="3245401"/>
            <a:ext cx="521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1" name="Picture 4" descr="La Gioconda - Wikipedia, la enciclopedia libre">
            <a:extLst>
              <a:ext uri="{FF2B5EF4-FFF2-40B4-BE49-F238E27FC236}">
                <a16:creationId xmlns:a16="http://schemas.microsoft.com/office/drawing/2014/main" id="{F39AE741-0334-5C48-91A5-D5618A008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67" y="2708222"/>
            <a:ext cx="721971" cy="10743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1F5C1E49-1896-3047-AD18-E17A9195AA14}"/>
              </a:ext>
            </a:extLst>
          </p:cNvPr>
          <p:cNvSpPr/>
          <p:nvPr/>
        </p:nvSpPr>
        <p:spPr>
          <a:xfrm>
            <a:off x="5556918" y="2971797"/>
            <a:ext cx="1244203" cy="547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Decryption</a:t>
            </a:r>
          </a:p>
        </p:txBody>
      </p:sp>
      <p:cxnSp>
        <p:nvCxnSpPr>
          <p:cNvPr id="15" name="Conector recto de flecha 14">
            <a:extLst>
              <a:ext uri="{FF2B5EF4-FFF2-40B4-BE49-F238E27FC236}">
                <a16:creationId xmlns:a16="http://schemas.microsoft.com/office/drawing/2014/main" id="{EE92B8AF-9176-1946-86F9-AFAF1260F473}"/>
              </a:ext>
            </a:extLst>
          </p:cNvPr>
          <p:cNvCxnSpPr>
            <a:cxnSpLocks/>
          </p:cNvCxnSpPr>
          <p:nvPr/>
        </p:nvCxnSpPr>
        <p:spPr>
          <a:xfrm>
            <a:off x="4931502" y="3231479"/>
            <a:ext cx="521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6" name="Picture 4" descr="La Gioconda - Wikipedia, la enciclopedia libre">
            <a:extLst>
              <a:ext uri="{FF2B5EF4-FFF2-40B4-BE49-F238E27FC236}">
                <a16:creationId xmlns:a16="http://schemas.microsoft.com/office/drawing/2014/main" id="{7E9C3206-CCD6-FA4B-9627-EBACA29C9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814" y="2708219"/>
            <a:ext cx="721971" cy="10743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recto de flecha 16">
            <a:extLst>
              <a:ext uri="{FF2B5EF4-FFF2-40B4-BE49-F238E27FC236}">
                <a16:creationId xmlns:a16="http://schemas.microsoft.com/office/drawing/2014/main" id="{48F3A6B6-B007-2842-B04B-DBF32DF566D0}"/>
              </a:ext>
            </a:extLst>
          </p:cNvPr>
          <p:cNvCxnSpPr>
            <a:cxnSpLocks/>
          </p:cNvCxnSpPr>
          <p:nvPr/>
        </p:nvCxnSpPr>
        <p:spPr>
          <a:xfrm>
            <a:off x="6880803" y="3245401"/>
            <a:ext cx="521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0192CF37-FC22-6646-AF49-8E99D19A9F24}"/>
              </a:ext>
            </a:extLst>
          </p:cNvPr>
          <p:cNvSpPr/>
          <p:nvPr/>
        </p:nvSpPr>
        <p:spPr>
          <a:xfrm>
            <a:off x="878800" y="2571750"/>
            <a:ext cx="4081297" cy="1392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6EC42D5-7F2B-C14F-9840-BA9995FBA6C3}"/>
              </a:ext>
            </a:extLst>
          </p:cNvPr>
          <p:cNvSpPr txBox="1"/>
          <p:nvPr/>
        </p:nvSpPr>
        <p:spPr>
          <a:xfrm>
            <a:off x="772475" y="3993484"/>
            <a:ext cx="990977" cy="307777"/>
          </a:xfrm>
          <a:prstGeom prst="rect">
            <a:avLst/>
          </a:prstGeom>
          <a:noFill/>
        </p:spPr>
        <p:txBody>
          <a:bodyPr wrap="none" rtlCol="0">
            <a:spAutoFit/>
          </a:bodyPr>
          <a:lstStyle/>
          <a:p>
            <a:r>
              <a:rPr lang="en-US" dirty="0"/>
              <a:t>Seller end</a:t>
            </a:r>
          </a:p>
        </p:txBody>
      </p:sp>
      <p:sp>
        <p:nvSpPr>
          <p:cNvPr id="20" name="Rectángulo 19">
            <a:extLst>
              <a:ext uri="{FF2B5EF4-FFF2-40B4-BE49-F238E27FC236}">
                <a16:creationId xmlns:a16="http://schemas.microsoft.com/office/drawing/2014/main" id="{1489710E-8911-B442-AFCD-351514FD203C}"/>
              </a:ext>
            </a:extLst>
          </p:cNvPr>
          <p:cNvSpPr/>
          <p:nvPr/>
        </p:nvSpPr>
        <p:spPr>
          <a:xfrm>
            <a:off x="4087906" y="2571750"/>
            <a:ext cx="4253273" cy="1392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18A0EB46-5164-984E-81AA-A96FF283C500}"/>
              </a:ext>
            </a:extLst>
          </p:cNvPr>
          <p:cNvSpPr txBox="1"/>
          <p:nvPr/>
        </p:nvSpPr>
        <p:spPr>
          <a:xfrm>
            <a:off x="7477209" y="3964615"/>
            <a:ext cx="1000595" cy="307777"/>
          </a:xfrm>
          <a:prstGeom prst="rect">
            <a:avLst/>
          </a:prstGeom>
          <a:noFill/>
        </p:spPr>
        <p:txBody>
          <a:bodyPr wrap="none" rtlCol="0">
            <a:spAutoFit/>
          </a:bodyPr>
          <a:lstStyle/>
          <a:p>
            <a:r>
              <a:rPr lang="en-US" dirty="0"/>
              <a:t>Buyer end</a:t>
            </a:r>
          </a:p>
        </p:txBody>
      </p:sp>
      <p:sp>
        <p:nvSpPr>
          <p:cNvPr id="22" name="CuadroTexto 21">
            <a:extLst>
              <a:ext uri="{FF2B5EF4-FFF2-40B4-BE49-F238E27FC236}">
                <a16:creationId xmlns:a16="http://schemas.microsoft.com/office/drawing/2014/main" id="{5DDDD612-EA19-F44A-AB1B-34EDDE62555B}"/>
              </a:ext>
            </a:extLst>
          </p:cNvPr>
          <p:cNvSpPr txBox="1"/>
          <p:nvPr/>
        </p:nvSpPr>
        <p:spPr>
          <a:xfrm>
            <a:off x="3843639" y="2161326"/>
            <a:ext cx="1348446" cy="307777"/>
          </a:xfrm>
          <a:prstGeom prst="rect">
            <a:avLst/>
          </a:prstGeom>
          <a:noFill/>
        </p:spPr>
        <p:txBody>
          <a:bodyPr wrap="none" rtlCol="0">
            <a:spAutoFit/>
          </a:bodyPr>
          <a:lstStyle/>
          <a:p>
            <a:r>
              <a:rPr lang="en-US" dirty="0"/>
              <a:t>Cipher content</a:t>
            </a:r>
          </a:p>
        </p:txBody>
      </p:sp>
      <p:sp>
        <p:nvSpPr>
          <p:cNvPr id="23" name="CuadroTexto 22">
            <a:extLst>
              <a:ext uri="{FF2B5EF4-FFF2-40B4-BE49-F238E27FC236}">
                <a16:creationId xmlns:a16="http://schemas.microsoft.com/office/drawing/2014/main" id="{6DCF9DB1-0107-7B43-9695-B9212C56C214}"/>
              </a:ext>
            </a:extLst>
          </p:cNvPr>
          <p:cNvSpPr txBox="1"/>
          <p:nvPr/>
        </p:nvSpPr>
        <p:spPr>
          <a:xfrm>
            <a:off x="724754" y="2178321"/>
            <a:ext cx="1220206" cy="307777"/>
          </a:xfrm>
          <a:prstGeom prst="rect">
            <a:avLst/>
          </a:prstGeom>
          <a:noFill/>
        </p:spPr>
        <p:txBody>
          <a:bodyPr wrap="none" rtlCol="0">
            <a:spAutoFit/>
          </a:bodyPr>
          <a:lstStyle/>
          <a:p>
            <a:r>
              <a:rPr lang="en-US" dirty="0"/>
              <a:t>Plain content</a:t>
            </a:r>
          </a:p>
        </p:txBody>
      </p:sp>
      <p:sp>
        <p:nvSpPr>
          <p:cNvPr id="24" name="CuadroTexto 23">
            <a:extLst>
              <a:ext uri="{FF2B5EF4-FFF2-40B4-BE49-F238E27FC236}">
                <a16:creationId xmlns:a16="http://schemas.microsoft.com/office/drawing/2014/main" id="{CFD2EC02-2E40-5440-A4A1-908E75DB20AF}"/>
              </a:ext>
            </a:extLst>
          </p:cNvPr>
          <p:cNvSpPr txBox="1"/>
          <p:nvPr/>
        </p:nvSpPr>
        <p:spPr>
          <a:xfrm>
            <a:off x="7257598" y="2161326"/>
            <a:ext cx="1220206" cy="307777"/>
          </a:xfrm>
          <a:prstGeom prst="rect">
            <a:avLst/>
          </a:prstGeom>
          <a:noFill/>
        </p:spPr>
        <p:txBody>
          <a:bodyPr wrap="none" rtlCol="0">
            <a:spAutoFit/>
          </a:bodyPr>
          <a:lstStyle/>
          <a:p>
            <a:r>
              <a:rPr lang="en-US" dirty="0"/>
              <a:t>Plain content</a:t>
            </a:r>
          </a:p>
        </p:txBody>
      </p:sp>
      <p:sp>
        <p:nvSpPr>
          <p:cNvPr id="12" name="Rectángulo 11">
            <a:extLst>
              <a:ext uri="{FF2B5EF4-FFF2-40B4-BE49-F238E27FC236}">
                <a16:creationId xmlns:a16="http://schemas.microsoft.com/office/drawing/2014/main" id="{0117FFAC-2A9C-3A4A-9F85-562693B8D775}"/>
              </a:ext>
            </a:extLst>
          </p:cNvPr>
          <p:cNvSpPr/>
          <p:nvPr/>
        </p:nvSpPr>
        <p:spPr>
          <a:xfrm>
            <a:off x="1267963" y="4383456"/>
            <a:ext cx="6667750" cy="369332"/>
          </a:xfrm>
          <a:prstGeom prst="rect">
            <a:avLst/>
          </a:prstGeom>
        </p:spPr>
        <p:txBody>
          <a:bodyPr wrap="square">
            <a:spAutoFit/>
          </a:bodyPr>
          <a:lstStyle/>
          <a:p>
            <a:r>
              <a:rPr lang="en-US" sz="1800" b="1" dirty="0">
                <a:solidFill>
                  <a:srgbClr val="FF0000"/>
                </a:solidFill>
              </a:rPr>
              <a:t>Plain content redistribution is possible at the buyer end!!!</a:t>
            </a:r>
            <a:endParaRPr lang="es-ES" sz="1800" b="1" dirty="0">
              <a:solidFill>
                <a:srgbClr val="FF0000"/>
              </a:solidFill>
            </a:endParaRPr>
          </a:p>
        </p:txBody>
      </p:sp>
    </p:spTree>
    <p:extLst>
      <p:ext uri="{BB962C8B-B14F-4D97-AF65-F5344CB8AC3E}">
        <p14:creationId xmlns:p14="http://schemas.microsoft.com/office/powerpoint/2010/main" val="26909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9" grpId="0" animBg="1"/>
      <p:bldP spid="9" grpId="1" animBg="1"/>
      <p:bldP spid="19" grpId="0"/>
      <p:bldP spid="19" grpId="1"/>
      <p:bldP spid="20" grpId="0" animBg="1"/>
      <p:bldP spid="21" grpId="0"/>
      <p:bldP spid="22" grpId="0"/>
      <p:bldP spid="23" grpId="0"/>
      <p:bldP spid="2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200" dirty="0"/>
              <a:t>2. Traditional applications of data hiding – Watermarking</a:t>
            </a:r>
            <a:endParaRPr lang="en-US" sz="2200" b="1" i="0" u="none" strike="noStrike" cap="none" dirty="0">
              <a:solidFill>
                <a:srgbClr val="000078"/>
              </a:solidFill>
              <a:latin typeface="Arial"/>
              <a:ea typeface="Arial"/>
              <a:cs typeface="Arial"/>
              <a:sym typeface="Arial"/>
            </a:endParaRPr>
          </a:p>
        </p:txBody>
      </p:sp>
      <p:sp>
        <p:nvSpPr>
          <p:cNvPr id="246" name="Google Shape;246;p28"/>
          <p:cNvSpPr txBox="1">
            <a:spLocks noGrp="1"/>
          </p:cNvSpPr>
          <p:nvPr>
            <p:ph type="body" idx="1"/>
          </p:nvPr>
        </p:nvSpPr>
        <p:spPr>
          <a:xfrm>
            <a:off x="772475" y="1197162"/>
            <a:ext cx="8100456" cy="374059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78"/>
              </a:buClr>
              <a:buSzPts val="1400"/>
              <a:buNone/>
            </a:pPr>
            <a:r>
              <a:rPr lang="en-US" sz="1800" b="1" i="0" u="none" strike="noStrike" cap="none" dirty="0">
                <a:solidFill>
                  <a:srgbClr val="000078"/>
                </a:solidFill>
                <a:latin typeface="Arial"/>
                <a:ea typeface="Arial"/>
                <a:cs typeface="Arial"/>
                <a:sym typeface="Arial"/>
              </a:rPr>
              <a:t>Copyright protection: </a:t>
            </a:r>
            <a:r>
              <a:rPr lang="en-US" sz="1800" i="0" u="none" strike="noStrike" cap="none" dirty="0">
                <a:solidFill>
                  <a:srgbClr val="000078"/>
                </a:solidFill>
                <a:latin typeface="Arial"/>
                <a:ea typeface="Arial"/>
                <a:cs typeface="Arial"/>
                <a:sym typeface="Arial"/>
              </a:rPr>
              <a:t>Many watermarking applications focus on copyright protection. Is digital watermarking better than cryptography for copyright?</a:t>
            </a:r>
          </a:p>
          <a:p>
            <a:pPr marL="0" marR="0" lvl="0" indent="0" algn="l" rtl="0">
              <a:lnSpc>
                <a:spcPct val="115000"/>
              </a:lnSpc>
              <a:spcBef>
                <a:spcPts val="0"/>
              </a:spcBef>
              <a:spcAft>
                <a:spcPts val="0"/>
              </a:spcAft>
              <a:buClr>
                <a:srgbClr val="000078"/>
              </a:buClr>
              <a:buSzPts val="1400"/>
            </a:pPr>
            <a:endParaRPr lang="en-US" sz="18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25</a:t>
            </a:fld>
            <a:endParaRPr lang="es-ES" dirty="0"/>
          </a:p>
        </p:txBody>
      </p:sp>
      <p:sp>
        <p:nvSpPr>
          <p:cNvPr id="6" name="Rectángulo 5">
            <a:extLst>
              <a:ext uri="{FF2B5EF4-FFF2-40B4-BE49-F238E27FC236}">
                <a16:creationId xmlns:a16="http://schemas.microsoft.com/office/drawing/2014/main" id="{E395ED47-8288-9241-9C19-2C2BE2AE3248}"/>
              </a:ext>
            </a:extLst>
          </p:cNvPr>
          <p:cNvSpPr/>
          <p:nvPr/>
        </p:nvSpPr>
        <p:spPr>
          <a:xfrm>
            <a:off x="3836784" y="2886302"/>
            <a:ext cx="1232465" cy="547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Watermark</a:t>
            </a:r>
          </a:p>
        </p:txBody>
      </p:sp>
      <p:cxnSp>
        <p:nvCxnSpPr>
          <p:cNvPr id="7" name="Conector recto de flecha 6">
            <a:extLst>
              <a:ext uri="{FF2B5EF4-FFF2-40B4-BE49-F238E27FC236}">
                <a16:creationId xmlns:a16="http://schemas.microsoft.com/office/drawing/2014/main" id="{4D74B5B0-23F2-E346-B808-CB14FF6CE4F8}"/>
              </a:ext>
            </a:extLst>
          </p:cNvPr>
          <p:cNvCxnSpPr>
            <a:cxnSpLocks/>
          </p:cNvCxnSpPr>
          <p:nvPr/>
        </p:nvCxnSpPr>
        <p:spPr>
          <a:xfrm flipV="1">
            <a:off x="3227862" y="3158562"/>
            <a:ext cx="478635"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AA303663-1487-B749-95E2-D101976E5802}"/>
              </a:ext>
            </a:extLst>
          </p:cNvPr>
          <p:cNvCxnSpPr>
            <a:cxnSpLocks/>
          </p:cNvCxnSpPr>
          <p:nvPr/>
        </p:nvCxnSpPr>
        <p:spPr>
          <a:xfrm>
            <a:off x="5180770" y="3150055"/>
            <a:ext cx="521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1" name="Picture 4" descr="La Gioconda - Wikipedia, la enciclopedia libre">
            <a:extLst>
              <a:ext uri="{FF2B5EF4-FFF2-40B4-BE49-F238E27FC236}">
                <a16:creationId xmlns:a16="http://schemas.microsoft.com/office/drawing/2014/main" id="{F39AE741-0334-5C48-91A5-D5618A008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503" y="2621035"/>
            <a:ext cx="721971" cy="10743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a Gioconda - Wikipedia, la enciclopedia libre">
            <a:extLst>
              <a:ext uri="{FF2B5EF4-FFF2-40B4-BE49-F238E27FC236}">
                <a16:creationId xmlns:a16="http://schemas.microsoft.com/office/drawing/2014/main" id="{7E9C3206-CCD6-FA4B-9627-EBACA29C9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698" y="2621035"/>
            <a:ext cx="721971" cy="107436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192CF37-FC22-6646-AF49-8E99D19A9F24}"/>
              </a:ext>
            </a:extLst>
          </p:cNvPr>
          <p:cNvSpPr/>
          <p:nvPr/>
        </p:nvSpPr>
        <p:spPr>
          <a:xfrm>
            <a:off x="2169042" y="2476404"/>
            <a:ext cx="4426083" cy="1392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6EC42D5-7F2B-C14F-9840-BA9995FBA6C3}"/>
              </a:ext>
            </a:extLst>
          </p:cNvPr>
          <p:cNvSpPr txBox="1"/>
          <p:nvPr/>
        </p:nvSpPr>
        <p:spPr>
          <a:xfrm>
            <a:off x="2272999" y="3860011"/>
            <a:ext cx="990977" cy="307777"/>
          </a:xfrm>
          <a:prstGeom prst="rect">
            <a:avLst/>
          </a:prstGeom>
          <a:noFill/>
        </p:spPr>
        <p:txBody>
          <a:bodyPr wrap="none" rtlCol="0">
            <a:spAutoFit/>
          </a:bodyPr>
          <a:lstStyle/>
          <a:p>
            <a:r>
              <a:rPr lang="en-US" dirty="0"/>
              <a:t>Seller end</a:t>
            </a:r>
          </a:p>
        </p:txBody>
      </p:sp>
      <p:sp>
        <p:nvSpPr>
          <p:cNvPr id="20" name="Rectángulo 19">
            <a:extLst>
              <a:ext uri="{FF2B5EF4-FFF2-40B4-BE49-F238E27FC236}">
                <a16:creationId xmlns:a16="http://schemas.microsoft.com/office/drawing/2014/main" id="{1489710E-8911-B442-AFCD-351514FD203C}"/>
              </a:ext>
            </a:extLst>
          </p:cNvPr>
          <p:cNvSpPr/>
          <p:nvPr/>
        </p:nvSpPr>
        <p:spPr>
          <a:xfrm>
            <a:off x="5722935" y="2476404"/>
            <a:ext cx="919911" cy="1392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18A0EB46-5164-984E-81AA-A96FF283C500}"/>
              </a:ext>
            </a:extLst>
          </p:cNvPr>
          <p:cNvSpPr txBox="1"/>
          <p:nvPr/>
        </p:nvSpPr>
        <p:spPr>
          <a:xfrm>
            <a:off x="5681385" y="3904193"/>
            <a:ext cx="1000595" cy="307777"/>
          </a:xfrm>
          <a:prstGeom prst="rect">
            <a:avLst/>
          </a:prstGeom>
          <a:noFill/>
        </p:spPr>
        <p:txBody>
          <a:bodyPr wrap="none" rtlCol="0">
            <a:spAutoFit/>
          </a:bodyPr>
          <a:lstStyle/>
          <a:p>
            <a:r>
              <a:rPr lang="en-US" dirty="0"/>
              <a:t>Buyer end</a:t>
            </a:r>
          </a:p>
        </p:txBody>
      </p:sp>
      <p:sp>
        <p:nvSpPr>
          <p:cNvPr id="22" name="CuadroTexto 21">
            <a:extLst>
              <a:ext uri="{FF2B5EF4-FFF2-40B4-BE49-F238E27FC236}">
                <a16:creationId xmlns:a16="http://schemas.microsoft.com/office/drawing/2014/main" id="{5DDDD612-EA19-F44A-AB1B-34EDDE62555B}"/>
              </a:ext>
            </a:extLst>
          </p:cNvPr>
          <p:cNvSpPr txBox="1"/>
          <p:nvPr/>
        </p:nvSpPr>
        <p:spPr>
          <a:xfrm>
            <a:off x="5259492" y="2065980"/>
            <a:ext cx="1895071" cy="307777"/>
          </a:xfrm>
          <a:prstGeom prst="rect">
            <a:avLst/>
          </a:prstGeom>
          <a:noFill/>
        </p:spPr>
        <p:txBody>
          <a:bodyPr wrap="none" rtlCol="0">
            <a:spAutoFit/>
          </a:bodyPr>
          <a:lstStyle/>
          <a:p>
            <a:r>
              <a:rPr lang="en-US" dirty="0"/>
              <a:t>Watermarked content</a:t>
            </a:r>
          </a:p>
        </p:txBody>
      </p:sp>
      <p:sp>
        <p:nvSpPr>
          <p:cNvPr id="23" name="CuadroTexto 22">
            <a:extLst>
              <a:ext uri="{FF2B5EF4-FFF2-40B4-BE49-F238E27FC236}">
                <a16:creationId xmlns:a16="http://schemas.microsoft.com/office/drawing/2014/main" id="{6DCF9DB1-0107-7B43-9695-B9212C56C214}"/>
              </a:ext>
            </a:extLst>
          </p:cNvPr>
          <p:cNvSpPr txBox="1"/>
          <p:nvPr/>
        </p:nvSpPr>
        <p:spPr>
          <a:xfrm>
            <a:off x="2119110" y="2095485"/>
            <a:ext cx="1298753" cy="307777"/>
          </a:xfrm>
          <a:prstGeom prst="rect">
            <a:avLst/>
          </a:prstGeom>
          <a:noFill/>
        </p:spPr>
        <p:txBody>
          <a:bodyPr wrap="none" rtlCol="0">
            <a:spAutoFit/>
          </a:bodyPr>
          <a:lstStyle/>
          <a:p>
            <a:r>
              <a:rPr lang="en-US" dirty="0"/>
              <a:t>Cover content</a:t>
            </a:r>
          </a:p>
        </p:txBody>
      </p:sp>
      <p:sp>
        <p:nvSpPr>
          <p:cNvPr id="12" name="Rectángulo 11">
            <a:extLst>
              <a:ext uri="{FF2B5EF4-FFF2-40B4-BE49-F238E27FC236}">
                <a16:creationId xmlns:a16="http://schemas.microsoft.com/office/drawing/2014/main" id="{0117FFAC-2A9C-3A4A-9F85-562693B8D775}"/>
              </a:ext>
            </a:extLst>
          </p:cNvPr>
          <p:cNvSpPr/>
          <p:nvPr/>
        </p:nvSpPr>
        <p:spPr>
          <a:xfrm>
            <a:off x="816611" y="4358254"/>
            <a:ext cx="7382698" cy="369332"/>
          </a:xfrm>
          <a:prstGeom prst="rect">
            <a:avLst/>
          </a:prstGeom>
        </p:spPr>
        <p:txBody>
          <a:bodyPr wrap="square">
            <a:spAutoFit/>
          </a:bodyPr>
          <a:lstStyle/>
          <a:p>
            <a:r>
              <a:rPr lang="en-US" sz="1800" b="1" dirty="0">
                <a:solidFill>
                  <a:srgbClr val="FF0000"/>
                </a:solidFill>
              </a:rPr>
              <a:t>The buyer obtains marked content only. Redistribution is difficult.</a:t>
            </a:r>
            <a:endParaRPr lang="es-ES" sz="1800" b="1" dirty="0">
              <a:solidFill>
                <a:srgbClr val="FF0000"/>
              </a:solidFill>
            </a:endParaRPr>
          </a:p>
        </p:txBody>
      </p:sp>
    </p:spTree>
    <p:extLst>
      <p:ext uri="{BB962C8B-B14F-4D97-AF65-F5344CB8AC3E}">
        <p14:creationId xmlns:p14="http://schemas.microsoft.com/office/powerpoint/2010/main" val="16363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9" grpId="0"/>
      <p:bldP spid="19" grpId="1"/>
      <p:bldP spid="20" grpId="0" animBg="1"/>
      <p:bldP spid="21" grpId="0"/>
      <p:bldP spid="22" grpId="0"/>
      <p:bldP spid="23"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2475" y="1197162"/>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Steganography for dissidents</a:t>
            </a:r>
          </a:p>
          <a:p>
            <a:pPr marL="0" indent="0"/>
            <a:endParaRPr lang="en-US" sz="1800" b="1" dirty="0"/>
          </a:p>
          <a:p>
            <a:pPr marL="285750" indent="-285750">
              <a:buFont typeface="Arial" panose="020B0604020202020204" pitchFamily="34" charset="0"/>
              <a:buChar char="•"/>
            </a:pPr>
            <a:r>
              <a:rPr lang="en-US" sz="1800" dirty="0"/>
              <a:t>Some countries have barriers on political freedom and political dissent is not tolerated.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a:solidFill>
                  <a:srgbClr val="FF0000"/>
                </a:solidFill>
              </a:rPr>
              <a:t>Steganography is a convenient way for political dissidents to conceal their communications without arising suspicions.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dirty="0"/>
              <a:t>Cryptography and anonymous remailers are other alternatives, but they arise more suspicions compared to steganography.</a:t>
            </a:r>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2</a:t>
            </a:r>
            <a:r>
              <a:rPr lang="en-US" sz="2200" b="1" i="0" u="none" strike="noStrike" cap="none" dirty="0">
                <a:solidFill>
                  <a:srgbClr val="000078"/>
                </a:solidFill>
                <a:latin typeface="Arial"/>
                <a:ea typeface="Arial"/>
                <a:cs typeface="Arial"/>
                <a:sym typeface="Arial"/>
              </a:rPr>
              <a:t>. Traditional applications of data hiding – Steganography </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26</a:t>
            </a:fld>
            <a:endParaRPr lang="en-US"/>
          </a:p>
        </p:txBody>
      </p:sp>
    </p:spTree>
    <p:extLst>
      <p:ext uri="{BB962C8B-B14F-4D97-AF65-F5344CB8AC3E}">
        <p14:creationId xmlns:p14="http://schemas.microsoft.com/office/powerpoint/2010/main" val="21044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2475" y="1197162"/>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Steganography for criminals</a:t>
            </a:r>
          </a:p>
          <a:p>
            <a:pPr marL="0" indent="0"/>
            <a:endParaRPr lang="en-US" sz="1700" b="1" dirty="0"/>
          </a:p>
          <a:p>
            <a:pPr marL="285750" indent="-285750">
              <a:buFont typeface="Arial" panose="020B0604020202020204" pitchFamily="34" charset="0"/>
              <a:buChar char="•"/>
            </a:pPr>
            <a:r>
              <a:rPr lang="en-US" sz="1700" dirty="0"/>
              <a:t>Similarly, criminals and terrorists wishing to establish secret communication can choose between steganography, anonymous remailers and cryptography.</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Cryptography can be suspicious, since the communicating parties are not hidden.</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Anonymous remailers can be forced to disclose information by authorities.</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b="1" dirty="0">
                <a:solidFill>
                  <a:srgbClr val="FF0000"/>
                </a:solidFill>
              </a:rPr>
              <a:t>Steganography is the preferred alternative for secret communications.</a:t>
            </a:r>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2</a:t>
            </a:r>
            <a:r>
              <a:rPr lang="en-US" sz="2200" b="1" i="0" u="none" strike="noStrike" cap="none" dirty="0">
                <a:solidFill>
                  <a:srgbClr val="000078"/>
                </a:solidFill>
                <a:latin typeface="Arial"/>
                <a:ea typeface="Arial"/>
                <a:cs typeface="Arial"/>
                <a:sym typeface="Arial"/>
              </a:rPr>
              <a:t>. Traditional applications of data hiding – Steganography </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27</a:t>
            </a:fld>
            <a:endParaRPr lang="en-US"/>
          </a:p>
        </p:txBody>
      </p:sp>
    </p:spTree>
    <p:extLst>
      <p:ext uri="{BB962C8B-B14F-4D97-AF65-F5344CB8AC3E}">
        <p14:creationId xmlns:p14="http://schemas.microsoft.com/office/powerpoint/2010/main" val="66078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134100" y="883025"/>
            <a:ext cx="7752300" cy="25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Properties of Data Hiding Schemes</a:t>
            </a:r>
            <a:endParaRPr lang="en-US" dirty="0"/>
          </a:p>
        </p:txBody>
      </p:sp>
      <p:sp>
        <p:nvSpPr>
          <p:cNvPr id="67" name="Google Shape;67;p8"/>
          <p:cNvSpPr/>
          <p:nvPr/>
        </p:nvSpPr>
        <p:spPr>
          <a:xfrm>
            <a:off x="220300" y="3574325"/>
            <a:ext cx="9138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a:solidFill>
                <a:srgbClr val="FFFFFF"/>
              </a:solidFill>
              <a:latin typeface="Calibri"/>
              <a:ea typeface="Calibri"/>
              <a:cs typeface="Calibri"/>
              <a:sym typeface="Calibri"/>
            </a:endParaRPr>
          </a:p>
        </p:txBody>
      </p:sp>
      <p:sp>
        <p:nvSpPr>
          <p:cNvPr id="68" name="Google Shape;68;p8"/>
          <p:cNvSpPr/>
          <p:nvPr/>
        </p:nvSpPr>
        <p:spPr>
          <a:xfrm>
            <a:off x="1210252" y="357432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987988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Capacity/Payload: </a:t>
            </a:r>
            <a:r>
              <a:rPr lang="en-US" sz="1800" dirty="0"/>
              <a:t>Amount of data that can be embedded in an extracted from the marked object. Typically measured in bits per pixel (</a:t>
            </a:r>
            <a:r>
              <a:rPr lang="en-US" sz="1800" dirty="0" err="1"/>
              <a:t>bbp</a:t>
            </a:r>
            <a:r>
              <a:rPr lang="en-US" sz="1800" dirty="0"/>
              <a:t>), bit per second (bps), or bits per frame.</a:t>
            </a:r>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29</a:t>
            </a:fld>
            <a:endParaRPr lang="en-US"/>
          </a:p>
        </p:txBody>
      </p:sp>
      <p:pic>
        <p:nvPicPr>
          <p:cNvPr id="5" name="Picture 137" descr="high">
            <a:extLst>
              <a:ext uri="{FF2B5EF4-FFF2-40B4-BE49-F238E27FC236}">
                <a16:creationId xmlns:a16="http://schemas.microsoft.com/office/drawing/2014/main" id="{1348029C-CD60-6C47-83B9-965B92B4ACA9}"/>
              </a:ext>
            </a:extLst>
          </p:cNvPr>
          <p:cNvPicPr>
            <a:picLocks noChangeAspect="1" noChangeArrowheads="1"/>
          </p:cNvPicPr>
          <p:nvPr/>
        </p:nvPicPr>
        <p:blipFill>
          <a:blip r:embed="rId3"/>
          <a:srcRect/>
          <a:stretch>
            <a:fillRect/>
          </a:stretch>
        </p:blipFill>
        <p:spPr bwMode="auto">
          <a:xfrm>
            <a:off x="5403468" y="2487345"/>
            <a:ext cx="2948291" cy="1985309"/>
          </a:xfrm>
          <a:prstGeom prst="rect">
            <a:avLst/>
          </a:prstGeom>
          <a:noFill/>
          <a:ln w="9525">
            <a:noFill/>
            <a:miter lim="800000"/>
            <a:headEnd/>
            <a:tailEnd/>
          </a:ln>
        </p:spPr>
      </p:pic>
      <p:pic>
        <p:nvPicPr>
          <p:cNvPr id="6" name="Picture 138" descr="low">
            <a:extLst>
              <a:ext uri="{FF2B5EF4-FFF2-40B4-BE49-F238E27FC236}">
                <a16:creationId xmlns:a16="http://schemas.microsoft.com/office/drawing/2014/main" id="{40344C25-4B7D-B34E-BC5B-BA7295A46656}"/>
              </a:ext>
            </a:extLst>
          </p:cNvPr>
          <p:cNvPicPr>
            <a:picLocks noChangeAspect="1" noChangeArrowheads="1"/>
          </p:cNvPicPr>
          <p:nvPr/>
        </p:nvPicPr>
        <p:blipFill>
          <a:blip r:embed="rId4"/>
          <a:srcRect/>
          <a:stretch>
            <a:fillRect/>
          </a:stretch>
        </p:blipFill>
        <p:spPr bwMode="auto">
          <a:xfrm>
            <a:off x="1698830" y="2487347"/>
            <a:ext cx="2651219" cy="1985310"/>
          </a:xfrm>
          <a:prstGeom prst="rect">
            <a:avLst/>
          </a:prstGeom>
          <a:noFill/>
          <a:ln w="9525">
            <a:noFill/>
            <a:miter lim="800000"/>
            <a:headEnd/>
            <a:tailEnd/>
          </a:ln>
        </p:spPr>
      </p:pic>
      <p:sp>
        <p:nvSpPr>
          <p:cNvPr id="7" name="CuadroTexto 6">
            <a:extLst>
              <a:ext uri="{FF2B5EF4-FFF2-40B4-BE49-F238E27FC236}">
                <a16:creationId xmlns:a16="http://schemas.microsoft.com/office/drawing/2014/main" id="{D8595D12-EEF0-9B49-A3C5-0461405539A5}"/>
              </a:ext>
            </a:extLst>
          </p:cNvPr>
          <p:cNvSpPr txBox="1"/>
          <p:nvPr/>
        </p:nvSpPr>
        <p:spPr>
          <a:xfrm>
            <a:off x="2414336" y="4582810"/>
            <a:ext cx="1220206" cy="307777"/>
          </a:xfrm>
          <a:prstGeom prst="rect">
            <a:avLst/>
          </a:prstGeom>
          <a:noFill/>
        </p:spPr>
        <p:txBody>
          <a:bodyPr wrap="none" rtlCol="0">
            <a:spAutoFit/>
          </a:bodyPr>
          <a:lstStyle/>
          <a:p>
            <a:r>
              <a:rPr lang="en-US" dirty="0"/>
              <a:t>Low capacity</a:t>
            </a:r>
          </a:p>
        </p:txBody>
      </p:sp>
      <p:sp>
        <p:nvSpPr>
          <p:cNvPr id="8" name="CuadroTexto 7">
            <a:extLst>
              <a:ext uri="{FF2B5EF4-FFF2-40B4-BE49-F238E27FC236}">
                <a16:creationId xmlns:a16="http://schemas.microsoft.com/office/drawing/2014/main" id="{C1B6C486-AFBA-484A-83A1-DB8391B63D0E}"/>
              </a:ext>
            </a:extLst>
          </p:cNvPr>
          <p:cNvSpPr txBox="1"/>
          <p:nvPr/>
        </p:nvSpPr>
        <p:spPr>
          <a:xfrm>
            <a:off x="6247472" y="4544418"/>
            <a:ext cx="1260281" cy="307777"/>
          </a:xfrm>
          <a:prstGeom prst="rect">
            <a:avLst/>
          </a:prstGeom>
          <a:noFill/>
        </p:spPr>
        <p:txBody>
          <a:bodyPr wrap="none" rtlCol="0">
            <a:spAutoFit/>
          </a:bodyPr>
          <a:lstStyle/>
          <a:p>
            <a:r>
              <a:rPr lang="en-US" dirty="0"/>
              <a:t>High capacity</a:t>
            </a:r>
          </a:p>
        </p:txBody>
      </p:sp>
    </p:spTree>
    <p:extLst>
      <p:ext uri="{BB962C8B-B14F-4D97-AF65-F5344CB8AC3E}">
        <p14:creationId xmlns:p14="http://schemas.microsoft.com/office/powerpoint/2010/main" val="2464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4568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400" dirty="0"/>
              <a:t>CYBERCAT – Members </a:t>
            </a:r>
            <a:endParaRPr lang="en-US" sz="2400" b="1" i="0" u="none" strike="noStrike" cap="none" dirty="0">
              <a:solidFill>
                <a:srgbClr val="000078"/>
              </a:solidFill>
              <a:latin typeface="Arial"/>
              <a:ea typeface="Arial"/>
              <a:cs typeface="Arial"/>
              <a:sym typeface="Arial"/>
            </a:endParaRPr>
          </a:p>
        </p:txBody>
      </p:sp>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2475" y="1174784"/>
            <a:ext cx="7978333" cy="3531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285750" indent="-285750">
              <a:buFont typeface="Arial" panose="020B0604020202020204" pitchFamily="34" charset="0"/>
              <a:buChar char="•"/>
            </a:pPr>
            <a:r>
              <a:rPr lang="en-US" sz="1600" b="1" dirty="0"/>
              <a:t>CRISES group, coordinated by Dr. Josep Domingo-Ferrer – </a:t>
            </a:r>
            <a:r>
              <a:rPr lang="en-US" sz="1600" b="1" dirty="0" err="1"/>
              <a:t>Universitat</a:t>
            </a:r>
            <a:r>
              <a:rPr lang="en-US" sz="1600" b="1" dirty="0"/>
              <a:t> </a:t>
            </a:r>
            <a:r>
              <a:rPr lang="en-US" sz="1600" b="1" dirty="0" err="1"/>
              <a:t>Rovira</a:t>
            </a:r>
            <a:r>
              <a:rPr lang="en-US" sz="1600" b="1" dirty="0"/>
              <a:t> </a:t>
            </a:r>
            <a:r>
              <a:rPr lang="en-US" sz="1600" b="1" dirty="0" err="1"/>
              <a:t>i</a:t>
            </a:r>
            <a:r>
              <a:rPr lang="en-US" sz="1600" b="1" dirty="0"/>
              <a:t> </a:t>
            </a:r>
            <a:r>
              <a:rPr lang="en-US" sz="1600" b="1" dirty="0" err="1"/>
              <a:t>Virgili</a:t>
            </a:r>
            <a:endParaRPr lang="en-US" sz="1600" b="1" dirty="0"/>
          </a:p>
          <a:p>
            <a:pPr marL="285750" indent="-285750">
              <a:buFont typeface="Arial" panose="020B0604020202020204" pitchFamily="34" charset="0"/>
              <a:buChar char="•"/>
            </a:pPr>
            <a:r>
              <a:rPr lang="en-US" sz="1600" b="1" dirty="0">
                <a:solidFill>
                  <a:srgbClr val="FF0000"/>
                </a:solidFill>
              </a:rPr>
              <a:t>KISON group, coordinated by Dr. David Megías – </a:t>
            </a:r>
            <a:r>
              <a:rPr lang="en-US" sz="1600" b="1" dirty="0" err="1">
                <a:solidFill>
                  <a:srgbClr val="FF0000"/>
                </a:solidFill>
              </a:rPr>
              <a:t>Universitat</a:t>
            </a:r>
            <a:r>
              <a:rPr lang="en-US" sz="1600" b="1" dirty="0">
                <a:solidFill>
                  <a:srgbClr val="FF0000"/>
                </a:solidFill>
              </a:rPr>
              <a:t> </a:t>
            </a:r>
            <a:r>
              <a:rPr lang="en-US" sz="1600" b="1" dirty="0" err="1">
                <a:solidFill>
                  <a:srgbClr val="FF0000"/>
                </a:solidFill>
              </a:rPr>
              <a:t>Oberta</a:t>
            </a:r>
            <a:r>
              <a:rPr lang="en-US" sz="1600" b="1" dirty="0">
                <a:solidFill>
                  <a:srgbClr val="FF0000"/>
                </a:solidFill>
              </a:rPr>
              <a:t> de Catalunya</a:t>
            </a:r>
          </a:p>
          <a:p>
            <a:pPr marL="285750" indent="-285750">
              <a:buFont typeface="Arial" panose="020B0604020202020204" pitchFamily="34" charset="0"/>
              <a:buChar char="•"/>
            </a:pPr>
            <a:r>
              <a:rPr lang="en-US" sz="1600" b="1" dirty="0"/>
              <a:t>ISG group, coordinated by Dr. Miquel Soriano – </a:t>
            </a:r>
            <a:r>
              <a:rPr lang="en-US" sz="1600" b="1" dirty="0" err="1"/>
              <a:t>Universitat</a:t>
            </a:r>
            <a:r>
              <a:rPr lang="en-US" sz="1600" b="1" dirty="0"/>
              <a:t> </a:t>
            </a:r>
            <a:r>
              <a:rPr lang="en-US" sz="1600" b="1" dirty="0" err="1"/>
              <a:t>Politècnica</a:t>
            </a:r>
            <a:r>
              <a:rPr lang="en-US" sz="1600" b="1" dirty="0"/>
              <a:t> de Catalunya</a:t>
            </a:r>
          </a:p>
          <a:p>
            <a:pPr marL="285750" indent="-285750">
              <a:buFont typeface="Arial" panose="020B0604020202020204" pitchFamily="34" charset="0"/>
              <a:buChar char="•"/>
            </a:pPr>
            <a:r>
              <a:rPr lang="en-US" sz="1600" b="1" dirty="0"/>
              <a:t>MAK group, coordinated by Dr. Jorge Villar – </a:t>
            </a:r>
            <a:r>
              <a:rPr lang="en-US" sz="1600" b="1" dirty="0" err="1"/>
              <a:t>Universitat</a:t>
            </a:r>
            <a:r>
              <a:rPr lang="en-US" sz="1600" b="1" dirty="0"/>
              <a:t> </a:t>
            </a:r>
            <a:r>
              <a:rPr lang="en-US" sz="1600" b="1" dirty="0" err="1"/>
              <a:t>Politècnica</a:t>
            </a:r>
            <a:r>
              <a:rPr lang="en-US" sz="1600" b="1" dirty="0"/>
              <a:t> de Catalunya</a:t>
            </a:r>
          </a:p>
          <a:p>
            <a:pPr marL="285750" indent="-285750">
              <a:buFont typeface="Arial" panose="020B0604020202020204" pitchFamily="34" charset="0"/>
              <a:buChar char="•"/>
            </a:pPr>
            <a:r>
              <a:rPr lang="en-US" sz="1600" b="1" dirty="0"/>
              <a:t>C&amp;G group, coordinated by Dr. Josep M. Miret – </a:t>
            </a:r>
            <a:r>
              <a:rPr lang="en-US" sz="1600" b="1" dirty="0" err="1"/>
              <a:t>Universitat</a:t>
            </a:r>
            <a:r>
              <a:rPr lang="en-US" sz="1600" b="1" dirty="0"/>
              <a:t> de Lleida</a:t>
            </a:r>
          </a:p>
          <a:p>
            <a:pPr marL="285750" indent="-285750">
              <a:buFont typeface="Arial" panose="020B0604020202020204" pitchFamily="34" charset="0"/>
              <a:buChar char="•"/>
            </a:pPr>
            <a:r>
              <a:rPr lang="en-US" sz="1600" b="1" dirty="0"/>
              <a:t>SENDA group, represented by Dr. Jordi Herrera – </a:t>
            </a:r>
            <a:r>
              <a:rPr lang="en-US" sz="1600" b="1" dirty="0" err="1"/>
              <a:t>Universitat</a:t>
            </a:r>
            <a:r>
              <a:rPr lang="en-US" sz="1600" b="1" dirty="0"/>
              <a:t> </a:t>
            </a:r>
            <a:r>
              <a:rPr lang="en-US" sz="1600" b="1" dirty="0" err="1"/>
              <a:t>Autònoma</a:t>
            </a:r>
            <a:r>
              <a:rPr lang="en-US" sz="1600" b="1" dirty="0"/>
              <a:t> de Barcelona</a:t>
            </a:r>
          </a:p>
          <a:p>
            <a:pPr marL="285750" indent="-285750">
              <a:buFont typeface="Arial" panose="020B0604020202020204" pitchFamily="34" charset="0"/>
              <a:buChar char="•"/>
            </a:pPr>
            <a:r>
              <a:rPr lang="en-US" sz="1600" b="1" dirty="0"/>
              <a:t>WICOM group, represented by Dr. Vanesa </a:t>
            </a:r>
            <a:r>
              <a:rPr lang="en-US" sz="1600" b="1" dirty="0" err="1"/>
              <a:t>Daza</a:t>
            </a:r>
            <a:r>
              <a:rPr lang="en-US" sz="1600" b="1" dirty="0"/>
              <a:t> – </a:t>
            </a:r>
            <a:r>
              <a:rPr lang="en-US" sz="1600" b="1" dirty="0" err="1"/>
              <a:t>Universitat</a:t>
            </a:r>
            <a:r>
              <a:rPr lang="en-US" sz="1600" b="1" dirty="0"/>
              <a:t> </a:t>
            </a:r>
            <a:r>
              <a:rPr lang="en-US" sz="1600" b="1" dirty="0" err="1"/>
              <a:t>Pompeu</a:t>
            </a:r>
            <a:r>
              <a:rPr lang="en-US" sz="1600" b="1" dirty="0"/>
              <a:t> </a:t>
            </a:r>
            <a:r>
              <a:rPr lang="en-US" sz="1600" b="1" dirty="0" err="1"/>
              <a:t>Fabra</a:t>
            </a:r>
            <a:endParaRPr lang="en-US" sz="1600" b="1" dirty="0"/>
          </a:p>
          <a:p>
            <a:pPr marL="0" indent="0"/>
            <a:endParaRPr lang="en-US" sz="1800" b="1" dirty="0"/>
          </a:p>
          <a:p>
            <a:pPr marL="0" indent="0"/>
            <a:endParaRPr lang="en-US" sz="1800" b="1" dirty="0"/>
          </a:p>
          <a:p>
            <a:pPr marL="0" indent="0"/>
            <a:endParaRPr lang="en-US" sz="17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a:t>
            </a:fld>
            <a:endParaRPr lang="en-US"/>
          </a:p>
        </p:txBody>
      </p:sp>
    </p:spTree>
    <p:extLst>
      <p:ext uri="{BB962C8B-B14F-4D97-AF65-F5344CB8AC3E}">
        <p14:creationId xmlns:p14="http://schemas.microsoft.com/office/powerpoint/2010/main" val="354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793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Blind or informed detection or extraction: </a:t>
            </a:r>
            <a:r>
              <a:rPr lang="en-US" sz="1800" dirty="0"/>
              <a:t>Do we need the original cover object to extract or detect the watermark?</a:t>
            </a:r>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30</a:t>
            </a:fld>
            <a:endParaRPr lang="en-US"/>
          </a:p>
        </p:txBody>
      </p:sp>
      <p:pic>
        <p:nvPicPr>
          <p:cNvPr id="10" name="Picture 4" descr="La Gioconda - Wikipedia, la enciclopedia libre">
            <a:extLst>
              <a:ext uri="{FF2B5EF4-FFF2-40B4-BE49-F238E27FC236}">
                <a16:creationId xmlns:a16="http://schemas.microsoft.com/office/drawing/2014/main" id="{1A705CD8-6C76-564E-870F-D805E1944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601" y="2368831"/>
            <a:ext cx="721971" cy="107436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F1372CCF-C0A0-B545-BBFE-3738C1D6DA87}"/>
              </a:ext>
            </a:extLst>
          </p:cNvPr>
          <p:cNvPicPr>
            <a:picLocks noChangeAspect="1"/>
          </p:cNvPicPr>
          <p:nvPr/>
        </p:nvPicPr>
        <p:blipFill>
          <a:blip r:embed="rId4"/>
          <a:stretch>
            <a:fillRect/>
          </a:stretch>
        </p:blipFill>
        <p:spPr>
          <a:xfrm>
            <a:off x="2871096" y="2707046"/>
            <a:ext cx="397931" cy="397931"/>
          </a:xfrm>
          <a:prstGeom prst="rect">
            <a:avLst/>
          </a:prstGeom>
        </p:spPr>
      </p:pic>
      <p:cxnSp>
        <p:nvCxnSpPr>
          <p:cNvPr id="12" name="Conector recto de flecha 11">
            <a:extLst>
              <a:ext uri="{FF2B5EF4-FFF2-40B4-BE49-F238E27FC236}">
                <a16:creationId xmlns:a16="http://schemas.microsoft.com/office/drawing/2014/main" id="{FA368E3F-9E48-8D45-A1CD-C0140EDEF26C}"/>
              </a:ext>
            </a:extLst>
          </p:cNvPr>
          <p:cNvCxnSpPr>
            <a:cxnSpLocks/>
          </p:cNvCxnSpPr>
          <p:nvPr/>
        </p:nvCxnSpPr>
        <p:spPr>
          <a:xfrm>
            <a:off x="2262396" y="2906012"/>
            <a:ext cx="4997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DB87326F-FB09-FE47-A8C0-0AA8B6EDC0F6}"/>
              </a:ext>
            </a:extLst>
          </p:cNvPr>
          <p:cNvSpPr txBox="1"/>
          <p:nvPr/>
        </p:nvSpPr>
        <p:spPr>
          <a:xfrm>
            <a:off x="2540108" y="3722689"/>
            <a:ext cx="1059906" cy="307777"/>
          </a:xfrm>
          <a:prstGeom prst="rect">
            <a:avLst/>
          </a:prstGeom>
          <a:noFill/>
        </p:spPr>
        <p:txBody>
          <a:bodyPr wrap="none" rtlCol="0">
            <a:spAutoFit/>
          </a:bodyPr>
          <a:lstStyle/>
          <a:p>
            <a:r>
              <a:rPr lang="en-US" dirty="0"/>
              <a:t>Watermark</a:t>
            </a:r>
          </a:p>
        </p:txBody>
      </p:sp>
      <p:cxnSp>
        <p:nvCxnSpPr>
          <p:cNvPr id="17" name="Conector recto de flecha 16">
            <a:extLst>
              <a:ext uri="{FF2B5EF4-FFF2-40B4-BE49-F238E27FC236}">
                <a16:creationId xmlns:a16="http://schemas.microsoft.com/office/drawing/2014/main" id="{5591BA27-BB3B-9547-BCF9-A499D88314AC}"/>
              </a:ext>
            </a:extLst>
          </p:cNvPr>
          <p:cNvCxnSpPr>
            <a:cxnSpLocks/>
          </p:cNvCxnSpPr>
          <p:nvPr/>
        </p:nvCxnSpPr>
        <p:spPr>
          <a:xfrm flipV="1">
            <a:off x="3070061" y="3188012"/>
            <a:ext cx="0" cy="5248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60BD5443-2D81-1E40-997F-94FF38AC6DDD}"/>
              </a:ext>
            </a:extLst>
          </p:cNvPr>
          <p:cNvCxnSpPr>
            <a:cxnSpLocks/>
          </p:cNvCxnSpPr>
          <p:nvPr/>
        </p:nvCxnSpPr>
        <p:spPr>
          <a:xfrm>
            <a:off x="3390906" y="2906011"/>
            <a:ext cx="4997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0" name="Picture 4" descr="La Gioconda - Wikipedia, la enciclopedia libre">
            <a:extLst>
              <a:ext uri="{FF2B5EF4-FFF2-40B4-BE49-F238E27FC236}">
                <a16:creationId xmlns:a16="http://schemas.microsoft.com/office/drawing/2014/main" id="{A7B846A0-F7A3-B94A-B959-919799184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74" y="2368831"/>
            <a:ext cx="721971" cy="1074362"/>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20">
            <a:extLst>
              <a:ext uri="{FF2B5EF4-FFF2-40B4-BE49-F238E27FC236}">
                <a16:creationId xmlns:a16="http://schemas.microsoft.com/office/drawing/2014/main" id="{EAF692E3-40D6-A148-A926-429DBBC15693}"/>
              </a:ext>
            </a:extLst>
          </p:cNvPr>
          <p:cNvSpPr/>
          <p:nvPr/>
        </p:nvSpPr>
        <p:spPr>
          <a:xfrm>
            <a:off x="4489456" y="3211421"/>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0D2CF1B5-4327-3D47-990A-35B631903307}"/>
              </a:ext>
            </a:extLst>
          </p:cNvPr>
          <p:cNvPicPr>
            <a:picLocks noChangeAspect="1"/>
          </p:cNvPicPr>
          <p:nvPr/>
        </p:nvPicPr>
        <p:blipFill>
          <a:blip r:embed="rId5"/>
          <a:stretch>
            <a:fillRect/>
          </a:stretch>
        </p:blipFill>
        <p:spPr>
          <a:xfrm>
            <a:off x="5569100" y="2705377"/>
            <a:ext cx="383616" cy="399600"/>
          </a:xfrm>
          <a:prstGeom prst="rect">
            <a:avLst/>
          </a:prstGeom>
        </p:spPr>
      </p:pic>
      <p:sp>
        <p:nvSpPr>
          <p:cNvPr id="22" name="Rectángulo 21">
            <a:extLst>
              <a:ext uri="{FF2B5EF4-FFF2-40B4-BE49-F238E27FC236}">
                <a16:creationId xmlns:a16="http://schemas.microsoft.com/office/drawing/2014/main" id="{24BF37AA-1F37-224F-844E-008FA23F97F0}"/>
              </a:ext>
            </a:extLst>
          </p:cNvPr>
          <p:cNvSpPr/>
          <p:nvPr/>
        </p:nvSpPr>
        <p:spPr>
          <a:xfrm>
            <a:off x="1092814" y="2193284"/>
            <a:ext cx="3940201" cy="1945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a:extLst>
              <a:ext uri="{FF2B5EF4-FFF2-40B4-BE49-F238E27FC236}">
                <a16:creationId xmlns:a16="http://schemas.microsoft.com/office/drawing/2014/main" id="{8973FB6D-8DE6-694F-B084-9614CDDA2427}"/>
              </a:ext>
            </a:extLst>
          </p:cNvPr>
          <p:cNvSpPr txBox="1"/>
          <p:nvPr/>
        </p:nvSpPr>
        <p:spPr>
          <a:xfrm>
            <a:off x="1092814" y="4179189"/>
            <a:ext cx="1010213" cy="307777"/>
          </a:xfrm>
          <a:prstGeom prst="rect">
            <a:avLst/>
          </a:prstGeom>
          <a:noFill/>
        </p:spPr>
        <p:txBody>
          <a:bodyPr wrap="none" rtlCol="0">
            <a:spAutoFit/>
          </a:bodyPr>
          <a:lstStyle/>
          <a:p>
            <a:r>
              <a:rPr lang="en-US" dirty="0"/>
              <a:t>Embedder</a:t>
            </a:r>
          </a:p>
        </p:txBody>
      </p:sp>
      <p:cxnSp>
        <p:nvCxnSpPr>
          <p:cNvPr id="25" name="Conector recto de flecha 24">
            <a:extLst>
              <a:ext uri="{FF2B5EF4-FFF2-40B4-BE49-F238E27FC236}">
                <a16:creationId xmlns:a16="http://schemas.microsoft.com/office/drawing/2014/main" id="{60AD4273-E68E-FB4A-86BA-8F824AC5B9E4}"/>
              </a:ext>
            </a:extLst>
          </p:cNvPr>
          <p:cNvCxnSpPr>
            <a:cxnSpLocks/>
          </p:cNvCxnSpPr>
          <p:nvPr/>
        </p:nvCxnSpPr>
        <p:spPr>
          <a:xfrm>
            <a:off x="4867897" y="2906011"/>
            <a:ext cx="59489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54C875AC-8EEE-5443-94C5-8D5888DB240D}"/>
              </a:ext>
            </a:extLst>
          </p:cNvPr>
          <p:cNvCxnSpPr>
            <a:cxnSpLocks/>
            <a:stCxn id="10" idx="2"/>
            <a:endCxn id="18" idx="2"/>
          </p:cNvCxnSpPr>
          <p:nvPr/>
        </p:nvCxnSpPr>
        <p:spPr>
          <a:xfrm rot="5400000" flipH="1" flipV="1">
            <a:off x="3610639" y="1292924"/>
            <a:ext cx="338216" cy="3962321"/>
          </a:xfrm>
          <a:prstGeom prst="bentConnector3">
            <a:avLst>
              <a:gd name="adj1" fmla="val -6759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FE219727-ACFB-974E-BF3D-9B3DA9B043C9}"/>
              </a:ext>
            </a:extLst>
          </p:cNvPr>
          <p:cNvCxnSpPr>
            <a:cxnSpLocks/>
          </p:cNvCxnSpPr>
          <p:nvPr/>
        </p:nvCxnSpPr>
        <p:spPr>
          <a:xfrm>
            <a:off x="6063222" y="2905177"/>
            <a:ext cx="4997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5DD7B36E-27CB-B847-B9F5-D85269E517E0}"/>
              </a:ext>
            </a:extLst>
          </p:cNvPr>
          <p:cNvSpPr txBox="1"/>
          <p:nvPr/>
        </p:nvSpPr>
        <p:spPr>
          <a:xfrm>
            <a:off x="6560347" y="2768961"/>
            <a:ext cx="1059906" cy="307777"/>
          </a:xfrm>
          <a:prstGeom prst="rect">
            <a:avLst/>
          </a:prstGeom>
          <a:noFill/>
        </p:spPr>
        <p:txBody>
          <a:bodyPr wrap="none" rtlCol="0">
            <a:spAutoFit/>
          </a:bodyPr>
          <a:lstStyle/>
          <a:p>
            <a:r>
              <a:rPr lang="en-US" dirty="0"/>
              <a:t>Watermark</a:t>
            </a:r>
          </a:p>
        </p:txBody>
      </p:sp>
      <p:sp>
        <p:nvSpPr>
          <p:cNvPr id="36" name="Rectángulo 35">
            <a:extLst>
              <a:ext uri="{FF2B5EF4-FFF2-40B4-BE49-F238E27FC236}">
                <a16:creationId xmlns:a16="http://schemas.microsoft.com/office/drawing/2014/main" id="{F08F1293-F884-4043-9844-6C517E2FA6B7}"/>
              </a:ext>
            </a:extLst>
          </p:cNvPr>
          <p:cNvSpPr/>
          <p:nvPr/>
        </p:nvSpPr>
        <p:spPr>
          <a:xfrm>
            <a:off x="3851747" y="2193284"/>
            <a:ext cx="3940201" cy="1945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8167CC32-C370-EF44-826D-C14906101FF7}"/>
              </a:ext>
            </a:extLst>
          </p:cNvPr>
          <p:cNvSpPr txBox="1"/>
          <p:nvPr/>
        </p:nvSpPr>
        <p:spPr>
          <a:xfrm>
            <a:off x="6232533" y="4147577"/>
            <a:ext cx="1715534" cy="307777"/>
          </a:xfrm>
          <a:prstGeom prst="rect">
            <a:avLst/>
          </a:prstGeom>
          <a:noFill/>
        </p:spPr>
        <p:txBody>
          <a:bodyPr wrap="none" rtlCol="0">
            <a:spAutoFit/>
          </a:bodyPr>
          <a:lstStyle/>
          <a:p>
            <a:r>
              <a:rPr lang="en-US" dirty="0"/>
              <a:t>Extractor (detector)</a:t>
            </a:r>
          </a:p>
        </p:txBody>
      </p:sp>
      <p:sp>
        <p:nvSpPr>
          <p:cNvPr id="38" name="Rectángulo 37">
            <a:extLst>
              <a:ext uri="{FF2B5EF4-FFF2-40B4-BE49-F238E27FC236}">
                <a16:creationId xmlns:a16="http://schemas.microsoft.com/office/drawing/2014/main" id="{80889F04-A9CF-1440-BABF-5CEE82EA2AAD}"/>
              </a:ext>
            </a:extLst>
          </p:cNvPr>
          <p:cNvSpPr/>
          <p:nvPr/>
        </p:nvSpPr>
        <p:spPr>
          <a:xfrm>
            <a:off x="420624" y="4527770"/>
            <a:ext cx="8604504" cy="323165"/>
          </a:xfrm>
          <a:prstGeom prst="rect">
            <a:avLst/>
          </a:prstGeom>
        </p:spPr>
        <p:txBody>
          <a:bodyPr wrap="square">
            <a:spAutoFit/>
          </a:bodyPr>
          <a:lstStyle/>
          <a:p>
            <a:r>
              <a:rPr lang="en-US" sz="1500" b="1" dirty="0">
                <a:solidFill>
                  <a:srgbClr val="FF0000"/>
                </a:solidFill>
              </a:rPr>
              <a:t>Non-blind (uses the cover) / Blind (does not use the cover) / Semi-blind (uses the watermark)</a:t>
            </a:r>
            <a:endParaRPr lang="es-ES" sz="1500" b="1" dirty="0">
              <a:solidFill>
                <a:srgbClr val="FF0000"/>
              </a:solidFill>
            </a:endParaRPr>
          </a:p>
        </p:txBody>
      </p:sp>
    </p:spTree>
    <p:extLst>
      <p:ext uri="{BB962C8B-B14F-4D97-AF65-F5344CB8AC3E}">
        <p14:creationId xmlns:p14="http://schemas.microsoft.com/office/powerpoint/2010/main" val="14570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1" grpId="0" animBg="1"/>
      <p:bldP spid="22" grpId="0" animBg="1"/>
      <p:bldP spid="22" grpId="1" animBg="1"/>
      <p:bldP spid="24" grpId="0"/>
      <p:bldP spid="24" grpId="1"/>
      <p:bldP spid="35" grpId="0"/>
      <p:bldP spid="36" grpId="0" animBg="1"/>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11969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Fidelity / Transparency / Imperceptibility: </a:t>
            </a:r>
            <a:r>
              <a:rPr lang="en-US" sz="1800" dirty="0"/>
              <a:t>Refers to the perceptual similarity between the original (unmarked) object and the marked object.</a:t>
            </a:r>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31</a:t>
            </a:fld>
            <a:endParaRPr lang="en-US"/>
          </a:p>
        </p:txBody>
      </p:sp>
      <p:sp>
        <p:nvSpPr>
          <p:cNvPr id="7" name="CuadroTexto 6">
            <a:extLst>
              <a:ext uri="{FF2B5EF4-FFF2-40B4-BE49-F238E27FC236}">
                <a16:creationId xmlns:a16="http://schemas.microsoft.com/office/drawing/2014/main" id="{D8595D12-EEF0-9B49-A3C5-0461405539A5}"/>
              </a:ext>
            </a:extLst>
          </p:cNvPr>
          <p:cNvSpPr txBox="1"/>
          <p:nvPr/>
        </p:nvSpPr>
        <p:spPr>
          <a:xfrm>
            <a:off x="1747056" y="3753758"/>
            <a:ext cx="2323072" cy="523220"/>
          </a:xfrm>
          <a:prstGeom prst="rect">
            <a:avLst/>
          </a:prstGeom>
          <a:noFill/>
        </p:spPr>
        <p:txBody>
          <a:bodyPr wrap="none" rtlCol="0">
            <a:spAutoFit/>
          </a:bodyPr>
          <a:lstStyle/>
          <a:p>
            <a:pPr algn="ctr"/>
            <a:r>
              <a:rPr lang="en-US" dirty="0"/>
              <a:t>Low transparency</a:t>
            </a:r>
          </a:p>
          <a:p>
            <a:pPr algn="ctr"/>
            <a:r>
              <a:rPr lang="en-US" dirty="0"/>
              <a:t>(Perceptible watermarking)</a:t>
            </a:r>
          </a:p>
        </p:txBody>
      </p:sp>
      <p:sp>
        <p:nvSpPr>
          <p:cNvPr id="8" name="CuadroTexto 7">
            <a:extLst>
              <a:ext uri="{FF2B5EF4-FFF2-40B4-BE49-F238E27FC236}">
                <a16:creationId xmlns:a16="http://schemas.microsoft.com/office/drawing/2014/main" id="{C1B6C486-AFBA-484A-83A1-DB8391B63D0E}"/>
              </a:ext>
            </a:extLst>
          </p:cNvPr>
          <p:cNvSpPr txBox="1"/>
          <p:nvPr/>
        </p:nvSpPr>
        <p:spPr>
          <a:xfrm>
            <a:off x="4902762" y="3753758"/>
            <a:ext cx="2501006" cy="523220"/>
          </a:xfrm>
          <a:prstGeom prst="rect">
            <a:avLst/>
          </a:prstGeom>
          <a:noFill/>
        </p:spPr>
        <p:txBody>
          <a:bodyPr wrap="none" rtlCol="0">
            <a:spAutoFit/>
          </a:bodyPr>
          <a:lstStyle/>
          <a:p>
            <a:pPr algn="ctr"/>
            <a:r>
              <a:rPr lang="en-US" dirty="0"/>
              <a:t>High transparency</a:t>
            </a:r>
          </a:p>
          <a:p>
            <a:pPr algn="ctr"/>
            <a:r>
              <a:rPr lang="en-US" dirty="0"/>
              <a:t>(Imperceptible watermarking)</a:t>
            </a:r>
          </a:p>
        </p:txBody>
      </p:sp>
      <p:pic>
        <p:nvPicPr>
          <p:cNvPr id="13" name="Picture 129" descr="gioconda">
            <a:extLst>
              <a:ext uri="{FF2B5EF4-FFF2-40B4-BE49-F238E27FC236}">
                <a16:creationId xmlns:a16="http://schemas.microsoft.com/office/drawing/2014/main" id="{51E3ACAF-1EF0-0549-81EB-5FD20E5A2895}"/>
              </a:ext>
            </a:extLst>
          </p:cNvPr>
          <p:cNvPicPr>
            <a:picLocks noChangeAspect="1" noChangeArrowheads="1"/>
          </p:cNvPicPr>
          <p:nvPr/>
        </p:nvPicPr>
        <p:blipFill>
          <a:blip r:embed="rId3"/>
          <a:srcRect/>
          <a:stretch>
            <a:fillRect/>
          </a:stretch>
        </p:blipFill>
        <p:spPr bwMode="auto">
          <a:xfrm>
            <a:off x="5515410" y="2203157"/>
            <a:ext cx="1275710" cy="1440000"/>
          </a:xfrm>
          <a:prstGeom prst="rect">
            <a:avLst/>
          </a:prstGeom>
          <a:noFill/>
          <a:ln w="9525">
            <a:noFill/>
            <a:miter lim="800000"/>
            <a:headEnd/>
            <a:tailEnd/>
          </a:ln>
        </p:spPr>
      </p:pic>
      <p:pic>
        <p:nvPicPr>
          <p:cNvPr id="16" name="Picture 121" descr="moustache">
            <a:extLst>
              <a:ext uri="{FF2B5EF4-FFF2-40B4-BE49-F238E27FC236}">
                <a16:creationId xmlns:a16="http://schemas.microsoft.com/office/drawing/2014/main" id="{37966684-6910-6141-A322-E6776403D3CB}"/>
              </a:ext>
            </a:extLst>
          </p:cNvPr>
          <p:cNvPicPr>
            <a:picLocks noChangeAspect="1" noChangeArrowheads="1"/>
          </p:cNvPicPr>
          <p:nvPr/>
        </p:nvPicPr>
        <p:blipFill>
          <a:blip r:embed="rId4"/>
          <a:srcRect/>
          <a:stretch>
            <a:fillRect/>
          </a:stretch>
        </p:blipFill>
        <p:spPr bwMode="auto">
          <a:xfrm>
            <a:off x="2188592" y="2203157"/>
            <a:ext cx="1440000" cy="1440000"/>
          </a:xfrm>
          <a:prstGeom prst="rect">
            <a:avLst/>
          </a:prstGeom>
          <a:noFill/>
          <a:ln w="9525">
            <a:noFill/>
            <a:miter lim="800000"/>
            <a:headEnd/>
            <a:tailEnd/>
          </a:ln>
        </p:spPr>
      </p:pic>
    </p:spTree>
    <p:extLst>
      <p:ext uri="{BB962C8B-B14F-4D97-AF65-F5344CB8AC3E}">
        <p14:creationId xmlns:p14="http://schemas.microsoft.com/office/powerpoint/2010/main" val="298958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11969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Robustness vs Fragility/Semi-fragility: </a:t>
            </a:r>
            <a:r>
              <a:rPr lang="en-US" sz="1800" dirty="0"/>
              <a:t>Can the watermark be extracted after signal processing operations (noise addition, cropping, rotation, compression, filtering, and so on)?</a:t>
            </a:r>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3.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32</a:t>
            </a:fld>
            <a:endParaRPr lang="en-US"/>
          </a:p>
        </p:txBody>
      </p:sp>
      <p:sp>
        <p:nvSpPr>
          <p:cNvPr id="7" name="CuadroTexto 6">
            <a:extLst>
              <a:ext uri="{FF2B5EF4-FFF2-40B4-BE49-F238E27FC236}">
                <a16:creationId xmlns:a16="http://schemas.microsoft.com/office/drawing/2014/main" id="{D8595D12-EEF0-9B49-A3C5-0461405539A5}"/>
              </a:ext>
            </a:extLst>
          </p:cNvPr>
          <p:cNvSpPr txBox="1"/>
          <p:nvPr/>
        </p:nvSpPr>
        <p:spPr>
          <a:xfrm>
            <a:off x="1336345" y="4102995"/>
            <a:ext cx="3068469" cy="307777"/>
          </a:xfrm>
          <a:prstGeom prst="rect">
            <a:avLst/>
          </a:prstGeom>
          <a:noFill/>
        </p:spPr>
        <p:txBody>
          <a:bodyPr wrap="none" rtlCol="0">
            <a:spAutoFit/>
          </a:bodyPr>
          <a:lstStyle/>
          <a:p>
            <a:r>
              <a:rPr lang="en-US" dirty="0"/>
              <a:t>Fragile or Semi-fragile watermarking</a:t>
            </a:r>
          </a:p>
        </p:txBody>
      </p:sp>
      <p:sp>
        <p:nvSpPr>
          <p:cNvPr id="8" name="CuadroTexto 7">
            <a:extLst>
              <a:ext uri="{FF2B5EF4-FFF2-40B4-BE49-F238E27FC236}">
                <a16:creationId xmlns:a16="http://schemas.microsoft.com/office/drawing/2014/main" id="{C1B6C486-AFBA-484A-83A1-DB8391B63D0E}"/>
              </a:ext>
            </a:extLst>
          </p:cNvPr>
          <p:cNvSpPr txBox="1"/>
          <p:nvPr/>
        </p:nvSpPr>
        <p:spPr>
          <a:xfrm>
            <a:off x="5379636" y="4102996"/>
            <a:ext cx="1875835" cy="307777"/>
          </a:xfrm>
          <a:prstGeom prst="rect">
            <a:avLst/>
          </a:prstGeom>
          <a:noFill/>
        </p:spPr>
        <p:txBody>
          <a:bodyPr wrap="none" rtlCol="0">
            <a:spAutoFit/>
          </a:bodyPr>
          <a:lstStyle/>
          <a:p>
            <a:r>
              <a:rPr lang="en-US" dirty="0"/>
              <a:t>Robust watermarking</a:t>
            </a:r>
          </a:p>
        </p:txBody>
      </p:sp>
      <p:pic>
        <p:nvPicPr>
          <p:cNvPr id="9" name="Picture 133" descr="blindat">
            <a:extLst>
              <a:ext uri="{FF2B5EF4-FFF2-40B4-BE49-F238E27FC236}">
                <a16:creationId xmlns:a16="http://schemas.microsoft.com/office/drawing/2014/main" id="{32A03988-4CEF-4E49-BFA1-132E9FCD5F36}"/>
              </a:ext>
            </a:extLst>
          </p:cNvPr>
          <p:cNvPicPr>
            <a:picLocks noChangeAspect="1" noChangeArrowheads="1"/>
          </p:cNvPicPr>
          <p:nvPr/>
        </p:nvPicPr>
        <p:blipFill>
          <a:blip r:embed="rId3"/>
          <a:srcRect/>
          <a:stretch>
            <a:fillRect/>
          </a:stretch>
        </p:blipFill>
        <p:spPr bwMode="auto">
          <a:xfrm>
            <a:off x="5519966" y="2571750"/>
            <a:ext cx="1595176" cy="1440000"/>
          </a:xfrm>
          <a:prstGeom prst="rect">
            <a:avLst/>
          </a:prstGeom>
          <a:noFill/>
          <a:ln w="9525">
            <a:noFill/>
            <a:miter lim="800000"/>
            <a:headEnd/>
            <a:tailEnd/>
          </a:ln>
        </p:spPr>
      </p:pic>
      <p:pic>
        <p:nvPicPr>
          <p:cNvPr id="10" name="Picture 136" descr="broken">
            <a:extLst>
              <a:ext uri="{FF2B5EF4-FFF2-40B4-BE49-F238E27FC236}">
                <a16:creationId xmlns:a16="http://schemas.microsoft.com/office/drawing/2014/main" id="{A0A95F2E-2305-6747-AA8C-AAADCC3B7A0B}"/>
              </a:ext>
            </a:extLst>
          </p:cNvPr>
          <p:cNvPicPr>
            <a:picLocks noChangeAspect="1" noChangeArrowheads="1"/>
          </p:cNvPicPr>
          <p:nvPr/>
        </p:nvPicPr>
        <p:blipFill>
          <a:blip r:embed="rId4"/>
          <a:srcRect/>
          <a:stretch>
            <a:fillRect/>
          </a:stretch>
        </p:blipFill>
        <p:spPr bwMode="auto">
          <a:xfrm>
            <a:off x="1868864" y="2614185"/>
            <a:ext cx="2172190" cy="1440000"/>
          </a:xfrm>
          <a:prstGeom prst="rect">
            <a:avLst/>
          </a:prstGeom>
          <a:noFill/>
          <a:ln w="9525">
            <a:noFill/>
            <a:miter lim="800000"/>
            <a:headEnd/>
            <a:tailEnd/>
          </a:ln>
        </p:spPr>
      </p:pic>
    </p:spTree>
    <p:extLst>
      <p:ext uri="{BB962C8B-B14F-4D97-AF65-F5344CB8AC3E}">
        <p14:creationId xmlns:p14="http://schemas.microsoft.com/office/powerpoint/2010/main" val="286258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593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Security: </a:t>
            </a:r>
            <a:r>
              <a:rPr lang="en-US" sz="1800" dirty="0"/>
              <a:t>Ability of the watermarking algorithm to resist hostile attacks. </a:t>
            </a:r>
          </a:p>
          <a:p>
            <a:pPr marL="0" indent="0"/>
            <a:endParaRPr lang="en-US" sz="1800" b="1"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33</a:t>
            </a:fld>
            <a:endParaRPr lang="en-US"/>
          </a:p>
        </p:txBody>
      </p:sp>
      <p:sp>
        <p:nvSpPr>
          <p:cNvPr id="7" name="CuadroTexto 6">
            <a:extLst>
              <a:ext uri="{FF2B5EF4-FFF2-40B4-BE49-F238E27FC236}">
                <a16:creationId xmlns:a16="http://schemas.microsoft.com/office/drawing/2014/main" id="{D8595D12-EEF0-9B49-A3C5-0461405539A5}"/>
              </a:ext>
            </a:extLst>
          </p:cNvPr>
          <p:cNvSpPr txBox="1"/>
          <p:nvPr/>
        </p:nvSpPr>
        <p:spPr>
          <a:xfrm>
            <a:off x="2352318" y="3694442"/>
            <a:ext cx="1220206" cy="307777"/>
          </a:xfrm>
          <a:prstGeom prst="rect">
            <a:avLst/>
          </a:prstGeom>
          <a:noFill/>
        </p:spPr>
        <p:txBody>
          <a:bodyPr wrap="none" rtlCol="0">
            <a:spAutoFit/>
          </a:bodyPr>
          <a:lstStyle/>
          <a:p>
            <a:r>
              <a:rPr lang="en-US" dirty="0"/>
              <a:t>High security</a:t>
            </a:r>
          </a:p>
        </p:txBody>
      </p:sp>
      <p:sp>
        <p:nvSpPr>
          <p:cNvPr id="8" name="CuadroTexto 7">
            <a:extLst>
              <a:ext uri="{FF2B5EF4-FFF2-40B4-BE49-F238E27FC236}">
                <a16:creationId xmlns:a16="http://schemas.microsoft.com/office/drawing/2014/main" id="{C1B6C486-AFBA-484A-83A1-DB8391B63D0E}"/>
              </a:ext>
            </a:extLst>
          </p:cNvPr>
          <p:cNvSpPr txBox="1"/>
          <p:nvPr/>
        </p:nvSpPr>
        <p:spPr>
          <a:xfrm>
            <a:off x="5751007" y="3694441"/>
            <a:ext cx="1180131" cy="307777"/>
          </a:xfrm>
          <a:prstGeom prst="rect">
            <a:avLst/>
          </a:prstGeom>
          <a:noFill/>
        </p:spPr>
        <p:txBody>
          <a:bodyPr wrap="none" rtlCol="0">
            <a:spAutoFit/>
          </a:bodyPr>
          <a:lstStyle/>
          <a:p>
            <a:r>
              <a:rPr lang="en-US" dirty="0"/>
              <a:t>Low security</a:t>
            </a:r>
          </a:p>
        </p:txBody>
      </p:sp>
      <p:pic>
        <p:nvPicPr>
          <p:cNvPr id="12" name="Picture 141" descr="secure">
            <a:extLst>
              <a:ext uri="{FF2B5EF4-FFF2-40B4-BE49-F238E27FC236}">
                <a16:creationId xmlns:a16="http://schemas.microsoft.com/office/drawing/2014/main" id="{4720D81E-18BB-9B46-BAB4-EF5543D3F243}"/>
              </a:ext>
            </a:extLst>
          </p:cNvPr>
          <p:cNvPicPr>
            <a:picLocks noChangeAspect="1" noChangeArrowheads="1"/>
          </p:cNvPicPr>
          <p:nvPr/>
        </p:nvPicPr>
        <p:blipFill>
          <a:blip r:embed="rId3"/>
          <a:srcRect/>
          <a:stretch>
            <a:fillRect/>
          </a:stretch>
        </p:blipFill>
        <p:spPr bwMode="auto">
          <a:xfrm>
            <a:off x="2352318" y="2160264"/>
            <a:ext cx="1205279" cy="1440000"/>
          </a:xfrm>
          <a:prstGeom prst="rect">
            <a:avLst/>
          </a:prstGeom>
          <a:noFill/>
          <a:ln w="9525">
            <a:noFill/>
            <a:miter lim="800000"/>
            <a:headEnd/>
            <a:tailEnd/>
          </a:ln>
        </p:spPr>
      </p:pic>
      <p:pic>
        <p:nvPicPr>
          <p:cNvPr id="13" name="Picture 142" descr="insecure">
            <a:extLst>
              <a:ext uri="{FF2B5EF4-FFF2-40B4-BE49-F238E27FC236}">
                <a16:creationId xmlns:a16="http://schemas.microsoft.com/office/drawing/2014/main" id="{1FDA40F0-3A70-CF4B-A599-F566D036BE01}"/>
              </a:ext>
            </a:extLst>
          </p:cNvPr>
          <p:cNvPicPr>
            <a:picLocks noChangeAspect="1" noChangeArrowheads="1"/>
          </p:cNvPicPr>
          <p:nvPr/>
        </p:nvPicPr>
        <p:blipFill>
          <a:blip r:embed="rId4"/>
          <a:srcRect/>
          <a:stretch>
            <a:fillRect/>
          </a:stretch>
        </p:blipFill>
        <p:spPr bwMode="auto">
          <a:xfrm>
            <a:off x="5379636" y="2160264"/>
            <a:ext cx="1922874" cy="1440000"/>
          </a:xfrm>
          <a:prstGeom prst="rect">
            <a:avLst/>
          </a:prstGeom>
          <a:noFill/>
          <a:ln w="9525">
            <a:noFill/>
            <a:miter lim="800000"/>
            <a:headEnd/>
            <a:tailEnd/>
          </a:ln>
        </p:spPr>
      </p:pic>
    </p:spTree>
    <p:extLst>
      <p:ext uri="{BB962C8B-B14F-4D97-AF65-F5344CB8AC3E}">
        <p14:creationId xmlns:p14="http://schemas.microsoft.com/office/powerpoint/2010/main" val="25682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593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Security: </a:t>
            </a:r>
            <a:r>
              <a:rPr lang="en-US" sz="1800" dirty="0"/>
              <a:t>What’s security in the context of watermarking?</a:t>
            </a:r>
          </a:p>
          <a:p>
            <a:pPr marL="0" indent="0"/>
            <a:endParaRPr lang="en-US" sz="1800" b="1"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34</a:t>
            </a:fld>
            <a:endParaRPr lang="en-US"/>
          </a:p>
        </p:txBody>
      </p:sp>
      <p:pic>
        <p:nvPicPr>
          <p:cNvPr id="9" name="Picture 4" descr="La Gioconda - Wikipedia, la enciclopedia libre">
            <a:extLst>
              <a:ext uri="{FF2B5EF4-FFF2-40B4-BE49-F238E27FC236}">
                <a16:creationId xmlns:a16="http://schemas.microsoft.com/office/drawing/2014/main" id="{36863777-90BB-974A-B89B-CC74BF759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92" y="2750181"/>
            <a:ext cx="721971" cy="107436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de flecha 13">
            <a:extLst>
              <a:ext uri="{FF2B5EF4-FFF2-40B4-BE49-F238E27FC236}">
                <a16:creationId xmlns:a16="http://schemas.microsoft.com/office/drawing/2014/main" id="{54EB7C5E-B4F4-3848-A984-B5258FA073AB}"/>
              </a:ext>
            </a:extLst>
          </p:cNvPr>
          <p:cNvCxnSpPr>
            <a:cxnSpLocks/>
          </p:cNvCxnSpPr>
          <p:nvPr/>
        </p:nvCxnSpPr>
        <p:spPr>
          <a:xfrm>
            <a:off x="1579787" y="3287362"/>
            <a:ext cx="49973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86EEDF79-3C88-7D48-9A08-7CA2B0322819}"/>
              </a:ext>
            </a:extLst>
          </p:cNvPr>
          <p:cNvSpPr txBox="1"/>
          <p:nvPr/>
        </p:nvSpPr>
        <p:spPr>
          <a:xfrm>
            <a:off x="2329665" y="4187698"/>
            <a:ext cx="1059906" cy="307777"/>
          </a:xfrm>
          <a:prstGeom prst="rect">
            <a:avLst/>
          </a:prstGeom>
          <a:noFill/>
        </p:spPr>
        <p:txBody>
          <a:bodyPr wrap="none" rtlCol="0">
            <a:spAutoFit/>
          </a:bodyPr>
          <a:lstStyle/>
          <a:p>
            <a:r>
              <a:rPr lang="en-US" dirty="0"/>
              <a:t>Watermark</a:t>
            </a:r>
          </a:p>
        </p:txBody>
      </p:sp>
      <p:cxnSp>
        <p:nvCxnSpPr>
          <p:cNvPr id="16" name="Conector recto de flecha 15">
            <a:extLst>
              <a:ext uri="{FF2B5EF4-FFF2-40B4-BE49-F238E27FC236}">
                <a16:creationId xmlns:a16="http://schemas.microsoft.com/office/drawing/2014/main" id="{655DD0B0-F2E6-DA40-AAB1-C0AABC2A2B6D}"/>
              </a:ext>
            </a:extLst>
          </p:cNvPr>
          <p:cNvCxnSpPr>
            <a:cxnSpLocks/>
          </p:cNvCxnSpPr>
          <p:nvPr/>
        </p:nvCxnSpPr>
        <p:spPr>
          <a:xfrm flipV="1">
            <a:off x="2859618" y="3661730"/>
            <a:ext cx="0" cy="5248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23F8055-80F3-784E-A889-311B7B9204EE}"/>
              </a:ext>
            </a:extLst>
          </p:cNvPr>
          <p:cNvCxnSpPr>
            <a:cxnSpLocks/>
          </p:cNvCxnSpPr>
          <p:nvPr/>
        </p:nvCxnSpPr>
        <p:spPr>
          <a:xfrm>
            <a:off x="3551062" y="3317433"/>
            <a:ext cx="53035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8" name="Picture 4" descr="La Gioconda - Wikipedia, la enciclopedia libre">
            <a:extLst>
              <a:ext uri="{FF2B5EF4-FFF2-40B4-BE49-F238E27FC236}">
                <a16:creationId xmlns:a16="http://schemas.microsoft.com/office/drawing/2014/main" id="{AF5E977A-0676-3340-ABC1-EA1EFEC3A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14" y="2750181"/>
            <a:ext cx="721971" cy="1074362"/>
          </a:xfrm>
          <a:prstGeom prst="rect">
            <a:avLst/>
          </a:prstGeom>
          <a:noFill/>
          <a:extLst>
            <a:ext uri="{909E8E84-426E-40DD-AFC4-6F175D3DCCD1}">
              <a14:hiddenFill xmlns:a14="http://schemas.microsoft.com/office/drawing/2010/main">
                <a:solidFill>
                  <a:srgbClr val="FFFFFF"/>
                </a:solidFill>
              </a14:hiddenFill>
            </a:ext>
          </a:extLst>
        </p:spPr>
      </p:pic>
      <p:sp>
        <p:nvSpPr>
          <p:cNvPr id="19" name="Elipse 18">
            <a:extLst>
              <a:ext uri="{FF2B5EF4-FFF2-40B4-BE49-F238E27FC236}">
                <a16:creationId xmlns:a16="http://schemas.microsoft.com/office/drawing/2014/main" id="{E37F4687-11E0-8147-B753-03AFDB16B5E9}"/>
              </a:ext>
            </a:extLst>
          </p:cNvPr>
          <p:cNvSpPr/>
          <p:nvPr/>
        </p:nvSpPr>
        <p:spPr>
          <a:xfrm>
            <a:off x="4746324" y="3589730"/>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CF53E126-9700-AD48-BCA6-FFC21299AD25}"/>
              </a:ext>
            </a:extLst>
          </p:cNvPr>
          <p:cNvSpPr txBox="1"/>
          <p:nvPr/>
        </p:nvSpPr>
        <p:spPr>
          <a:xfrm>
            <a:off x="7452039" y="3133472"/>
            <a:ext cx="1059906" cy="307777"/>
          </a:xfrm>
          <a:prstGeom prst="rect">
            <a:avLst/>
          </a:prstGeom>
          <a:noFill/>
        </p:spPr>
        <p:txBody>
          <a:bodyPr wrap="none" rtlCol="0">
            <a:spAutoFit/>
          </a:bodyPr>
          <a:lstStyle/>
          <a:p>
            <a:r>
              <a:rPr lang="en-US" dirty="0"/>
              <a:t>Watermark</a:t>
            </a:r>
          </a:p>
        </p:txBody>
      </p:sp>
      <p:sp>
        <p:nvSpPr>
          <p:cNvPr id="29" name="Rectángulo 28">
            <a:extLst>
              <a:ext uri="{FF2B5EF4-FFF2-40B4-BE49-F238E27FC236}">
                <a16:creationId xmlns:a16="http://schemas.microsoft.com/office/drawing/2014/main" id="{686E61DE-DFD8-4D46-B0E3-76EE9443F733}"/>
              </a:ext>
            </a:extLst>
          </p:cNvPr>
          <p:cNvSpPr/>
          <p:nvPr/>
        </p:nvSpPr>
        <p:spPr>
          <a:xfrm>
            <a:off x="2243386" y="3022155"/>
            <a:ext cx="1232465" cy="547207"/>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Embedder</a:t>
            </a:r>
          </a:p>
        </p:txBody>
      </p:sp>
      <p:sp>
        <p:nvSpPr>
          <p:cNvPr id="31" name="Rectángulo 30">
            <a:extLst>
              <a:ext uri="{FF2B5EF4-FFF2-40B4-BE49-F238E27FC236}">
                <a16:creationId xmlns:a16="http://schemas.microsoft.com/office/drawing/2014/main" id="{2EB38FD1-1E3C-7C41-A613-D63A774D2BAA}"/>
              </a:ext>
            </a:extLst>
          </p:cNvPr>
          <p:cNvSpPr/>
          <p:nvPr/>
        </p:nvSpPr>
        <p:spPr>
          <a:xfrm>
            <a:off x="5612147" y="3013758"/>
            <a:ext cx="1232465" cy="547207"/>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Extractor</a:t>
            </a:r>
          </a:p>
        </p:txBody>
      </p:sp>
      <p:cxnSp>
        <p:nvCxnSpPr>
          <p:cNvPr id="32" name="Conector recto de flecha 31">
            <a:extLst>
              <a:ext uri="{FF2B5EF4-FFF2-40B4-BE49-F238E27FC236}">
                <a16:creationId xmlns:a16="http://schemas.microsoft.com/office/drawing/2014/main" id="{F460ADFE-B770-244E-BBF6-39D2095331F2}"/>
              </a:ext>
            </a:extLst>
          </p:cNvPr>
          <p:cNvCxnSpPr>
            <a:cxnSpLocks/>
          </p:cNvCxnSpPr>
          <p:nvPr/>
        </p:nvCxnSpPr>
        <p:spPr>
          <a:xfrm>
            <a:off x="5007390" y="3295756"/>
            <a:ext cx="53035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AEED0245-EF1A-5940-83DC-587F4B2EB8BC}"/>
              </a:ext>
            </a:extLst>
          </p:cNvPr>
          <p:cNvSpPr txBox="1"/>
          <p:nvPr/>
        </p:nvSpPr>
        <p:spPr>
          <a:xfrm>
            <a:off x="2567711" y="2123782"/>
            <a:ext cx="583814" cy="307777"/>
          </a:xfrm>
          <a:prstGeom prst="rect">
            <a:avLst/>
          </a:prstGeom>
          <a:noFill/>
        </p:spPr>
        <p:txBody>
          <a:bodyPr wrap="none" rtlCol="0">
            <a:spAutoFit/>
          </a:bodyPr>
          <a:lstStyle/>
          <a:p>
            <a:r>
              <a:rPr lang="en-US" i="1" dirty="0">
                <a:solidFill>
                  <a:srgbClr val="FF0000"/>
                </a:solidFill>
              </a:rPr>
              <a:t>Keys</a:t>
            </a:r>
          </a:p>
        </p:txBody>
      </p:sp>
      <p:cxnSp>
        <p:nvCxnSpPr>
          <p:cNvPr id="34" name="Conector recto de flecha 33">
            <a:extLst>
              <a:ext uri="{FF2B5EF4-FFF2-40B4-BE49-F238E27FC236}">
                <a16:creationId xmlns:a16="http://schemas.microsoft.com/office/drawing/2014/main" id="{0B481CCF-43C4-5545-A63F-57587544419A}"/>
              </a:ext>
            </a:extLst>
          </p:cNvPr>
          <p:cNvCxnSpPr>
            <a:cxnSpLocks/>
          </p:cNvCxnSpPr>
          <p:nvPr/>
        </p:nvCxnSpPr>
        <p:spPr>
          <a:xfrm>
            <a:off x="6921687" y="3286695"/>
            <a:ext cx="53035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16BFD2AE-C1FB-FA4B-A8D7-99BCB4F77756}"/>
              </a:ext>
            </a:extLst>
          </p:cNvPr>
          <p:cNvCxnSpPr>
            <a:cxnSpLocks/>
          </p:cNvCxnSpPr>
          <p:nvPr/>
        </p:nvCxnSpPr>
        <p:spPr>
          <a:xfrm>
            <a:off x="2859618" y="2477743"/>
            <a:ext cx="0" cy="4857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a:extLst>
              <a:ext uri="{FF2B5EF4-FFF2-40B4-BE49-F238E27FC236}">
                <a16:creationId xmlns:a16="http://schemas.microsoft.com/office/drawing/2014/main" id="{5CAD31C6-2AB2-1F4E-9FF8-FF1945B99A95}"/>
              </a:ext>
            </a:extLst>
          </p:cNvPr>
          <p:cNvCxnSpPr>
            <a:cxnSpLocks/>
            <a:endCxn id="31" idx="0"/>
          </p:cNvCxnSpPr>
          <p:nvPr/>
        </p:nvCxnSpPr>
        <p:spPr>
          <a:xfrm>
            <a:off x="3151525" y="2277670"/>
            <a:ext cx="3076855" cy="736088"/>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0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6" grpId="0"/>
      <p:bldP spid="29" grpId="0" animBg="1"/>
      <p:bldP spid="31"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799"/>
            <a:ext cx="8100456" cy="32966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solidFill>
                  <a:srgbClr val="FF0000"/>
                </a:solidFill>
              </a:rPr>
              <a:t>Security: </a:t>
            </a:r>
            <a:r>
              <a:rPr lang="en-US" sz="1800" dirty="0"/>
              <a:t>What’s security in the context of watermarking?</a:t>
            </a:r>
          </a:p>
          <a:p>
            <a:pPr marL="0" indent="0"/>
            <a:endParaRPr lang="en-US" sz="1800" dirty="0"/>
          </a:p>
          <a:p>
            <a:pPr marL="342900" indent="-342900">
              <a:buFont typeface="+mj-lt"/>
              <a:buAutoNum type="arabicPeriod"/>
            </a:pPr>
            <a:r>
              <a:rPr lang="en-US" sz="1800" b="1" dirty="0">
                <a:solidFill>
                  <a:srgbClr val="FF0000"/>
                </a:solidFill>
              </a:rPr>
              <a:t>Attacks on the keys</a:t>
            </a:r>
          </a:p>
          <a:p>
            <a:pPr marL="342900" indent="-342900">
              <a:buFont typeface="+mj-lt"/>
              <a:buAutoNum type="arabicPeriod"/>
            </a:pPr>
            <a:endParaRPr lang="en-US" sz="1800" dirty="0"/>
          </a:p>
          <a:p>
            <a:pPr marL="342900" indent="-342900">
              <a:buFont typeface="+mj-lt"/>
              <a:buAutoNum type="arabicPeriod"/>
            </a:pPr>
            <a:r>
              <a:rPr lang="en-US" sz="1800" b="1" dirty="0">
                <a:solidFill>
                  <a:srgbClr val="FF0000"/>
                </a:solidFill>
              </a:rPr>
              <a:t>Attacks on the embedding method: </a:t>
            </a:r>
            <a:r>
              <a:rPr lang="en-US" sz="1800" dirty="0"/>
              <a:t>Unauthorized embedding and unauthorized removal </a:t>
            </a:r>
          </a:p>
          <a:p>
            <a:pPr marL="342900" indent="-342900">
              <a:buFont typeface="+mj-lt"/>
              <a:buAutoNum type="arabicPeriod"/>
            </a:pPr>
            <a:endParaRPr lang="en-US" sz="1800" dirty="0"/>
          </a:p>
          <a:p>
            <a:pPr marL="342900" indent="-342900">
              <a:buFont typeface="+mj-lt"/>
              <a:buAutoNum type="arabicPeriod"/>
            </a:pPr>
            <a:r>
              <a:rPr lang="en-US" sz="1800" b="1" dirty="0">
                <a:solidFill>
                  <a:srgbClr val="FF0000"/>
                </a:solidFill>
              </a:rPr>
              <a:t>Attacks on the extraction/detection method: </a:t>
            </a:r>
            <a:r>
              <a:rPr lang="en-US" sz="1800" dirty="0"/>
              <a:t>Unauthorized detection or unauthorized extraction</a:t>
            </a:r>
            <a:endParaRPr lang="en-US" sz="1800" b="1"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35</a:t>
            </a:fld>
            <a:endParaRPr lang="en-US"/>
          </a:p>
        </p:txBody>
      </p:sp>
    </p:spTree>
    <p:extLst>
      <p:ext uri="{BB962C8B-B14F-4D97-AF65-F5344CB8AC3E}">
        <p14:creationId xmlns:p14="http://schemas.microsoft.com/office/powerpoint/2010/main" val="14986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799"/>
            <a:ext cx="8100456" cy="34795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Other properties</a:t>
            </a:r>
            <a:endParaRPr lang="en-US" sz="1800" dirty="0"/>
          </a:p>
          <a:p>
            <a:pPr marL="0" indent="0"/>
            <a:endParaRPr lang="en-US" sz="900" dirty="0"/>
          </a:p>
          <a:p>
            <a:pPr marL="342900" indent="-342900">
              <a:buFont typeface="+mj-lt"/>
              <a:buAutoNum type="arabicPeriod"/>
            </a:pPr>
            <a:r>
              <a:rPr lang="en-US" sz="1800" b="1" dirty="0">
                <a:solidFill>
                  <a:srgbClr val="FF0000"/>
                </a:solidFill>
              </a:rPr>
              <a:t>Embedding effectiveness: </a:t>
            </a:r>
            <a:r>
              <a:rPr lang="en-US" sz="1800" dirty="0"/>
              <a:t>Probability of detecting/extracting the embedded watermark (should be close to 100%).</a:t>
            </a:r>
          </a:p>
          <a:p>
            <a:pPr marL="342900" indent="-342900">
              <a:buFont typeface="+mj-lt"/>
              <a:buAutoNum type="arabicPeriod"/>
            </a:pPr>
            <a:r>
              <a:rPr lang="en-US" sz="1800" b="1" dirty="0">
                <a:solidFill>
                  <a:srgbClr val="FF0000"/>
                </a:solidFill>
              </a:rPr>
              <a:t>False positive rate: </a:t>
            </a:r>
            <a:r>
              <a:rPr lang="en-US" sz="1800" dirty="0"/>
              <a:t>Probability of detecting/extracting the watermark from an unmarked object (should be close to 0).</a:t>
            </a:r>
          </a:p>
          <a:p>
            <a:pPr marL="342900" indent="-342900">
              <a:buFont typeface="+mj-lt"/>
              <a:buAutoNum type="arabicPeriod"/>
            </a:pPr>
            <a:r>
              <a:rPr lang="en-US" sz="1800" b="1" dirty="0">
                <a:solidFill>
                  <a:srgbClr val="FF0000"/>
                </a:solidFill>
              </a:rPr>
              <a:t>Modification or multiple watermarks: </a:t>
            </a:r>
            <a:r>
              <a:rPr lang="en-US" sz="1800" dirty="0"/>
              <a:t>Some applications require that the watermark may be modified, or multiple watermarks can be embedded in the same content.</a:t>
            </a:r>
          </a:p>
          <a:p>
            <a:pPr marL="342900" indent="-342900">
              <a:buFont typeface="+mj-lt"/>
              <a:buAutoNum type="arabicPeriod"/>
            </a:pPr>
            <a:r>
              <a:rPr lang="en-US" sz="1800" b="1" dirty="0">
                <a:solidFill>
                  <a:srgbClr val="FF0000"/>
                </a:solidFill>
              </a:rPr>
              <a:t>Computational time: </a:t>
            </a:r>
            <a:r>
              <a:rPr lang="en-US" sz="1800" dirty="0"/>
              <a:t>time required for embedded and detection/extraction. Some applications must work in real time.</a:t>
            </a:r>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36</a:t>
            </a:fld>
            <a:endParaRPr lang="en-US"/>
          </a:p>
        </p:txBody>
      </p:sp>
    </p:spTree>
    <p:extLst>
      <p:ext uri="{BB962C8B-B14F-4D97-AF65-F5344CB8AC3E}">
        <p14:creationId xmlns:p14="http://schemas.microsoft.com/office/powerpoint/2010/main" val="9577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799"/>
            <a:ext cx="8100456" cy="34795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Each application requires different properties</a:t>
            </a:r>
            <a:endParaRPr lang="en-US" sz="1800" dirty="0"/>
          </a:p>
          <a:p>
            <a:pPr marL="0" indent="0"/>
            <a:endParaRPr lang="en-US" sz="900"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3. Properties of data hiding schemes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37</a:t>
            </a:fld>
            <a:endParaRPr lang="en-US"/>
          </a:p>
        </p:txBody>
      </p:sp>
      <p:graphicFrame>
        <p:nvGraphicFramePr>
          <p:cNvPr id="2" name="Tabla 1">
            <a:extLst>
              <a:ext uri="{FF2B5EF4-FFF2-40B4-BE49-F238E27FC236}">
                <a16:creationId xmlns:a16="http://schemas.microsoft.com/office/drawing/2014/main" id="{788EFE0B-EDFC-DC48-820B-545D59480A67}"/>
              </a:ext>
            </a:extLst>
          </p:cNvPr>
          <p:cNvGraphicFramePr>
            <a:graphicFrameLocks noGrp="1"/>
          </p:cNvGraphicFramePr>
          <p:nvPr>
            <p:extLst>
              <p:ext uri="{D42A27DB-BD31-4B8C-83A1-F6EECF244321}">
                <p14:modId xmlns:p14="http://schemas.microsoft.com/office/powerpoint/2010/main" val="1242398510"/>
              </p:ext>
            </p:extLst>
          </p:nvPr>
        </p:nvGraphicFramePr>
        <p:xfrm>
          <a:off x="1105378" y="1780629"/>
          <a:ext cx="7264622" cy="2697458"/>
        </p:xfrm>
        <a:graphic>
          <a:graphicData uri="http://schemas.openxmlformats.org/drawingml/2006/table">
            <a:tbl>
              <a:tblPr firstRow="1" firstCol="1" bandRow="1">
                <a:tableStyleId>{5C22544A-7EE6-4342-B048-85BDC9FD1C3A}</a:tableStyleId>
              </a:tblPr>
              <a:tblGrid>
                <a:gridCol w="1238757">
                  <a:extLst>
                    <a:ext uri="{9D8B030D-6E8A-4147-A177-3AD203B41FA5}">
                      <a16:colId xmlns:a16="http://schemas.microsoft.com/office/drawing/2014/main" val="484508506"/>
                    </a:ext>
                  </a:extLst>
                </a:gridCol>
                <a:gridCol w="1423693">
                  <a:extLst>
                    <a:ext uri="{9D8B030D-6E8A-4147-A177-3AD203B41FA5}">
                      <a16:colId xmlns:a16="http://schemas.microsoft.com/office/drawing/2014/main" val="2214295771"/>
                    </a:ext>
                  </a:extLst>
                </a:gridCol>
                <a:gridCol w="1092603">
                  <a:extLst>
                    <a:ext uri="{9D8B030D-6E8A-4147-A177-3AD203B41FA5}">
                      <a16:colId xmlns:a16="http://schemas.microsoft.com/office/drawing/2014/main" val="4071049807"/>
                    </a:ext>
                  </a:extLst>
                </a:gridCol>
                <a:gridCol w="1380881">
                  <a:extLst>
                    <a:ext uri="{9D8B030D-6E8A-4147-A177-3AD203B41FA5}">
                      <a16:colId xmlns:a16="http://schemas.microsoft.com/office/drawing/2014/main" val="767938787"/>
                    </a:ext>
                  </a:extLst>
                </a:gridCol>
                <a:gridCol w="1265274">
                  <a:extLst>
                    <a:ext uri="{9D8B030D-6E8A-4147-A177-3AD203B41FA5}">
                      <a16:colId xmlns:a16="http://schemas.microsoft.com/office/drawing/2014/main" val="865314414"/>
                    </a:ext>
                  </a:extLst>
                </a:gridCol>
                <a:gridCol w="863414">
                  <a:extLst>
                    <a:ext uri="{9D8B030D-6E8A-4147-A177-3AD203B41FA5}">
                      <a16:colId xmlns:a16="http://schemas.microsoft.com/office/drawing/2014/main" val="1408764699"/>
                    </a:ext>
                  </a:extLst>
                </a:gridCol>
              </a:tblGrid>
              <a:tr h="327656">
                <a:tc>
                  <a:txBody>
                    <a:bodyPr/>
                    <a:lstStyle/>
                    <a:p>
                      <a:pPr algn="ctr"/>
                      <a:r>
                        <a:rPr lang="en-U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r>
                        <a:rPr lang="en-US" sz="1200" dirty="0">
                          <a:effectLst/>
                        </a:rPr>
                        <a:t>Capacity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dirty="0">
                          <a:effectLst/>
                        </a:rPr>
                        <a:t>Blind or Informed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dirty="0">
                          <a:effectLst/>
                        </a:rPr>
                        <a:t>Transparency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dirty="0">
                          <a:effectLst/>
                        </a:rPr>
                        <a:t>Robustness or Fragility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dirty="0">
                          <a:effectLst/>
                        </a:rPr>
                        <a:t>Security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extLst>
                  <a:ext uri="{0D108BD9-81ED-4DB2-BD59-A6C34878D82A}">
                    <a16:rowId xmlns:a16="http://schemas.microsoft.com/office/drawing/2014/main" val="1644023850"/>
                  </a:ext>
                </a:extLst>
              </a:tr>
              <a:tr h="982969">
                <a:tc>
                  <a:txBody>
                    <a:bodyPr/>
                    <a:lstStyle/>
                    <a:p>
                      <a:pPr algn="ctr"/>
                      <a:r>
                        <a:rPr lang="en-US" sz="1200" dirty="0">
                          <a:effectLst/>
                        </a:rPr>
                        <a:t>Broadcast monitoring</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b="1" dirty="0">
                          <a:effectLst/>
                        </a:rPr>
                        <a:t>Low</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Blind</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High</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effectLst/>
                        </a:rPr>
                        <a:t>Robustness against compression, noise and interferences</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effectLst/>
                        </a:rPr>
                        <a:t>Yes</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5704966"/>
                  </a:ext>
                </a:extLst>
              </a:tr>
              <a:tr h="982969">
                <a:tc>
                  <a:txBody>
                    <a:bodyPr/>
                    <a:lstStyle/>
                    <a:p>
                      <a:pPr algn="ctr"/>
                      <a:r>
                        <a:rPr lang="en-US" sz="1200" dirty="0">
                          <a:effectLst/>
                        </a:rPr>
                        <a:t>Fingerprinting</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b="1">
                          <a:effectLst/>
                        </a:rPr>
                        <a:t>Low</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effectLst/>
                        </a:rPr>
                        <a:t>Either</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High</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Robust against signal processing</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Yes (esp. against collusion)</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0623094"/>
                  </a:ext>
                </a:extLst>
              </a:tr>
              <a:tr h="327656">
                <a:tc>
                  <a:txBody>
                    <a:bodyPr/>
                    <a:lstStyle/>
                    <a:p>
                      <a:pPr algn="ctr"/>
                      <a:r>
                        <a:rPr lang="en-US" sz="1200" dirty="0">
                          <a:effectLst/>
                        </a:rPr>
                        <a:t>Content authentication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D78"/>
                    </a:solidFill>
                  </a:tcPr>
                </a:tc>
                <a:tc>
                  <a:txBody>
                    <a:bodyPr/>
                    <a:lstStyle/>
                    <a:p>
                      <a:pPr algn="ctr"/>
                      <a:r>
                        <a:rPr lang="en-US" sz="1200" b="1">
                          <a:effectLst/>
                        </a:rPr>
                        <a:t>Low to medium</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effectLst/>
                        </a:rPr>
                        <a:t>Blind</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a:effectLst/>
                        </a:rPr>
                        <a:t>High</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Fragile or Semi-Fragile</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effectLst/>
                        </a:rPr>
                        <a:t>Yes</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283282"/>
                  </a:ext>
                </a:extLst>
              </a:tr>
            </a:tbl>
          </a:graphicData>
        </a:graphic>
      </p:graphicFrame>
    </p:spTree>
    <p:extLst>
      <p:ext uri="{BB962C8B-B14F-4D97-AF65-F5344CB8AC3E}">
        <p14:creationId xmlns:p14="http://schemas.microsoft.com/office/powerpoint/2010/main" val="1536453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285750" indent="-285750">
              <a:buFont typeface="Arial" panose="020B0604020202020204" pitchFamily="34" charset="0"/>
              <a:buChar char="•"/>
            </a:pPr>
            <a:r>
              <a:rPr lang="en-US" sz="1600" b="1" dirty="0">
                <a:solidFill>
                  <a:srgbClr val="FF0000"/>
                </a:solidFill>
              </a:rPr>
              <a:t>Capacity: </a:t>
            </a:r>
            <a:r>
              <a:rPr lang="en-US" sz="1600" dirty="0">
                <a:solidFill>
                  <a:srgbClr val="FF0000"/>
                </a:solidFill>
              </a:rPr>
              <a:t>Embedding capacity </a:t>
            </a:r>
            <a:r>
              <a:rPr lang="en-US" sz="1600" dirty="0"/>
              <a:t>(amount of data that can be hidden) vs </a:t>
            </a:r>
            <a:r>
              <a:rPr lang="en-US" sz="1600" dirty="0">
                <a:solidFill>
                  <a:srgbClr val="FF0000"/>
                </a:solidFill>
              </a:rPr>
              <a:t>steganographic capacity </a:t>
            </a:r>
            <a:r>
              <a:rPr lang="en-US" sz="1600" dirty="0"/>
              <a:t>(amount of data that can be hidden such that an adversary will not detect 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FF0000"/>
                </a:solidFill>
              </a:rPr>
              <a:t>Statistical undetectability: </a:t>
            </a:r>
            <a:r>
              <a:rPr lang="en-US" sz="1600" dirty="0"/>
              <a:t>The statistics of the </a:t>
            </a:r>
            <a:r>
              <a:rPr lang="en-US" sz="1600" dirty="0" err="1"/>
              <a:t>stego</a:t>
            </a:r>
            <a:r>
              <a:rPr lang="en-US" sz="1600" dirty="0"/>
              <a:t> object shall not differ “much” from the statistics of cover objects such that the communication is not considered to be suspicious. </a:t>
            </a:r>
            <a:r>
              <a:rPr lang="en-US" sz="1600" b="1" dirty="0">
                <a:solidFill>
                  <a:srgbClr val="FF0000"/>
                </a:solidFill>
              </a:rPr>
              <a:t> </a:t>
            </a:r>
          </a:p>
          <a:p>
            <a:pPr marL="28575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n-US" sz="1600" b="1" dirty="0">
                <a:solidFill>
                  <a:srgbClr val="FF0000"/>
                </a:solidFill>
              </a:rPr>
              <a:t>Security:  </a:t>
            </a:r>
            <a:r>
              <a:rPr lang="en-US" sz="1600" b="1" dirty="0"/>
              <a:t>Passive attacks </a:t>
            </a:r>
            <a:r>
              <a:rPr lang="en-US" sz="1600" dirty="0"/>
              <a:t>= statistical undetectability. </a:t>
            </a:r>
            <a:r>
              <a:rPr lang="en-US" sz="1600" b="1" dirty="0"/>
              <a:t>Active attacks</a:t>
            </a:r>
            <a:r>
              <a:rPr lang="en-US" sz="1600" dirty="0"/>
              <a:t>: Introduce distortion in the channel to remove </a:t>
            </a:r>
            <a:r>
              <a:rPr lang="en-US" sz="1600" dirty="0" err="1"/>
              <a:t>stego</a:t>
            </a:r>
            <a:r>
              <a:rPr lang="en-US" sz="1600" dirty="0"/>
              <a:t> messages. </a:t>
            </a:r>
            <a:r>
              <a:rPr lang="en-US" sz="1600" b="1" dirty="0"/>
              <a:t>Malicious attacks</a:t>
            </a:r>
            <a:r>
              <a:rPr lang="en-US" sz="1600" dirty="0"/>
              <a:t>: Delete messages and/or impersonate some parties. </a:t>
            </a:r>
            <a:r>
              <a:rPr lang="en-US" sz="1600" b="1" dirty="0"/>
              <a:t>Attacks on </a:t>
            </a:r>
            <a:r>
              <a:rPr lang="en-US" sz="1600" b="1" dirty="0" err="1"/>
              <a:t>stego</a:t>
            </a:r>
            <a:r>
              <a:rPr lang="en-US" sz="1600" b="1" dirty="0"/>
              <a:t> keys</a:t>
            </a:r>
            <a:r>
              <a:rPr lang="en-US" sz="1600" dirty="0"/>
              <a:t> are also possible. </a:t>
            </a:r>
            <a:endParaRPr lang="en-US" sz="16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Steganography</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38</a:t>
            </a:fld>
            <a:endParaRPr lang="en-US"/>
          </a:p>
        </p:txBody>
      </p:sp>
    </p:spTree>
    <p:extLst>
      <p:ext uri="{BB962C8B-B14F-4D97-AF65-F5344CB8AC3E}">
        <p14:creationId xmlns:p14="http://schemas.microsoft.com/office/powerpoint/2010/main" val="12711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988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285750" indent="-285750">
              <a:buFont typeface="Arial" panose="020B0604020202020204" pitchFamily="34" charset="0"/>
              <a:buChar char="•"/>
            </a:pPr>
            <a:r>
              <a:rPr lang="en-US" sz="1800" b="1" dirty="0">
                <a:solidFill>
                  <a:srgbClr val="FF0000"/>
                </a:solidFill>
              </a:rPr>
              <a:t>Blind or targeted </a:t>
            </a:r>
            <a:r>
              <a:rPr lang="en-US" sz="1800" b="1" dirty="0" err="1">
                <a:solidFill>
                  <a:srgbClr val="FF0000"/>
                </a:solidFill>
              </a:rPr>
              <a:t>steganalysis</a:t>
            </a:r>
            <a:r>
              <a:rPr lang="en-US" sz="1800" b="1" dirty="0">
                <a:solidFill>
                  <a:srgbClr val="FF0000"/>
                </a:solidFill>
              </a:rPr>
              <a:t>: </a:t>
            </a:r>
            <a:r>
              <a:rPr lang="en-US" sz="1800" dirty="0" err="1"/>
              <a:t>Steganalysis</a:t>
            </a:r>
            <a:r>
              <a:rPr lang="en-US" sz="1800" dirty="0"/>
              <a:t> refers to the branch of data hiding aimed at detecting whether some object contains or not data hidden using steganography. </a:t>
            </a:r>
            <a:r>
              <a:rPr lang="en-US" sz="1800" dirty="0" err="1"/>
              <a:t>Steganalysis</a:t>
            </a:r>
            <a:r>
              <a:rPr lang="en-US" sz="1800" dirty="0"/>
              <a:t> can be of three different types:</a:t>
            </a:r>
          </a:p>
          <a:p>
            <a:pPr marL="742950" lvl="1" indent="-285750">
              <a:buFont typeface="Arial" panose="020B0604020202020204" pitchFamily="34" charset="0"/>
              <a:buChar char="•"/>
            </a:pPr>
            <a:r>
              <a:rPr lang="en-US" sz="1800" dirty="0"/>
              <a:t>System attacks (e.g. a small key space)</a:t>
            </a:r>
          </a:p>
          <a:p>
            <a:pPr marL="742950" lvl="1" indent="-285750">
              <a:buFont typeface="Arial" panose="020B0604020202020204" pitchFamily="34" charset="0"/>
              <a:buChar char="•"/>
            </a:pPr>
            <a:r>
              <a:rPr lang="en-US" sz="1800" dirty="0"/>
              <a:t>Blind methods: can be applied to any steganographic scheme</a:t>
            </a:r>
          </a:p>
          <a:p>
            <a:pPr marL="742950" lvl="1" indent="-285750">
              <a:buFont typeface="Arial" panose="020B0604020202020204" pitchFamily="34" charset="0"/>
              <a:buChar char="•"/>
            </a:pPr>
            <a:r>
              <a:rPr lang="en-US" sz="1800" dirty="0"/>
              <a:t>Targeted to a specific method</a:t>
            </a:r>
          </a:p>
          <a:p>
            <a:pPr marL="0" indent="0"/>
            <a:endParaRPr lang="en-US" sz="1800" b="1" dirty="0">
              <a:solidFill>
                <a:srgbClr val="FF0000"/>
              </a:solidFill>
            </a:endParaRPr>
          </a:p>
          <a:p>
            <a:pPr marL="285750" indent="-285750">
              <a:buFont typeface="Arial" panose="020B0604020202020204" pitchFamily="34" charset="0"/>
              <a:buChar char="•"/>
            </a:pPr>
            <a:r>
              <a:rPr lang="en-US" sz="1800" b="1" dirty="0">
                <a:solidFill>
                  <a:srgbClr val="FF0000"/>
                </a:solidFill>
              </a:rPr>
              <a:t>False alarm rate: </a:t>
            </a:r>
            <a:r>
              <a:rPr lang="en-US" sz="1800" dirty="0"/>
              <a:t>Probability that </a:t>
            </a:r>
            <a:r>
              <a:rPr lang="en-US" sz="1800" dirty="0" err="1"/>
              <a:t>steganalysis</a:t>
            </a:r>
            <a:r>
              <a:rPr lang="en-US" sz="1800" dirty="0"/>
              <a:t> detects a hidden message in a not embedded object (should be close to 0).</a:t>
            </a:r>
          </a:p>
          <a:p>
            <a:pPr marL="285750" indent="-285750">
              <a:buFont typeface="Arial" panose="020B0604020202020204" pitchFamily="34" charset="0"/>
              <a:buChar char="•"/>
            </a:pPr>
            <a:endParaRPr lang="en-US" sz="1800"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3. Properties of data hiding schemes – Steganography</a:t>
            </a:r>
            <a:endParaRPr lang="en-US" sz="2200"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39</a:t>
            </a:fld>
            <a:endParaRPr lang="en-US"/>
          </a:p>
        </p:txBody>
      </p:sp>
    </p:spTree>
    <p:extLst>
      <p:ext uri="{BB962C8B-B14F-4D97-AF65-F5344CB8AC3E}">
        <p14:creationId xmlns:p14="http://schemas.microsoft.com/office/powerpoint/2010/main" val="35326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4568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400" dirty="0"/>
              <a:t>CYBERCAT – Indicators 2014-2018 </a:t>
            </a:r>
            <a:endParaRPr lang="en-US" sz="2400" b="1" i="0" u="none" strike="noStrike" cap="none" dirty="0">
              <a:solidFill>
                <a:srgbClr val="000078"/>
              </a:solidFill>
              <a:latin typeface="Arial"/>
              <a:ea typeface="Arial"/>
              <a:cs typeface="Arial"/>
              <a:sym typeface="Arial"/>
            </a:endParaRPr>
          </a:p>
        </p:txBody>
      </p:sp>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2475" y="1174784"/>
            <a:ext cx="7978333" cy="3531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endParaRPr lang="en-US" sz="1800" b="1" dirty="0"/>
          </a:p>
          <a:p>
            <a:pPr marL="0" indent="0"/>
            <a:endParaRPr lang="en-US" sz="1800" b="1" dirty="0"/>
          </a:p>
          <a:p>
            <a:pPr marL="0" indent="0"/>
            <a:endParaRPr lang="en-US" sz="17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a:t>
            </a:fld>
            <a:endParaRPr lang="en-US"/>
          </a:p>
        </p:txBody>
      </p:sp>
      <p:graphicFrame>
        <p:nvGraphicFramePr>
          <p:cNvPr id="2" name="Tabla 1">
            <a:extLst>
              <a:ext uri="{FF2B5EF4-FFF2-40B4-BE49-F238E27FC236}">
                <a16:creationId xmlns:a16="http://schemas.microsoft.com/office/drawing/2014/main" id="{13B1E3BB-C4CF-A112-9D66-0CD74E6E4175}"/>
              </a:ext>
            </a:extLst>
          </p:cNvPr>
          <p:cNvGraphicFramePr>
            <a:graphicFrameLocks noGrp="1"/>
          </p:cNvGraphicFramePr>
          <p:nvPr>
            <p:extLst>
              <p:ext uri="{D42A27DB-BD31-4B8C-83A1-F6EECF244321}">
                <p14:modId xmlns:p14="http://schemas.microsoft.com/office/powerpoint/2010/main" val="2981729985"/>
              </p:ext>
            </p:extLst>
          </p:nvPr>
        </p:nvGraphicFramePr>
        <p:xfrm>
          <a:off x="550347" y="1345433"/>
          <a:ext cx="7745928" cy="2889182"/>
        </p:xfrm>
        <a:graphic>
          <a:graphicData uri="http://schemas.openxmlformats.org/drawingml/2006/table">
            <a:tbl>
              <a:tblPr firstCol="1" bandRow="1">
                <a:tableStyleId>{5C22544A-7EE6-4342-B048-85BDC9FD1C3A}</a:tableStyleId>
              </a:tblPr>
              <a:tblGrid>
                <a:gridCol w="5444123">
                  <a:extLst>
                    <a:ext uri="{9D8B030D-6E8A-4147-A177-3AD203B41FA5}">
                      <a16:colId xmlns:a16="http://schemas.microsoft.com/office/drawing/2014/main" val="2720722509"/>
                    </a:ext>
                  </a:extLst>
                </a:gridCol>
                <a:gridCol w="2301805">
                  <a:extLst>
                    <a:ext uri="{9D8B030D-6E8A-4147-A177-3AD203B41FA5}">
                      <a16:colId xmlns:a16="http://schemas.microsoft.com/office/drawing/2014/main" val="663827570"/>
                    </a:ext>
                  </a:extLst>
                </a:gridCol>
              </a:tblGrid>
              <a:tr h="118310">
                <a:tc>
                  <a:txBody>
                    <a:bodyPr/>
                    <a:lstStyle/>
                    <a:p>
                      <a:r>
                        <a:rPr lang="en-US" sz="2400" noProof="0" dirty="0"/>
                        <a:t>Total number of researchers</a:t>
                      </a:r>
                    </a:p>
                  </a:txBody>
                  <a:tcPr>
                    <a:solidFill>
                      <a:srgbClr val="C00000"/>
                    </a:solidFill>
                  </a:tcPr>
                </a:tc>
                <a:tc>
                  <a:txBody>
                    <a:bodyPr/>
                    <a:lstStyle/>
                    <a:p>
                      <a:r>
                        <a:rPr lang="es-ES" sz="2400" b="1" dirty="0"/>
                        <a:t>100+</a:t>
                      </a:r>
                    </a:p>
                  </a:txBody>
                  <a:tcPr>
                    <a:solidFill>
                      <a:schemeClr val="bg1">
                        <a:lumMod val="85000"/>
                      </a:schemeClr>
                    </a:solidFill>
                  </a:tcPr>
                </a:tc>
                <a:extLst>
                  <a:ext uri="{0D108BD9-81ED-4DB2-BD59-A6C34878D82A}">
                    <a16:rowId xmlns:a16="http://schemas.microsoft.com/office/drawing/2014/main" val="2608575352"/>
                  </a:ext>
                </a:extLst>
              </a:tr>
              <a:tr h="388117">
                <a:tc>
                  <a:txBody>
                    <a:bodyPr/>
                    <a:lstStyle/>
                    <a:p>
                      <a:r>
                        <a:rPr lang="en-US" sz="2400" noProof="0" dirty="0"/>
                        <a:t>Total number of PhDs</a:t>
                      </a:r>
                    </a:p>
                  </a:txBody>
                  <a:tcPr>
                    <a:solidFill>
                      <a:srgbClr val="C00000"/>
                    </a:solidFill>
                  </a:tcPr>
                </a:tc>
                <a:tc>
                  <a:txBody>
                    <a:bodyPr/>
                    <a:lstStyle/>
                    <a:p>
                      <a:r>
                        <a:rPr lang="es-ES" sz="2400" b="1" dirty="0"/>
                        <a:t>70+</a:t>
                      </a:r>
                    </a:p>
                  </a:txBody>
                  <a:tcPr>
                    <a:solidFill>
                      <a:schemeClr val="bg1">
                        <a:lumMod val="85000"/>
                      </a:schemeClr>
                    </a:solidFill>
                  </a:tcPr>
                </a:tc>
                <a:extLst>
                  <a:ext uri="{0D108BD9-81ED-4DB2-BD59-A6C34878D82A}">
                    <a16:rowId xmlns:a16="http://schemas.microsoft.com/office/drawing/2014/main" val="1893305781"/>
                  </a:ext>
                </a:extLst>
              </a:tr>
              <a:tr h="536507">
                <a:tc>
                  <a:txBody>
                    <a:bodyPr/>
                    <a:lstStyle/>
                    <a:p>
                      <a:r>
                        <a:rPr lang="en-US" sz="2400" noProof="0"/>
                        <a:t>Number of</a:t>
                      </a:r>
                      <a:r>
                        <a:rPr lang="en-US" sz="2400" baseline="0" noProof="0"/>
                        <a:t> c</a:t>
                      </a:r>
                      <a:r>
                        <a:rPr lang="en-US" sz="2400" noProof="0"/>
                        <a:t>ompetitive projects</a:t>
                      </a:r>
                    </a:p>
                  </a:txBody>
                  <a:tcPr>
                    <a:solidFill>
                      <a:srgbClr val="C00000"/>
                    </a:solidFill>
                  </a:tcPr>
                </a:tc>
                <a:tc>
                  <a:txBody>
                    <a:bodyPr/>
                    <a:lstStyle/>
                    <a:p>
                      <a:r>
                        <a:rPr lang="es-ES" sz="2400" b="1" dirty="0"/>
                        <a:t>35+</a:t>
                      </a:r>
                    </a:p>
                  </a:txBody>
                  <a:tcPr>
                    <a:solidFill>
                      <a:schemeClr val="bg1">
                        <a:lumMod val="85000"/>
                      </a:schemeClr>
                    </a:solidFill>
                  </a:tcPr>
                </a:tc>
                <a:extLst>
                  <a:ext uri="{0D108BD9-81ED-4DB2-BD59-A6C34878D82A}">
                    <a16:rowId xmlns:a16="http://schemas.microsoft.com/office/drawing/2014/main" val="3905566644"/>
                  </a:ext>
                </a:extLst>
              </a:tr>
              <a:tr h="388117">
                <a:tc>
                  <a:txBody>
                    <a:bodyPr/>
                    <a:lstStyle/>
                    <a:p>
                      <a:r>
                        <a:rPr lang="en-US" sz="2400" noProof="0" dirty="0"/>
                        <a:t>Number of defended PhD thesis</a:t>
                      </a:r>
                    </a:p>
                  </a:txBody>
                  <a:tcPr>
                    <a:solidFill>
                      <a:srgbClr val="C00000"/>
                    </a:solidFill>
                  </a:tcPr>
                </a:tc>
                <a:tc>
                  <a:txBody>
                    <a:bodyPr/>
                    <a:lstStyle/>
                    <a:p>
                      <a:r>
                        <a:rPr lang="es-ES" sz="2400" b="1" dirty="0"/>
                        <a:t>30+</a:t>
                      </a:r>
                    </a:p>
                  </a:txBody>
                  <a:tcPr>
                    <a:solidFill>
                      <a:schemeClr val="bg1">
                        <a:lumMod val="85000"/>
                      </a:schemeClr>
                    </a:solidFill>
                  </a:tcPr>
                </a:tc>
                <a:extLst>
                  <a:ext uri="{0D108BD9-81ED-4DB2-BD59-A6C34878D82A}">
                    <a16:rowId xmlns:a16="http://schemas.microsoft.com/office/drawing/2014/main" val="2295049575"/>
                  </a:ext>
                </a:extLst>
              </a:tr>
              <a:tr h="523875">
                <a:tc>
                  <a:txBody>
                    <a:bodyPr/>
                    <a:lstStyle/>
                    <a:p>
                      <a:r>
                        <a:rPr lang="en-US" sz="2400" noProof="0" dirty="0"/>
                        <a:t>Total number of published</a:t>
                      </a:r>
                      <a:r>
                        <a:rPr lang="en-US" sz="2400" baseline="0" noProof="0" dirty="0"/>
                        <a:t> articles</a:t>
                      </a:r>
                      <a:endParaRPr lang="en-US" sz="2400" noProof="0" dirty="0"/>
                    </a:p>
                  </a:txBody>
                  <a:tcPr>
                    <a:solidFill>
                      <a:srgbClr val="C00000"/>
                    </a:solidFill>
                  </a:tcPr>
                </a:tc>
                <a:tc>
                  <a:txBody>
                    <a:bodyPr/>
                    <a:lstStyle/>
                    <a:p>
                      <a:r>
                        <a:rPr lang="es-ES" sz="2400" b="1" dirty="0"/>
                        <a:t>400+</a:t>
                      </a:r>
                    </a:p>
                  </a:txBody>
                  <a:tcPr>
                    <a:solidFill>
                      <a:schemeClr val="bg1">
                        <a:lumMod val="85000"/>
                      </a:schemeClr>
                    </a:solidFill>
                  </a:tcPr>
                </a:tc>
                <a:extLst>
                  <a:ext uri="{0D108BD9-81ED-4DB2-BD59-A6C34878D82A}">
                    <a16:rowId xmlns:a16="http://schemas.microsoft.com/office/drawing/2014/main" val="3158586587"/>
                  </a:ext>
                </a:extLst>
              </a:tr>
              <a:tr h="388117">
                <a:tc>
                  <a:txBody>
                    <a:bodyPr/>
                    <a:lstStyle/>
                    <a:p>
                      <a:r>
                        <a:rPr lang="en-US" sz="2400" noProof="0" dirty="0"/>
                        <a:t>Fundraising</a:t>
                      </a:r>
                    </a:p>
                  </a:txBody>
                  <a:tcPr>
                    <a:solidFill>
                      <a:srgbClr val="C00000"/>
                    </a:solidFill>
                  </a:tcPr>
                </a:tc>
                <a:tc>
                  <a:txBody>
                    <a:bodyPr/>
                    <a:lstStyle/>
                    <a:p>
                      <a:r>
                        <a:rPr lang="es-ES" sz="2400" b="1" dirty="0"/>
                        <a:t>€ 4,350,000+</a:t>
                      </a:r>
                    </a:p>
                  </a:txBody>
                  <a:tcPr>
                    <a:solidFill>
                      <a:schemeClr val="bg1">
                        <a:lumMod val="85000"/>
                      </a:schemeClr>
                    </a:solidFill>
                  </a:tcPr>
                </a:tc>
                <a:extLst>
                  <a:ext uri="{0D108BD9-81ED-4DB2-BD59-A6C34878D82A}">
                    <a16:rowId xmlns:a16="http://schemas.microsoft.com/office/drawing/2014/main" val="2452868772"/>
                  </a:ext>
                </a:extLst>
              </a:tr>
            </a:tbl>
          </a:graphicData>
        </a:graphic>
      </p:graphicFrame>
    </p:spTree>
    <p:extLst>
      <p:ext uri="{BB962C8B-B14F-4D97-AF65-F5344CB8AC3E}">
        <p14:creationId xmlns:p14="http://schemas.microsoft.com/office/powerpoint/2010/main" val="2912665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5001"/>
            <a:ext cx="8100456" cy="36917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600" b="1" dirty="0"/>
              <a:t>The following properties are typically </a:t>
            </a:r>
            <a:r>
              <a:rPr lang="en-US" sz="1600" b="1" u="sng" dirty="0">
                <a:solidFill>
                  <a:srgbClr val="FF0000"/>
                </a:solidFill>
              </a:rPr>
              <a:t>not</a:t>
            </a:r>
            <a:r>
              <a:rPr lang="en-US" sz="1600" b="1" dirty="0"/>
              <a:t> relevant for steganography:</a:t>
            </a:r>
          </a:p>
          <a:p>
            <a:pPr marL="28575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n-US" sz="1600" b="1" dirty="0">
                <a:solidFill>
                  <a:srgbClr val="FF0000"/>
                </a:solidFill>
              </a:rPr>
              <a:t>Embedding effectiveness: </a:t>
            </a:r>
            <a:r>
              <a:rPr lang="en-US" sz="1600" dirty="0"/>
              <a:t>You can change the cover object if the embedding fails.</a:t>
            </a:r>
          </a:p>
          <a:p>
            <a:pPr marL="28575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n-US" sz="1600" b="1" dirty="0">
                <a:solidFill>
                  <a:srgbClr val="FF0000"/>
                </a:solidFill>
              </a:rPr>
              <a:t>Imperceptibility: The perceptual quality of the </a:t>
            </a:r>
            <a:r>
              <a:rPr lang="en-US" sz="1600" b="1" dirty="0" err="1">
                <a:solidFill>
                  <a:srgbClr val="FF0000"/>
                </a:solidFill>
              </a:rPr>
              <a:t>stego</a:t>
            </a:r>
            <a:r>
              <a:rPr lang="en-US" sz="1600" b="1" dirty="0">
                <a:solidFill>
                  <a:srgbClr val="FF0000"/>
                </a:solidFill>
              </a:rPr>
              <a:t> object is not important!!! </a:t>
            </a:r>
            <a:r>
              <a:rPr lang="en-US" sz="1600" dirty="0"/>
              <a:t>(unless it may arise suspicions).</a:t>
            </a:r>
          </a:p>
          <a:p>
            <a:pPr marL="28575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n-US" sz="1600" b="1" dirty="0">
                <a:solidFill>
                  <a:srgbClr val="FF0000"/>
                </a:solidFill>
              </a:rPr>
              <a:t>Blind or informed extraction: </a:t>
            </a:r>
            <a:r>
              <a:rPr lang="en-US" sz="1600" dirty="0"/>
              <a:t>It is assumed that the receiver does not have the cover object to use it for extraction.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FF0000"/>
                </a:solidFill>
              </a:rPr>
              <a:t>Robustness: </a:t>
            </a:r>
            <a:r>
              <a:rPr lang="en-US" sz="1600" dirty="0"/>
              <a:t>The </a:t>
            </a:r>
            <a:r>
              <a:rPr lang="en-US" sz="1600" dirty="0" err="1"/>
              <a:t>stego</a:t>
            </a:r>
            <a:r>
              <a:rPr lang="en-US" sz="1600" dirty="0"/>
              <a:t> object is not expected to suffer distortions other than those that are natural to the communication channel.</a:t>
            </a:r>
          </a:p>
          <a:p>
            <a:pPr marL="285750" indent="-285750">
              <a:buFont typeface="Arial" panose="020B0604020202020204" pitchFamily="34" charset="0"/>
              <a:buChar char="•"/>
            </a:pPr>
            <a:endParaRPr lang="en-US" sz="1800"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3</a:t>
            </a:r>
            <a:r>
              <a:rPr lang="en-US" sz="2200" b="1" i="0" u="none" strike="noStrike" cap="none" dirty="0">
                <a:solidFill>
                  <a:srgbClr val="000078"/>
                </a:solidFill>
                <a:latin typeface="Arial"/>
                <a:ea typeface="Arial"/>
                <a:cs typeface="Arial"/>
                <a:sym typeface="Arial"/>
              </a:rPr>
              <a:t>. Properties of data hiding schemes – Steganography</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40</a:t>
            </a:fld>
            <a:endParaRPr lang="en-US"/>
          </a:p>
        </p:txBody>
      </p:sp>
    </p:spTree>
    <p:extLst>
      <p:ext uri="{BB962C8B-B14F-4D97-AF65-F5344CB8AC3E}">
        <p14:creationId xmlns:p14="http://schemas.microsoft.com/office/powerpoint/2010/main" val="3075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dirty="0"/>
              <a:t>3. Properties of data hiding schemes – Comparison </a:t>
            </a: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41</a:t>
            </a:fld>
            <a:endParaRPr lang="es-ES" dirty="0"/>
          </a:p>
        </p:txBody>
      </p:sp>
      <p:pic>
        <p:nvPicPr>
          <p:cNvPr id="9" name="Imagen 8" descr="Tabla&#10;&#10;Descripción generada automáticamente">
            <a:extLst>
              <a:ext uri="{FF2B5EF4-FFF2-40B4-BE49-F238E27FC236}">
                <a16:creationId xmlns:a16="http://schemas.microsoft.com/office/drawing/2014/main" id="{317FDA71-64B4-9B40-884C-E569C87ACE08}"/>
              </a:ext>
            </a:extLst>
          </p:cNvPr>
          <p:cNvPicPr>
            <a:picLocks noChangeAspect="1"/>
          </p:cNvPicPr>
          <p:nvPr/>
        </p:nvPicPr>
        <p:blipFill>
          <a:blip r:embed="rId3"/>
          <a:stretch>
            <a:fillRect/>
          </a:stretch>
        </p:blipFill>
        <p:spPr>
          <a:xfrm>
            <a:off x="2360489" y="1281981"/>
            <a:ext cx="6512442" cy="3459943"/>
          </a:xfrm>
          <a:prstGeom prst="rect">
            <a:avLst/>
          </a:prstGeom>
        </p:spPr>
      </p:pic>
      <p:sp>
        <p:nvSpPr>
          <p:cNvPr id="10" name="Rectángulo 9">
            <a:extLst>
              <a:ext uri="{FF2B5EF4-FFF2-40B4-BE49-F238E27FC236}">
                <a16:creationId xmlns:a16="http://schemas.microsoft.com/office/drawing/2014/main" id="{3A75162C-F903-2243-9DE7-BC51D6635695}"/>
              </a:ext>
            </a:extLst>
          </p:cNvPr>
          <p:cNvSpPr/>
          <p:nvPr/>
        </p:nvSpPr>
        <p:spPr>
          <a:xfrm>
            <a:off x="271069" y="1281981"/>
            <a:ext cx="1903289" cy="646331"/>
          </a:xfrm>
          <a:prstGeom prst="rect">
            <a:avLst/>
          </a:prstGeom>
        </p:spPr>
        <p:txBody>
          <a:bodyPr wrap="square">
            <a:spAutoFit/>
          </a:bodyPr>
          <a:lstStyle/>
          <a:p>
            <a:pPr marL="0" indent="0" algn="ctr"/>
            <a:r>
              <a:rPr lang="en-US" sz="1800" dirty="0">
                <a:solidFill>
                  <a:srgbClr val="000078"/>
                </a:solidFill>
              </a:rPr>
              <a:t>Watermarking vs</a:t>
            </a:r>
          </a:p>
          <a:p>
            <a:pPr marL="0" indent="0" algn="ctr"/>
            <a:r>
              <a:rPr lang="en-US" sz="1800" dirty="0">
                <a:solidFill>
                  <a:srgbClr val="000078"/>
                </a:solidFill>
              </a:rPr>
              <a:t>Steganography</a:t>
            </a:r>
          </a:p>
        </p:txBody>
      </p:sp>
    </p:spTree>
    <p:extLst>
      <p:ext uri="{BB962C8B-B14F-4D97-AF65-F5344CB8AC3E}">
        <p14:creationId xmlns:p14="http://schemas.microsoft.com/office/powerpoint/2010/main" val="3152326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dirty="0"/>
              <a:t>3. Properties of data hiding schemes – Trade-off </a:t>
            </a: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s-ES" smtClean="0">
                <a:solidFill>
                  <a:srgbClr val="000078"/>
                </a:solidFill>
              </a:rPr>
              <a:t>42</a:t>
            </a:fld>
            <a:endParaRPr lang="es-ES" dirty="0"/>
          </a:p>
        </p:txBody>
      </p:sp>
      <p:sp>
        <p:nvSpPr>
          <p:cNvPr id="2" name="Triángulo 1">
            <a:extLst>
              <a:ext uri="{FF2B5EF4-FFF2-40B4-BE49-F238E27FC236}">
                <a16:creationId xmlns:a16="http://schemas.microsoft.com/office/drawing/2014/main" id="{A61E1916-57CF-3948-AE9A-653E32855C05}"/>
              </a:ext>
            </a:extLst>
          </p:cNvPr>
          <p:cNvSpPr/>
          <p:nvPr/>
        </p:nvSpPr>
        <p:spPr>
          <a:xfrm>
            <a:off x="1329227" y="2262971"/>
            <a:ext cx="2618377" cy="173662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0C4B4BBA-7FA5-8543-AA4F-9E2EA9089C22}"/>
              </a:ext>
            </a:extLst>
          </p:cNvPr>
          <p:cNvSpPr/>
          <p:nvPr/>
        </p:nvSpPr>
        <p:spPr>
          <a:xfrm>
            <a:off x="393303" y="4053495"/>
            <a:ext cx="1704313" cy="338554"/>
          </a:xfrm>
          <a:prstGeom prst="rect">
            <a:avLst/>
          </a:prstGeom>
        </p:spPr>
        <p:txBody>
          <a:bodyPr wrap="none">
            <a:spAutoFit/>
          </a:bodyPr>
          <a:lstStyle/>
          <a:p>
            <a:r>
              <a:rPr lang="en-US" sz="1600" b="1" dirty="0"/>
              <a:t>Imperceptibility</a:t>
            </a:r>
          </a:p>
        </p:txBody>
      </p:sp>
      <p:sp>
        <p:nvSpPr>
          <p:cNvPr id="8" name="Rectángulo 7">
            <a:extLst>
              <a:ext uri="{FF2B5EF4-FFF2-40B4-BE49-F238E27FC236}">
                <a16:creationId xmlns:a16="http://schemas.microsoft.com/office/drawing/2014/main" id="{63DFC7B9-1FE4-F249-A4E6-5F25E13368E0}"/>
              </a:ext>
            </a:extLst>
          </p:cNvPr>
          <p:cNvSpPr/>
          <p:nvPr/>
        </p:nvSpPr>
        <p:spPr>
          <a:xfrm>
            <a:off x="3409534" y="4053495"/>
            <a:ext cx="1356462" cy="338554"/>
          </a:xfrm>
          <a:prstGeom prst="rect">
            <a:avLst/>
          </a:prstGeom>
        </p:spPr>
        <p:txBody>
          <a:bodyPr wrap="none">
            <a:spAutoFit/>
          </a:bodyPr>
          <a:lstStyle/>
          <a:p>
            <a:r>
              <a:rPr lang="en-US" sz="1600" b="1" dirty="0"/>
              <a:t>Robustness</a:t>
            </a:r>
          </a:p>
        </p:txBody>
      </p:sp>
      <p:sp>
        <p:nvSpPr>
          <p:cNvPr id="11" name="Rectángulo 10">
            <a:extLst>
              <a:ext uri="{FF2B5EF4-FFF2-40B4-BE49-F238E27FC236}">
                <a16:creationId xmlns:a16="http://schemas.microsoft.com/office/drawing/2014/main" id="{F04DB03E-7937-D645-9F27-6E27DB4A92DA}"/>
              </a:ext>
            </a:extLst>
          </p:cNvPr>
          <p:cNvSpPr/>
          <p:nvPr/>
        </p:nvSpPr>
        <p:spPr>
          <a:xfrm>
            <a:off x="2097616" y="1870513"/>
            <a:ext cx="1039067" cy="338554"/>
          </a:xfrm>
          <a:prstGeom prst="rect">
            <a:avLst/>
          </a:prstGeom>
        </p:spPr>
        <p:txBody>
          <a:bodyPr wrap="none">
            <a:spAutoFit/>
          </a:bodyPr>
          <a:lstStyle/>
          <a:p>
            <a:r>
              <a:rPr lang="en-US" sz="1600" b="1" dirty="0"/>
              <a:t>Capacity</a:t>
            </a:r>
          </a:p>
        </p:txBody>
      </p:sp>
      <p:cxnSp>
        <p:nvCxnSpPr>
          <p:cNvPr id="6" name="Conector recto 5">
            <a:extLst>
              <a:ext uri="{FF2B5EF4-FFF2-40B4-BE49-F238E27FC236}">
                <a16:creationId xmlns:a16="http://schemas.microsoft.com/office/drawing/2014/main" id="{24CCDA8A-A744-AB41-8031-1A072BF803D3}"/>
              </a:ext>
            </a:extLst>
          </p:cNvPr>
          <p:cNvCxnSpPr>
            <a:cxnSpLocks/>
          </p:cNvCxnSpPr>
          <p:nvPr/>
        </p:nvCxnSpPr>
        <p:spPr>
          <a:xfrm>
            <a:off x="5958079" y="3429249"/>
            <a:ext cx="115894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0C86448A-D7D2-BA46-AD3A-88ABF01B1103}"/>
              </a:ext>
            </a:extLst>
          </p:cNvPr>
          <p:cNvSpPr/>
          <p:nvPr/>
        </p:nvSpPr>
        <p:spPr>
          <a:xfrm>
            <a:off x="4919012" y="3242430"/>
            <a:ext cx="1039067" cy="338554"/>
          </a:xfrm>
          <a:prstGeom prst="rect">
            <a:avLst/>
          </a:prstGeom>
        </p:spPr>
        <p:txBody>
          <a:bodyPr wrap="none">
            <a:spAutoFit/>
          </a:bodyPr>
          <a:lstStyle/>
          <a:p>
            <a:r>
              <a:rPr lang="en-US" sz="1600" b="1" dirty="0"/>
              <a:t>Capacity</a:t>
            </a:r>
          </a:p>
        </p:txBody>
      </p:sp>
      <p:sp>
        <p:nvSpPr>
          <p:cNvPr id="18" name="Rectángulo 17">
            <a:extLst>
              <a:ext uri="{FF2B5EF4-FFF2-40B4-BE49-F238E27FC236}">
                <a16:creationId xmlns:a16="http://schemas.microsoft.com/office/drawing/2014/main" id="{6F9C0657-1CC2-3740-B59B-2FBA722A590B}"/>
              </a:ext>
            </a:extLst>
          </p:cNvPr>
          <p:cNvSpPr/>
          <p:nvPr/>
        </p:nvSpPr>
        <p:spPr>
          <a:xfrm>
            <a:off x="7117027" y="3136861"/>
            <a:ext cx="1633781" cy="584775"/>
          </a:xfrm>
          <a:prstGeom prst="rect">
            <a:avLst/>
          </a:prstGeom>
        </p:spPr>
        <p:txBody>
          <a:bodyPr wrap="none">
            <a:spAutoFit/>
          </a:bodyPr>
          <a:lstStyle/>
          <a:p>
            <a:pPr algn="ctr"/>
            <a:r>
              <a:rPr lang="en-US" sz="1600" b="1" dirty="0"/>
              <a:t>Statistical </a:t>
            </a:r>
          </a:p>
          <a:p>
            <a:pPr algn="ctr"/>
            <a:r>
              <a:rPr lang="en-US" sz="1600" b="1" dirty="0"/>
              <a:t>undetectability</a:t>
            </a:r>
          </a:p>
        </p:txBody>
      </p:sp>
      <p:sp>
        <p:nvSpPr>
          <p:cNvPr id="17" name="Rectángulo 16">
            <a:extLst>
              <a:ext uri="{FF2B5EF4-FFF2-40B4-BE49-F238E27FC236}">
                <a16:creationId xmlns:a16="http://schemas.microsoft.com/office/drawing/2014/main" id="{01981E88-2BD0-C941-9869-D40742D162F5}"/>
              </a:ext>
            </a:extLst>
          </p:cNvPr>
          <p:cNvSpPr/>
          <p:nvPr/>
        </p:nvSpPr>
        <p:spPr>
          <a:xfrm>
            <a:off x="1389890" y="1363027"/>
            <a:ext cx="2454518" cy="369332"/>
          </a:xfrm>
          <a:prstGeom prst="rect">
            <a:avLst/>
          </a:prstGeom>
        </p:spPr>
        <p:txBody>
          <a:bodyPr wrap="none">
            <a:spAutoFit/>
          </a:bodyPr>
          <a:lstStyle/>
          <a:p>
            <a:r>
              <a:rPr lang="en-US" sz="1800" b="1" dirty="0">
                <a:solidFill>
                  <a:srgbClr val="000078"/>
                </a:solidFill>
              </a:rPr>
              <a:t>Digital watermarking</a:t>
            </a:r>
            <a:endParaRPr lang="es-ES" sz="1800" b="1" dirty="0"/>
          </a:p>
        </p:txBody>
      </p:sp>
      <p:sp>
        <p:nvSpPr>
          <p:cNvPr id="20" name="Rectángulo 19">
            <a:extLst>
              <a:ext uri="{FF2B5EF4-FFF2-40B4-BE49-F238E27FC236}">
                <a16:creationId xmlns:a16="http://schemas.microsoft.com/office/drawing/2014/main" id="{2E472184-A602-EE49-9E8D-3A5FCCEC4E81}"/>
              </a:ext>
            </a:extLst>
          </p:cNvPr>
          <p:cNvSpPr/>
          <p:nvPr/>
        </p:nvSpPr>
        <p:spPr>
          <a:xfrm>
            <a:off x="5605246" y="2489454"/>
            <a:ext cx="1864613" cy="369332"/>
          </a:xfrm>
          <a:prstGeom prst="rect">
            <a:avLst/>
          </a:prstGeom>
        </p:spPr>
        <p:txBody>
          <a:bodyPr wrap="none">
            <a:spAutoFit/>
          </a:bodyPr>
          <a:lstStyle/>
          <a:p>
            <a:r>
              <a:rPr lang="en-US" sz="1800" b="1" dirty="0">
                <a:solidFill>
                  <a:srgbClr val="000078"/>
                </a:solidFill>
              </a:rPr>
              <a:t>Steganography</a:t>
            </a:r>
            <a:endParaRPr lang="es-ES" sz="1800" b="1" dirty="0"/>
          </a:p>
        </p:txBody>
      </p:sp>
    </p:spTree>
    <p:extLst>
      <p:ext uri="{BB962C8B-B14F-4D97-AF65-F5344CB8AC3E}">
        <p14:creationId xmlns:p14="http://schemas.microsoft.com/office/powerpoint/2010/main" val="21659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1" grpId="0"/>
      <p:bldP spid="16" grpId="0"/>
      <p:bldP spid="18" grpId="0"/>
      <p:bldP spid="17"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134100" y="883025"/>
            <a:ext cx="7752300" cy="25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solidFill>
                  <a:schemeClr val="lt1"/>
                </a:solidFill>
              </a:rPr>
              <a:t>Emergin</a:t>
            </a:r>
            <a:r>
              <a:rPr lang="en-US" dirty="0">
                <a:solidFill>
                  <a:schemeClr val="lt1"/>
                </a:solidFill>
              </a:rPr>
              <a:t> Data Hiding Applications (for Good and Evil)</a:t>
            </a:r>
            <a:endParaRPr lang="en-US" dirty="0"/>
          </a:p>
        </p:txBody>
      </p:sp>
      <p:sp>
        <p:nvSpPr>
          <p:cNvPr id="67" name="Google Shape;67;p8"/>
          <p:cNvSpPr/>
          <p:nvPr/>
        </p:nvSpPr>
        <p:spPr>
          <a:xfrm>
            <a:off x="220300" y="3574325"/>
            <a:ext cx="9138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a:solidFill>
                <a:srgbClr val="FFFFFF"/>
              </a:solidFill>
              <a:latin typeface="Calibri"/>
              <a:ea typeface="Calibri"/>
              <a:cs typeface="Calibri"/>
              <a:sym typeface="Calibri"/>
            </a:endParaRPr>
          </a:p>
        </p:txBody>
      </p:sp>
      <p:sp>
        <p:nvSpPr>
          <p:cNvPr id="68" name="Google Shape;68;p8"/>
          <p:cNvSpPr/>
          <p:nvPr/>
        </p:nvSpPr>
        <p:spPr>
          <a:xfrm>
            <a:off x="1210252" y="357432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48947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Privacy-preserving</a:t>
            </a:r>
            <a:r>
              <a:rPr lang="en-US" sz="1800" b="1" dirty="0">
                <a:solidFill>
                  <a:srgbClr val="FF0000"/>
                </a:solidFill>
              </a:rPr>
              <a:t> </a:t>
            </a:r>
            <a:r>
              <a:rPr lang="en-US" sz="1800" b="1" dirty="0"/>
              <a:t>transaction tracking (fingerprinting)</a:t>
            </a:r>
          </a:p>
          <a:p>
            <a:pPr marL="0" indent="0"/>
            <a:endParaRPr lang="en-US" sz="18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44</a:t>
            </a:fld>
            <a:endParaRPr lang="en-US"/>
          </a:p>
        </p:txBody>
      </p:sp>
      <p:sp>
        <p:nvSpPr>
          <p:cNvPr id="6" name="CuadroTexto 5">
            <a:extLst>
              <a:ext uri="{FF2B5EF4-FFF2-40B4-BE49-F238E27FC236}">
                <a16:creationId xmlns:a16="http://schemas.microsoft.com/office/drawing/2014/main" id="{57016D6C-EBE2-1640-8B08-E101A8DEAD1D}"/>
              </a:ext>
            </a:extLst>
          </p:cNvPr>
          <p:cNvSpPr txBox="1"/>
          <p:nvPr/>
        </p:nvSpPr>
        <p:spPr>
          <a:xfrm rot="18492995">
            <a:off x="7276547" y="2664261"/>
            <a:ext cx="1122423" cy="307777"/>
          </a:xfrm>
          <a:prstGeom prst="rect">
            <a:avLst/>
          </a:prstGeom>
          <a:noFill/>
        </p:spPr>
        <p:txBody>
          <a:bodyPr wrap="none" rtlCol="0">
            <a:spAutoFit/>
          </a:bodyPr>
          <a:lstStyle/>
          <a:p>
            <a:r>
              <a:rPr lang="en-US" dirty="0">
                <a:solidFill>
                  <a:schemeClr val="bg1"/>
                </a:solidFill>
              </a:rPr>
              <a:t>© Leonardo</a:t>
            </a:r>
          </a:p>
        </p:txBody>
      </p:sp>
      <p:pic>
        <p:nvPicPr>
          <p:cNvPr id="7" name="Picture 2" descr="Video - Free cinema icons">
            <a:extLst>
              <a:ext uri="{FF2B5EF4-FFF2-40B4-BE49-F238E27FC236}">
                <a16:creationId xmlns:a16="http://schemas.microsoft.com/office/drawing/2014/main" id="{B1F236F6-EDB1-6A4F-9776-1140D0641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45" y="2107718"/>
            <a:ext cx="1270621" cy="127062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977E6051-86DA-CF4E-A716-972FB7043202}"/>
              </a:ext>
            </a:extLst>
          </p:cNvPr>
          <p:cNvSpPr/>
          <p:nvPr/>
        </p:nvSpPr>
        <p:spPr>
          <a:xfrm>
            <a:off x="6951883" y="3411802"/>
            <a:ext cx="1418117" cy="307777"/>
          </a:xfrm>
          <a:prstGeom prst="rect">
            <a:avLst/>
          </a:prstGeom>
        </p:spPr>
        <p:txBody>
          <a:bodyPr wrap="square">
            <a:spAutoFit/>
          </a:bodyPr>
          <a:lstStyle/>
          <a:p>
            <a:r>
              <a:rPr lang="en-US" dirty="0"/>
              <a:t>Digital Content</a:t>
            </a:r>
          </a:p>
        </p:txBody>
      </p:sp>
      <p:pic>
        <p:nvPicPr>
          <p:cNvPr id="9" name="Picture 4" descr="Vendor Icon #291445 - Free Icons Library">
            <a:extLst>
              <a:ext uri="{FF2B5EF4-FFF2-40B4-BE49-F238E27FC236}">
                <a16:creationId xmlns:a16="http://schemas.microsoft.com/office/drawing/2014/main" id="{0DF9BE47-6B46-6B4B-919C-7DCB9E839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925" y="2128679"/>
            <a:ext cx="1418117" cy="14181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aying, woman, shopping, businesswoman, money bag, money, buying icon -  Download on Iconfinder">
            <a:extLst>
              <a:ext uri="{FF2B5EF4-FFF2-40B4-BE49-F238E27FC236}">
                <a16:creationId xmlns:a16="http://schemas.microsoft.com/office/drawing/2014/main" id="{A07EF7DD-6DB4-3942-9105-D5EC58B1E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021" y="1709714"/>
            <a:ext cx="781200" cy="781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Video - Free cinema icons">
            <a:extLst>
              <a:ext uri="{FF2B5EF4-FFF2-40B4-BE49-F238E27FC236}">
                <a16:creationId xmlns:a16="http://schemas.microsoft.com/office/drawing/2014/main" id="{08F01CFF-B283-C14B-A71B-3CAC11028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102" y="2337466"/>
            <a:ext cx="367487" cy="367487"/>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a:extLst>
              <a:ext uri="{FF2B5EF4-FFF2-40B4-BE49-F238E27FC236}">
                <a16:creationId xmlns:a16="http://schemas.microsoft.com/office/drawing/2014/main" id="{39D5AA88-4E49-874B-9C43-98162CC9916B}"/>
              </a:ext>
            </a:extLst>
          </p:cNvPr>
          <p:cNvSpPr/>
          <p:nvPr/>
        </p:nvSpPr>
        <p:spPr>
          <a:xfrm>
            <a:off x="1713609" y="260002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96950EB8-E53B-834B-9829-042112A87986}"/>
              </a:ext>
            </a:extLst>
          </p:cNvPr>
          <p:cNvSpPr/>
          <p:nvPr/>
        </p:nvSpPr>
        <p:spPr>
          <a:xfrm>
            <a:off x="3215734" y="2578670"/>
            <a:ext cx="1424762" cy="589401"/>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Buyer-Seller</a:t>
            </a:r>
          </a:p>
          <a:p>
            <a:pPr algn="ctr"/>
            <a:r>
              <a:rPr lang="en-US" dirty="0"/>
              <a:t>Protocol</a:t>
            </a:r>
          </a:p>
        </p:txBody>
      </p:sp>
      <p:cxnSp>
        <p:nvCxnSpPr>
          <p:cNvPr id="15" name="Conector recto de flecha 14">
            <a:extLst>
              <a:ext uri="{FF2B5EF4-FFF2-40B4-BE49-F238E27FC236}">
                <a16:creationId xmlns:a16="http://schemas.microsoft.com/office/drawing/2014/main" id="{617456A3-C4BF-3E42-8DD9-AB19E5A8F990}"/>
              </a:ext>
            </a:extLst>
          </p:cNvPr>
          <p:cNvCxnSpPr>
            <a:cxnSpLocks/>
          </p:cNvCxnSpPr>
          <p:nvPr/>
        </p:nvCxnSpPr>
        <p:spPr>
          <a:xfrm flipH="1">
            <a:off x="4797696" y="2856361"/>
            <a:ext cx="56141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6" name="Picture 6" descr="Paying, woman, shopping, businesswoman, money bag, money, buying icon -  Download on Iconfinder">
            <a:extLst>
              <a:ext uri="{FF2B5EF4-FFF2-40B4-BE49-F238E27FC236}">
                <a16:creationId xmlns:a16="http://schemas.microsoft.com/office/drawing/2014/main" id="{E3BE99A7-035C-F847-8372-5C79D0DF6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308" y="2908084"/>
            <a:ext cx="781200" cy="781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ideo - Free cinema icons">
            <a:extLst>
              <a:ext uri="{FF2B5EF4-FFF2-40B4-BE49-F238E27FC236}">
                <a16:creationId xmlns:a16="http://schemas.microsoft.com/office/drawing/2014/main" id="{9F5D8727-3317-7E47-AE87-41CC17927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389" y="3535836"/>
            <a:ext cx="367487" cy="367487"/>
          </a:xfrm>
          <a:prstGeom prst="rect">
            <a:avLst/>
          </a:prstGeom>
          <a:noFill/>
          <a:extLst>
            <a:ext uri="{909E8E84-426E-40DD-AFC4-6F175D3DCCD1}">
              <a14:hiddenFill xmlns:a14="http://schemas.microsoft.com/office/drawing/2010/main">
                <a:solidFill>
                  <a:srgbClr val="FFFFFF"/>
                </a:solidFill>
              </a14:hiddenFill>
            </a:ext>
          </a:extLst>
        </p:spPr>
      </p:pic>
      <p:sp>
        <p:nvSpPr>
          <p:cNvPr id="18" name="Elipse 17">
            <a:extLst>
              <a:ext uri="{FF2B5EF4-FFF2-40B4-BE49-F238E27FC236}">
                <a16:creationId xmlns:a16="http://schemas.microsoft.com/office/drawing/2014/main" id="{A437213F-4D4B-E74A-99CB-1F529FA7E59E}"/>
              </a:ext>
            </a:extLst>
          </p:cNvPr>
          <p:cNvSpPr/>
          <p:nvPr/>
        </p:nvSpPr>
        <p:spPr>
          <a:xfrm>
            <a:off x="1387896" y="3798390"/>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Picture 6" descr="Paying, woman, shopping, businesswoman, money bag, money, buying icon -  Download on Iconfinder">
            <a:extLst>
              <a:ext uri="{FF2B5EF4-FFF2-40B4-BE49-F238E27FC236}">
                <a16:creationId xmlns:a16="http://schemas.microsoft.com/office/drawing/2014/main" id="{62794530-C8FB-9440-BE3A-F496EB5DE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435" y="3719579"/>
            <a:ext cx="781200" cy="781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Video - Free cinema icons">
            <a:extLst>
              <a:ext uri="{FF2B5EF4-FFF2-40B4-BE49-F238E27FC236}">
                <a16:creationId xmlns:a16="http://schemas.microsoft.com/office/drawing/2014/main" id="{EE2D1D17-526B-5A45-A453-00877767D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516" y="4347331"/>
            <a:ext cx="367487" cy="367487"/>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20">
            <a:extLst>
              <a:ext uri="{FF2B5EF4-FFF2-40B4-BE49-F238E27FC236}">
                <a16:creationId xmlns:a16="http://schemas.microsoft.com/office/drawing/2014/main" id="{B56DADD8-A1D8-484E-8171-B6690D639059}"/>
              </a:ext>
            </a:extLst>
          </p:cNvPr>
          <p:cNvSpPr/>
          <p:nvPr/>
        </p:nvSpPr>
        <p:spPr>
          <a:xfrm>
            <a:off x="2589023" y="4609885"/>
            <a:ext cx="144000" cy="144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2" name="Conector recto de flecha 21">
            <a:extLst>
              <a:ext uri="{FF2B5EF4-FFF2-40B4-BE49-F238E27FC236}">
                <a16:creationId xmlns:a16="http://schemas.microsoft.com/office/drawing/2014/main" id="{23DE25C8-2E4B-0849-859E-98AE5AA3CD59}"/>
              </a:ext>
            </a:extLst>
          </p:cNvPr>
          <p:cNvCxnSpPr>
            <a:cxnSpLocks/>
          </p:cNvCxnSpPr>
          <p:nvPr/>
        </p:nvCxnSpPr>
        <p:spPr>
          <a:xfrm flipH="1">
            <a:off x="2703554" y="3028454"/>
            <a:ext cx="411822" cy="6175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14A42215-AB0A-D84B-BBF3-F8F0A2BE7A96}"/>
              </a:ext>
            </a:extLst>
          </p:cNvPr>
          <p:cNvCxnSpPr>
            <a:cxnSpLocks/>
          </p:cNvCxnSpPr>
          <p:nvPr/>
        </p:nvCxnSpPr>
        <p:spPr>
          <a:xfrm flipH="1">
            <a:off x="1814093" y="2982476"/>
            <a:ext cx="1301283" cy="3346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02FF084D-73BF-FF47-B336-0E14905D830E}"/>
              </a:ext>
            </a:extLst>
          </p:cNvPr>
          <p:cNvCxnSpPr>
            <a:cxnSpLocks/>
          </p:cNvCxnSpPr>
          <p:nvPr/>
        </p:nvCxnSpPr>
        <p:spPr>
          <a:xfrm flipH="1" flipV="1">
            <a:off x="2145473" y="2265487"/>
            <a:ext cx="969903" cy="6078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39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Privacy-preserving</a:t>
            </a:r>
            <a:r>
              <a:rPr lang="en-US" sz="1800" b="1" dirty="0">
                <a:solidFill>
                  <a:srgbClr val="FF0000"/>
                </a:solidFill>
              </a:rPr>
              <a:t> </a:t>
            </a:r>
            <a:r>
              <a:rPr lang="en-US" sz="1800" b="1" dirty="0"/>
              <a:t>transaction tracking (fingerprinting)</a:t>
            </a:r>
          </a:p>
          <a:p>
            <a:pPr marL="0" indent="0"/>
            <a:endParaRPr lang="en-US" sz="1600" dirty="0"/>
          </a:p>
          <a:p>
            <a:pPr marL="285750" indent="-285750">
              <a:buFont typeface="Arial" panose="020B0604020202020204" pitchFamily="34" charset="0"/>
              <a:buChar char="•"/>
            </a:pPr>
            <a:r>
              <a:rPr lang="en-US" sz="1600" dirty="0"/>
              <a:t>If the merchant embeds the fingerprint, he/she can frame an innocent user of illegal redistribution:</a:t>
            </a:r>
          </a:p>
          <a:p>
            <a:pPr marL="742950" lvl="1" indent="-285750">
              <a:buFont typeface="Arial" panose="020B0604020202020204" pitchFamily="34" charset="0"/>
              <a:buChar char="•"/>
            </a:pPr>
            <a:r>
              <a:rPr lang="en-US" sz="1600" dirty="0"/>
              <a:t>Asymmetric fingerprinting: The fingerprinted content is made available only to the buyer!</a:t>
            </a:r>
          </a:p>
          <a:p>
            <a:pPr marL="742950" lvl="1" indent="-285750">
              <a:buFont typeface="Arial" panose="020B0604020202020204" pitchFamily="34" charset="0"/>
              <a:buChar char="•"/>
            </a:pPr>
            <a:r>
              <a:rPr lang="en-US" sz="1600" b="1" dirty="0">
                <a:solidFill>
                  <a:srgbClr val="FF0000"/>
                </a:solidFill>
              </a:rPr>
              <a:t>Anonymous fingerprinting: The identity of the buyer is protected through anonymous communication.</a:t>
            </a:r>
          </a:p>
          <a:p>
            <a:pPr marL="457200" lvl="1" indent="0"/>
            <a:endParaRPr lang="en-US" sz="1600" dirty="0"/>
          </a:p>
          <a:p>
            <a:pPr marL="285750" indent="-285750">
              <a:buFont typeface="Arial" panose="020B0604020202020204" pitchFamily="34" charset="0"/>
              <a:buChar char="•"/>
            </a:pPr>
            <a:r>
              <a:rPr lang="en-US" sz="1600" dirty="0"/>
              <a:t>Anonymity is preserved if no illegal redistribution occurs.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Properties: </a:t>
            </a:r>
            <a:r>
              <a:rPr lang="en-US" sz="1600" b="1" dirty="0">
                <a:solidFill>
                  <a:srgbClr val="FF0000"/>
                </a:solidFill>
              </a:rPr>
              <a:t>Piracy tracing, asymmetry, anonymity, collusion resistance, dispute resolution, non-repudiation, </a:t>
            </a:r>
            <a:r>
              <a:rPr lang="en-US" sz="1600" b="1" dirty="0" err="1">
                <a:solidFill>
                  <a:srgbClr val="FF0000"/>
                </a:solidFill>
              </a:rPr>
              <a:t>unlinkability</a:t>
            </a:r>
            <a:r>
              <a:rPr lang="en-US" sz="1600" b="1" dirty="0">
                <a:solidFill>
                  <a:srgbClr val="FF0000"/>
                </a:solidFill>
              </a:rPr>
              <a:t>. </a:t>
            </a:r>
          </a:p>
          <a:p>
            <a:pPr marL="457200" lvl="1" indent="0"/>
            <a:endParaRPr lang="en-US" sz="18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45</a:t>
            </a:fld>
            <a:endParaRPr lang="en-US"/>
          </a:p>
        </p:txBody>
      </p:sp>
    </p:spTree>
    <p:extLst>
      <p:ext uri="{BB962C8B-B14F-4D97-AF65-F5344CB8AC3E}">
        <p14:creationId xmlns:p14="http://schemas.microsoft.com/office/powerpoint/2010/main" val="243874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Privacy-preserving</a:t>
            </a:r>
            <a:r>
              <a:rPr lang="en-US" sz="1800" b="1" dirty="0">
                <a:solidFill>
                  <a:srgbClr val="FF0000"/>
                </a:solidFill>
              </a:rPr>
              <a:t> </a:t>
            </a:r>
            <a:r>
              <a:rPr lang="en-US" sz="1800" b="1" dirty="0"/>
              <a:t>transaction tracking (fingerprinting)</a:t>
            </a:r>
          </a:p>
          <a:p>
            <a:pPr marL="0" indent="0"/>
            <a:endParaRPr lang="en-US" sz="1600" dirty="0"/>
          </a:p>
          <a:p>
            <a:pPr marL="285750" indent="-285750">
              <a:buFont typeface="Arial" panose="020B0604020202020204" pitchFamily="34" charset="0"/>
              <a:buChar char="•"/>
            </a:pPr>
            <a:r>
              <a:rPr lang="en-US" sz="1800" dirty="0"/>
              <a:t>Non-centralized distribution solutions: P2P and broadcasting applications.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Combined with DRM (key management).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Combined with smart contracts and cryptocurrencies for integrated payments.</a:t>
            </a:r>
          </a:p>
          <a:p>
            <a:pPr marL="457200" lvl="1" indent="0"/>
            <a:endParaRPr lang="en-US" sz="18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46</a:t>
            </a:fld>
            <a:endParaRPr lang="en-US"/>
          </a:p>
        </p:txBody>
      </p:sp>
    </p:spTree>
    <p:extLst>
      <p:ext uri="{BB962C8B-B14F-4D97-AF65-F5344CB8AC3E}">
        <p14:creationId xmlns:p14="http://schemas.microsoft.com/office/powerpoint/2010/main" val="25735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Privacy-preserving</a:t>
            </a:r>
            <a:r>
              <a:rPr lang="en-US" sz="1800" b="1" dirty="0">
                <a:solidFill>
                  <a:srgbClr val="FF0000"/>
                </a:solidFill>
              </a:rPr>
              <a:t> </a:t>
            </a:r>
            <a:r>
              <a:rPr lang="en-US" sz="1800" b="1" dirty="0"/>
              <a:t>transaction tracking (fingerprinting)</a:t>
            </a:r>
          </a:p>
          <a:p>
            <a:pPr marL="0" indent="0"/>
            <a:endParaRPr lang="en-US" sz="1600" dirty="0"/>
          </a:p>
          <a:p>
            <a:pPr marL="0" indent="0"/>
            <a:r>
              <a:rPr lang="en-US" sz="1800" dirty="0"/>
              <a:t>Collusion attack!</a:t>
            </a:r>
          </a:p>
          <a:p>
            <a:pPr marL="0" indent="0"/>
            <a:endParaRPr lang="en-US" sz="1600" dirty="0">
              <a:latin typeface="Andale Mono" panose="020B0509000000000004" pitchFamily="49" charset="0"/>
            </a:endParaRPr>
          </a:p>
          <a:p>
            <a:pPr marL="0" indent="0"/>
            <a:r>
              <a:rPr lang="en-US" sz="1600" dirty="0">
                <a:latin typeface="Andale Mono" panose="020B0509000000000004" pitchFamily="49" charset="0"/>
              </a:rPr>
              <a:t>Buyer #1: 101101100011010100100011110011</a:t>
            </a:r>
          </a:p>
          <a:p>
            <a:pPr marL="0" indent="0"/>
            <a:r>
              <a:rPr lang="en-US" sz="1600" dirty="0">
                <a:latin typeface="Andale Mono" panose="020B0509000000000004" pitchFamily="49" charset="0"/>
              </a:rPr>
              <a:t>Buyer #2: 010101010111010101010110101001</a:t>
            </a:r>
          </a:p>
          <a:p>
            <a:pPr marL="0" indent="0"/>
            <a:r>
              <a:rPr lang="en-US" sz="1600" dirty="0">
                <a:latin typeface="Andale Mono" panose="020B0509000000000004" pitchFamily="49" charset="0"/>
              </a:rPr>
              <a:t>Buyer #3: 110101010101010010101010001010</a:t>
            </a:r>
          </a:p>
          <a:p>
            <a:pPr marL="0" indent="0"/>
            <a:r>
              <a:rPr lang="en-US" sz="1600" dirty="0">
                <a:latin typeface="Andale Mono" panose="020B0509000000000004" pitchFamily="49" charset="0"/>
              </a:rPr>
              <a:t>========================================</a:t>
            </a:r>
          </a:p>
          <a:p>
            <a:pPr marL="0" indent="0"/>
            <a:r>
              <a:rPr lang="en-US" sz="1600" dirty="0">
                <a:latin typeface="Andale Mono" panose="020B0509000000000004" pitchFamily="49" charset="0"/>
              </a:rPr>
              <a:t>Colluded: xxx</a:t>
            </a:r>
            <a:r>
              <a:rPr lang="en-US" sz="1600" dirty="0">
                <a:solidFill>
                  <a:srgbClr val="FF0000"/>
                </a:solidFill>
                <a:latin typeface="Andale Mono" panose="020B0509000000000004" pitchFamily="49" charset="0"/>
              </a:rPr>
              <a:t>101</a:t>
            </a:r>
            <a:r>
              <a:rPr lang="en-US" sz="1600" dirty="0">
                <a:latin typeface="Andale Mono" panose="020B0509000000000004" pitchFamily="49" charset="0"/>
              </a:rPr>
              <a:t>xx</a:t>
            </a:r>
            <a:r>
              <a:rPr lang="en-US" sz="1600" dirty="0">
                <a:solidFill>
                  <a:srgbClr val="FF0000"/>
                </a:solidFill>
                <a:latin typeface="Andale Mono" panose="020B0509000000000004" pitchFamily="49" charset="0"/>
              </a:rPr>
              <a:t>0</a:t>
            </a:r>
            <a:r>
              <a:rPr lang="en-US" sz="1600" dirty="0">
                <a:latin typeface="Andale Mono" panose="020B0509000000000004" pitchFamily="49" charset="0"/>
              </a:rPr>
              <a:t>xx</a:t>
            </a:r>
            <a:r>
              <a:rPr lang="en-US" sz="1600" dirty="0">
                <a:solidFill>
                  <a:srgbClr val="FF0000"/>
                </a:solidFill>
                <a:latin typeface="Andale Mono" panose="020B0509000000000004" pitchFamily="49" charset="0"/>
              </a:rPr>
              <a:t>1010</a:t>
            </a:r>
            <a:r>
              <a:rPr lang="en-US" sz="1600" dirty="0">
                <a:latin typeface="Andale Mono" panose="020B0509000000000004" pitchFamily="49" charset="0"/>
              </a:rPr>
              <a:t>xxxxxxx</a:t>
            </a:r>
            <a:r>
              <a:rPr lang="en-US" sz="1600" dirty="0">
                <a:solidFill>
                  <a:srgbClr val="FF0000"/>
                </a:solidFill>
                <a:latin typeface="Andale Mono" panose="020B0509000000000004" pitchFamily="49" charset="0"/>
              </a:rPr>
              <a:t>1</a:t>
            </a:r>
            <a:r>
              <a:rPr lang="en-US" sz="1600" dirty="0">
                <a:latin typeface="Andale Mono" panose="020B0509000000000004" pitchFamily="49" charset="0"/>
              </a:rPr>
              <a:t>xxxx</a:t>
            </a:r>
            <a:r>
              <a:rPr lang="en-US" sz="1600" dirty="0">
                <a:solidFill>
                  <a:srgbClr val="FF0000"/>
                </a:solidFill>
                <a:latin typeface="Andale Mono" panose="020B0509000000000004" pitchFamily="49" charset="0"/>
              </a:rPr>
              <a:t>0</a:t>
            </a:r>
            <a:r>
              <a:rPr lang="en-US" sz="1600" dirty="0">
                <a:latin typeface="Andale Mono" panose="020B0509000000000004" pitchFamily="49" charset="0"/>
              </a:rPr>
              <a:t>xx </a:t>
            </a:r>
          </a:p>
          <a:p>
            <a:pPr marL="457200" lvl="1" indent="0"/>
            <a:endParaRPr lang="en-US" sz="1800" dirty="0"/>
          </a:p>
          <a:p>
            <a:pPr marL="0" indent="0"/>
            <a:r>
              <a:rPr lang="en-US" sz="1800" b="1" dirty="0">
                <a:solidFill>
                  <a:srgbClr val="FF0000"/>
                </a:solidFill>
              </a:rPr>
              <a:t>Collusion-resistant codes make it possible to trace at least one of the colluders!</a:t>
            </a:r>
            <a:endParaRPr lang="en-US" sz="1700" b="1" dirty="0">
              <a:solidFill>
                <a:srgbClr val="FF0000"/>
              </a:solidFill>
            </a:endParaRPr>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47</a:t>
            </a:fld>
            <a:endParaRPr lang="en-US"/>
          </a:p>
        </p:txBody>
      </p:sp>
    </p:spTree>
    <p:extLst>
      <p:ext uri="{BB962C8B-B14F-4D97-AF65-F5344CB8AC3E}">
        <p14:creationId xmlns:p14="http://schemas.microsoft.com/office/powerpoint/2010/main" val="7179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3999"/>
            <a:ext cx="8100456" cy="1056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Digital watermarking for data provenance (IoT security)</a:t>
            </a:r>
          </a:p>
          <a:p>
            <a:pPr marL="457200" lvl="1" indent="0"/>
            <a:endParaRPr lang="en-US" sz="18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48</a:t>
            </a:fld>
            <a:endParaRPr lang="en-US"/>
          </a:p>
        </p:txBody>
      </p:sp>
      <p:pic>
        <p:nvPicPr>
          <p:cNvPr id="1030" name="Picture 6">
            <a:extLst>
              <a:ext uri="{FF2B5EF4-FFF2-40B4-BE49-F238E27FC236}">
                <a16:creationId xmlns:a16="http://schemas.microsoft.com/office/drawing/2014/main" id="{0B0A04F2-A260-F945-9BED-3E32A3CC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47" y="1635964"/>
            <a:ext cx="4342891" cy="31082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440CBE50-3A5F-0549-BA77-0C59DB4FA628}"/>
              </a:ext>
            </a:extLst>
          </p:cNvPr>
          <p:cNvSpPr/>
          <p:nvPr/>
        </p:nvSpPr>
        <p:spPr>
          <a:xfrm>
            <a:off x="4856823" y="1662152"/>
            <a:ext cx="4090581" cy="2782300"/>
          </a:xfrm>
          <a:prstGeom prst="rect">
            <a:avLst/>
          </a:prstGeom>
        </p:spPr>
        <p:txBody>
          <a:bodyPr wrap="square">
            <a:spAutoFit/>
          </a:bodyPr>
          <a:lstStyle/>
          <a:p>
            <a:r>
              <a:rPr lang="en-US" sz="1600" dirty="0">
                <a:solidFill>
                  <a:srgbClr val="000078"/>
                </a:solidFill>
              </a:rPr>
              <a:t>Many lightweight devices are being connected to the Internet:</a:t>
            </a:r>
          </a:p>
          <a:p>
            <a:pPr marL="285750" indent="-285750">
              <a:lnSpc>
                <a:spcPct val="115000"/>
              </a:lnSpc>
              <a:buClr>
                <a:srgbClr val="000078"/>
              </a:buClr>
              <a:buSzPts val="1400"/>
              <a:buFont typeface="Arial" panose="020B0604020202020204" pitchFamily="34" charset="0"/>
              <a:buChar char="•"/>
            </a:pPr>
            <a:r>
              <a:rPr lang="en-US" sz="1600" dirty="0">
                <a:solidFill>
                  <a:srgbClr val="000078"/>
                </a:solidFill>
              </a:rPr>
              <a:t>Low computation capacity</a:t>
            </a:r>
          </a:p>
          <a:p>
            <a:pPr marL="285750" indent="-285750">
              <a:lnSpc>
                <a:spcPct val="115000"/>
              </a:lnSpc>
              <a:buClr>
                <a:srgbClr val="000078"/>
              </a:buClr>
              <a:buSzPts val="1400"/>
              <a:buFont typeface="Arial" panose="020B0604020202020204" pitchFamily="34" charset="0"/>
              <a:buChar char="•"/>
            </a:pPr>
            <a:r>
              <a:rPr lang="en-US" sz="1600" dirty="0">
                <a:solidFill>
                  <a:srgbClr val="000078"/>
                </a:solidFill>
              </a:rPr>
              <a:t>Lightweight cryptography</a:t>
            </a:r>
          </a:p>
          <a:p>
            <a:pPr marL="285750" indent="-285750">
              <a:lnSpc>
                <a:spcPct val="115000"/>
              </a:lnSpc>
              <a:buClr>
                <a:srgbClr val="000078"/>
              </a:buClr>
              <a:buSzPts val="1400"/>
              <a:buFont typeface="Arial" panose="020B0604020202020204" pitchFamily="34" charset="0"/>
              <a:buChar char="•"/>
            </a:pPr>
            <a:r>
              <a:rPr lang="en-US" sz="1600" dirty="0">
                <a:solidFill>
                  <a:srgbClr val="000078"/>
                </a:solidFill>
              </a:rPr>
              <a:t>Vulnerable to different attacks</a:t>
            </a:r>
          </a:p>
          <a:p>
            <a:pPr marL="285750" indent="-285750">
              <a:lnSpc>
                <a:spcPct val="115000"/>
              </a:lnSpc>
              <a:buClr>
                <a:srgbClr val="000078"/>
              </a:buClr>
              <a:buSzPts val="1400"/>
              <a:buFont typeface="Arial" panose="020B0604020202020204" pitchFamily="34" charset="0"/>
              <a:buChar char="•"/>
            </a:pPr>
            <a:endParaRPr lang="en-US" sz="1600" dirty="0">
              <a:solidFill>
                <a:srgbClr val="000078"/>
              </a:solidFill>
            </a:endParaRPr>
          </a:p>
          <a:p>
            <a:pPr>
              <a:lnSpc>
                <a:spcPct val="115000"/>
              </a:lnSpc>
              <a:buClr>
                <a:srgbClr val="000078"/>
              </a:buClr>
              <a:buSzPts val="1400"/>
            </a:pPr>
            <a:r>
              <a:rPr lang="en-US" sz="1600" b="1" dirty="0">
                <a:solidFill>
                  <a:srgbClr val="FF0000"/>
                </a:solidFill>
              </a:rPr>
              <a:t>Intrusion detection systems (IDS) and intrusion prevention systems (IPS) are required.</a:t>
            </a: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20441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Digital watermarking for data provenance (IoT security)</a:t>
            </a:r>
          </a:p>
          <a:p>
            <a:pPr marL="0" indent="0"/>
            <a:endParaRPr lang="en-US" sz="1200" dirty="0"/>
          </a:p>
          <a:p>
            <a:pPr marL="285750" indent="-285750">
              <a:buFont typeface="Arial" panose="020B0604020202020204" pitchFamily="34" charset="0"/>
              <a:buChar char="•"/>
            </a:pPr>
            <a:r>
              <a:rPr lang="en-US" sz="1500" dirty="0"/>
              <a:t>Zero-watermarking can be used to track the path of network packets (data provenance).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500" dirty="0"/>
              <a:t>Zero-watermarking is efficient. Lightweight devices can deploy it even with their limited computing capacity.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500" dirty="0"/>
              <a:t>No actual data embedding. Side information can be stored at a local database or a blockchain.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500" dirty="0"/>
              <a:t>More information available (not only source/destination of the network packets).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500" b="1" dirty="0">
                <a:solidFill>
                  <a:srgbClr val="FF0000"/>
                </a:solidFill>
              </a:rPr>
              <a:t>IDS/IPS can work with more information in real time and detect attacks as they are being deployed, making it possible to take the appropriate action.</a:t>
            </a:r>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49</a:t>
            </a:fld>
            <a:endParaRPr lang="en-US"/>
          </a:p>
        </p:txBody>
      </p:sp>
    </p:spTree>
    <p:extLst>
      <p:ext uri="{BB962C8B-B14F-4D97-AF65-F5344CB8AC3E}">
        <p14:creationId xmlns:p14="http://schemas.microsoft.com/office/powerpoint/2010/main" val="29030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4568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400" dirty="0"/>
              <a:t>CYBERCAT – Mission and ambition</a:t>
            </a:r>
            <a:endParaRPr lang="en-US" sz="2400" b="1" i="0" u="none" strike="noStrike" cap="none" dirty="0">
              <a:solidFill>
                <a:srgbClr val="000078"/>
              </a:solidFill>
              <a:latin typeface="Arial"/>
              <a:ea typeface="Arial"/>
              <a:cs typeface="Arial"/>
              <a:sym typeface="Arial"/>
            </a:endParaRPr>
          </a:p>
        </p:txBody>
      </p:sp>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2475" y="1174784"/>
            <a:ext cx="7978333" cy="3531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endParaRPr lang="en-US" sz="1800" b="1" dirty="0"/>
          </a:p>
          <a:p>
            <a:pPr marL="0" indent="0"/>
            <a:endParaRPr lang="en-US" sz="1800" b="1" dirty="0"/>
          </a:p>
          <a:p>
            <a:pPr marL="0" indent="0"/>
            <a:endParaRPr lang="en-US" sz="17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a:t>
            </a:fld>
            <a:endParaRPr lang="en-US"/>
          </a:p>
        </p:txBody>
      </p:sp>
      <p:sp>
        <p:nvSpPr>
          <p:cNvPr id="3" name="Google Shape;246;p28">
            <a:extLst>
              <a:ext uri="{FF2B5EF4-FFF2-40B4-BE49-F238E27FC236}">
                <a16:creationId xmlns:a16="http://schemas.microsoft.com/office/drawing/2014/main" id="{169E9EF2-663B-1AC0-4220-D09AC526179E}"/>
              </a:ext>
            </a:extLst>
          </p:cNvPr>
          <p:cNvSpPr txBox="1">
            <a:spLocks/>
          </p:cNvSpPr>
          <p:nvPr/>
        </p:nvSpPr>
        <p:spPr>
          <a:xfrm>
            <a:off x="924875" y="1327184"/>
            <a:ext cx="7978333" cy="3531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285750" indent="-285750">
              <a:buFont typeface="Arial" panose="020B0604020202020204" pitchFamily="34" charset="0"/>
              <a:buChar char="•"/>
            </a:pPr>
            <a:r>
              <a:rPr lang="en-US" sz="1600" b="1" dirty="0"/>
              <a:t>Improve and promote research in cybersecurity and information privacy, coordinated in Catalonia and enforce its international projection.</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Reinforce and extend high level training in cybersecurity and information privacy.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Consolidate and tighten research relations among the six different Catalan universities that are part of the consortium.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solidFill>
                  <a:srgbClr val="FF0000"/>
                </a:solidFill>
              </a:rPr>
              <a:t>Ambition: build itself as a center of reference, both nationally and internationally, in cybersecurity and privacy research.</a:t>
            </a:r>
          </a:p>
          <a:p>
            <a:pPr marL="285750" indent="-285750">
              <a:buFont typeface="Arial" panose="020B0604020202020204" pitchFamily="34" charset="0"/>
              <a:buChar char="•"/>
            </a:pPr>
            <a:endParaRPr lang="en-US" sz="1600" b="1" dirty="0"/>
          </a:p>
          <a:p>
            <a:pPr marL="0" indent="0"/>
            <a:endParaRPr lang="en-US" sz="1800" b="1" dirty="0"/>
          </a:p>
          <a:p>
            <a:pPr marL="0" indent="0"/>
            <a:endParaRPr lang="en-US" sz="1800" b="1" dirty="0"/>
          </a:p>
          <a:p>
            <a:pPr marL="0" indent="0"/>
            <a:endParaRPr lang="en-US" sz="1700" b="1" dirty="0"/>
          </a:p>
        </p:txBody>
      </p:sp>
    </p:spTree>
    <p:extLst>
      <p:ext uri="{BB962C8B-B14F-4D97-AF65-F5344CB8AC3E}">
        <p14:creationId xmlns:p14="http://schemas.microsoft.com/office/powerpoint/2010/main" val="31548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Digital watermarking for data provenance (IoT security)</a:t>
            </a:r>
          </a:p>
          <a:p>
            <a:pPr marL="0" indent="0"/>
            <a:endParaRPr lang="en-US" sz="12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50</a:t>
            </a:fld>
            <a:endParaRPr lang="en-US"/>
          </a:p>
        </p:txBody>
      </p:sp>
      <p:pic>
        <p:nvPicPr>
          <p:cNvPr id="2" name="Imagen 1">
            <a:extLst>
              <a:ext uri="{FF2B5EF4-FFF2-40B4-BE49-F238E27FC236}">
                <a16:creationId xmlns:a16="http://schemas.microsoft.com/office/drawing/2014/main" id="{3503C681-E895-6C13-F968-861075DFF775}"/>
              </a:ext>
            </a:extLst>
          </p:cNvPr>
          <p:cNvPicPr>
            <a:picLocks noChangeAspect="1"/>
          </p:cNvPicPr>
          <p:nvPr/>
        </p:nvPicPr>
        <p:blipFill>
          <a:blip r:embed="rId3"/>
          <a:stretch>
            <a:fillRect/>
          </a:stretch>
        </p:blipFill>
        <p:spPr>
          <a:xfrm>
            <a:off x="161925" y="1712164"/>
            <a:ext cx="5342834" cy="2983661"/>
          </a:xfrm>
          <a:prstGeom prst="rect">
            <a:avLst/>
          </a:prstGeom>
        </p:spPr>
      </p:pic>
      <p:pic>
        <p:nvPicPr>
          <p:cNvPr id="5" name="Imagen 4" descr="Gráfico, Gráfico de rectángulos&#10;&#10;Descripción generada automáticamente">
            <a:extLst>
              <a:ext uri="{FF2B5EF4-FFF2-40B4-BE49-F238E27FC236}">
                <a16:creationId xmlns:a16="http://schemas.microsoft.com/office/drawing/2014/main" id="{4A6F1B85-3F69-E0BB-BDF2-D69A4B21AFF5}"/>
              </a:ext>
            </a:extLst>
          </p:cNvPr>
          <p:cNvPicPr>
            <a:picLocks noChangeAspect="1"/>
          </p:cNvPicPr>
          <p:nvPr/>
        </p:nvPicPr>
        <p:blipFill>
          <a:blip r:embed="rId4"/>
          <a:stretch>
            <a:fillRect/>
          </a:stretch>
        </p:blipFill>
        <p:spPr>
          <a:xfrm>
            <a:off x="5675026" y="1921681"/>
            <a:ext cx="2906999" cy="2527825"/>
          </a:xfrm>
          <a:prstGeom prst="rect">
            <a:avLst/>
          </a:prstGeom>
        </p:spPr>
      </p:pic>
    </p:spTree>
    <p:extLst>
      <p:ext uri="{BB962C8B-B14F-4D97-AF65-F5344CB8AC3E}">
        <p14:creationId xmlns:p14="http://schemas.microsoft.com/office/powerpoint/2010/main" val="3305948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Digital watermarking for forensics</a:t>
            </a:r>
            <a:endParaRPr lang="en-US" sz="12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51</a:t>
            </a:fld>
            <a:endParaRPr lang="en-US"/>
          </a:p>
        </p:txBody>
      </p:sp>
      <p:pic>
        <p:nvPicPr>
          <p:cNvPr id="3074" name="Picture 2" descr="Camera, cctv, security camera, surveillance camera icon - Download on  Iconfinder">
            <a:extLst>
              <a:ext uri="{FF2B5EF4-FFF2-40B4-BE49-F238E27FC236}">
                <a16:creationId xmlns:a16="http://schemas.microsoft.com/office/drawing/2014/main" id="{91DDA022-BB18-314D-A727-F6705D942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973" y="2059225"/>
            <a:ext cx="1537114" cy="153711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95E32A27-786B-3A4D-9617-D10087DAA4AF}"/>
              </a:ext>
            </a:extLst>
          </p:cNvPr>
          <p:cNvSpPr/>
          <p:nvPr/>
        </p:nvSpPr>
        <p:spPr>
          <a:xfrm>
            <a:off x="3135060" y="1754726"/>
            <a:ext cx="5615748" cy="255454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78"/>
                </a:solidFill>
              </a:rPr>
              <a:t>Surveillance cameras and other devices can record scenes that may be relevant for criminal investigations.</a:t>
            </a:r>
          </a:p>
          <a:p>
            <a:pPr marL="285750" indent="-285750">
              <a:buFont typeface="Arial" panose="020B0604020202020204" pitchFamily="34" charset="0"/>
              <a:buChar char="•"/>
            </a:pPr>
            <a:endParaRPr lang="en-US" sz="1600" dirty="0">
              <a:solidFill>
                <a:srgbClr val="000078"/>
              </a:solidFill>
            </a:endParaRPr>
          </a:p>
          <a:p>
            <a:pPr marL="285750" indent="-285750">
              <a:buFont typeface="Arial" panose="020B0604020202020204" pitchFamily="34" charset="0"/>
              <a:buChar char="•"/>
            </a:pPr>
            <a:r>
              <a:rPr lang="en-US" sz="1600" dirty="0">
                <a:solidFill>
                  <a:srgbClr val="000078"/>
                </a:solidFill>
              </a:rPr>
              <a:t>Authentication marks may be embedded by hardware. </a:t>
            </a:r>
          </a:p>
          <a:p>
            <a:pPr marL="285750" indent="-285750">
              <a:buFont typeface="Arial" panose="020B0604020202020204" pitchFamily="34" charset="0"/>
              <a:buChar char="•"/>
            </a:pPr>
            <a:endParaRPr lang="en-US" sz="1600" dirty="0">
              <a:solidFill>
                <a:srgbClr val="000078"/>
              </a:solidFill>
            </a:endParaRPr>
          </a:p>
          <a:p>
            <a:pPr marL="285750" indent="-285750">
              <a:buFont typeface="Arial" panose="020B0604020202020204" pitchFamily="34" charset="0"/>
              <a:buChar char="•"/>
            </a:pPr>
            <a:r>
              <a:rPr lang="en-US" sz="1600" dirty="0">
                <a:solidFill>
                  <a:srgbClr val="000078"/>
                </a:solidFill>
              </a:rPr>
              <a:t>Authenticated videos/pictures may be used directly in court (without expert validation). </a:t>
            </a:r>
          </a:p>
          <a:p>
            <a:pPr marL="285750" indent="-285750">
              <a:buFont typeface="Arial" panose="020B0604020202020204" pitchFamily="34" charset="0"/>
              <a:buChar char="•"/>
            </a:pPr>
            <a:endParaRPr lang="en-US" sz="1600" dirty="0">
              <a:solidFill>
                <a:srgbClr val="000078"/>
              </a:solidFill>
            </a:endParaRPr>
          </a:p>
          <a:p>
            <a:pPr marL="285750" indent="-285750">
              <a:buFont typeface="Arial" panose="020B0604020202020204" pitchFamily="34" charset="0"/>
              <a:buChar char="•"/>
            </a:pPr>
            <a:r>
              <a:rPr lang="en-US" sz="1600" dirty="0">
                <a:solidFill>
                  <a:srgbClr val="000078"/>
                </a:solidFill>
              </a:rPr>
              <a:t>Detection of forgeries may be possible even at pixel level.</a:t>
            </a:r>
            <a:endParaRPr lang="es-ES" dirty="0"/>
          </a:p>
        </p:txBody>
      </p:sp>
    </p:spTree>
    <p:extLst>
      <p:ext uri="{BB962C8B-B14F-4D97-AF65-F5344CB8AC3E}">
        <p14:creationId xmlns:p14="http://schemas.microsoft.com/office/powerpoint/2010/main" val="10593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686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Digital watermarking for forensics</a:t>
            </a:r>
            <a:endParaRPr lang="en-US" sz="12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52</a:t>
            </a:fld>
            <a:endParaRPr lang="en-US"/>
          </a:p>
        </p:txBody>
      </p:sp>
      <p:pic>
        <p:nvPicPr>
          <p:cNvPr id="3" name="Imagen 2" descr="Imagen que contiene pasto, campo, verde, perro&#10;&#10;Descripción generada automáticamente">
            <a:extLst>
              <a:ext uri="{FF2B5EF4-FFF2-40B4-BE49-F238E27FC236}">
                <a16:creationId xmlns:a16="http://schemas.microsoft.com/office/drawing/2014/main" id="{8546DEBC-E765-1D42-B4E5-0287FC1661EF}"/>
              </a:ext>
            </a:extLst>
          </p:cNvPr>
          <p:cNvPicPr>
            <a:picLocks noChangeAspect="1"/>
          </p:cNvPicPr>
          <p:nvPr/>
        </p:nvPicPr>
        <p:blipFill>
          <a:blip r:embed="rId3"/>
          <a:stretch>
            <a:fillRect/>
          </a:stretch>
        </p:blipFill>
        <p:spPr>
          <a:xfrm>
            <a:off x="2355642" y="2071099"/>
            <a:ext cx="2118080" cy="1413619"/>
          </a:xfrm>
          <a:prstGeom prst="rect">
            <a:avLst/>
          </a:prstGeom>
        </p:spPr>
      </p:pic>
      <p:pic>
        <p:nvPicPr>
          <p:cNvPr id="5" name="Imagen 4" descr="Forma, Círculo&#10;&#10;Descripción generada automáticamente">
            <a:extLst>
              <a:ext uri="{FF2B5EF4-FFF2-40B4-BE49-F238E27FC236}">
                <a16:creationId xmlns:a16="http://schemas.microsoft.com/office/drawing/2014/main" id="{4FE97B67-4543-914F-8D99-9FEE613CFAA5}"/>
              </a:ext>
            </a:extLst>
          </p:cNvPr>
          <p:cNvPicPr>
            <a:picLocks noChangeAspect="1"/>
          </p:cNvPicPr>
          <p:nvPr/>
        </p:nvPicPr>
        <p:blipFill>
          <a:blip r:embed="rId4"/>
          <a:stretch>
            <a:fillRect/>
          </a:stretch>
        </p:blipFill>
        <p:spPr>
          <a:xfrm>
            <a:off x="4590483" y="2082423"/>
            <a:ext cx="2118080" cy="1402295"/>
          </a:xfrm>
          <a:prstGeom prst="rect">
            <a:avLst/>
          </a:prstGeom>
        </p:spPr>
      </p:pic>
      <p:pic>
        <p:nvPicPr>
          <p:cNvPr id="8" name="Imagen 7">
            <a:extLst>
              <a:ext uri="{FF2B5EF4-FFF2-40B4-BE49-F238E27FC236}">
                <a16:creationId xmlns:a16="http://schemas.microsoft.com/office/drawing/2014/main" id="{0B4590EA-33C8-DA45-A05D-3B793A2C1CD1}"/>
              </a:ext>
            </a:extLst>
          </p:cNvPr>
          <p:cNvPicPr>
            <a:picLocks noChangeAspect="1"/>
          </p:cNvPicPr>
          <p:nvPr/>
        </p:nvPicPr>
        <p:blipFill>
          <a:blip r:embed="rId5"/>
          <a:stretch>
            <a:fillRect/>
          </a:stretch>
        </p:blipFill>
        <p:spPr>
          <a:xfrm>
            <a:off x="6824618" y="2082423"/>
            <a:ext cx="2195331" cy="1457035"/>
          </a:xfrm>
          <a:prstGeom prst="rect">
            <a:avLst/>
          </a:prstGeom>
        </p:spPr>
      </p:pic>
      <p:sp>
        <p:nvSpPr>
          <p:cNvPr id="12" name="CuadroTexto 11">
            <a:extLst>
              <a:ext uri="{FF2B5EF4-FFF2-40B4-BE49-F238E27FC236}">
                <a16:creationId xmlns:a16="http://schemas.microsoft.com/office/drawing/2014/main" id="{FE3626CD-9C57-4449-9EBC-6542A1F0BD89}"/>
              </a:ext>
            </a:extLst>
          </p:cNvPr>
          <p:cNvSpPr txBox="1"/>
          <p:nvPr/>
        </p:nvSpPr>
        <p:spPr>
          <a:xfrm>
            <a:off x="269544" y="3610351"/>
            <a:ext cx="1736373" cy="307777"/>
          </a:xfrm>
          <a:prstGeom prst="rect">
            <a:avLst/>
          </a:prstGeom>
          <a:noFill/>
        </p:spPr>
        <p:txBody>
          <a:bodyPr wrap="none" rtlCol="0">
            <a:spAutoFit/>
          </a:bodyPr>
          <a:lstStyle/>
          <a:p>
            <a:r>
              <a:rPr lang="en-US" dirty="0"/>
              <a:t>Watermarked video</a:t>
            </a:r>
          </a:p>
        </p:txBody>
      </p:sp>
      <p:sp>
        <p:nvSpPr>
          <p:cNvPr id="13" name="CuadroTexto 12">
            <a:extLst>
              <a:ext uri="{FF2B5EF4-FFF2-40B4-BE49-F238E27FC236}">
                <a16:creationId xmlns:a16="http://schemas.microsoft.com/office/drawing/2014/main" id="{12C4D392-7CDA-3B4D-AF13-544EB8DF6CEC}"/>
              </a:ext>
            </a:extLst>
          </p:cNvPr>
          <p:cNvSpPr txBox="1"/>
          <p:nvPr/>
        </p:nvSpPr>
        <p:spPr>
          <a:xfrm>
            <a:off x="4736452" y="3610350"/>
            <a:ext cx="1826141" cy="307777"/>
          </a:xfrm>
          <a:prstGeom prst="rect">
            <a:avLst/>
          </a:prstGeom>
          <a:noFill/>
        </p:spPr>
        <p:txBody>
          <a:bodyPr wrap="none" rtlCol="0">
            <a:spAutoFit/>
          </a:bodyPr>
          <a:lstStyle/>
          <a:p>
            <a:r>
              <a:rPr lang="en-US" dirty="0"/>
              <a:t>Extracted watermark</a:t>
            </a:r>
          </a:p>
        </p:txBody>
      </p:sp>
      <p:sp>
        <p:nvSpPr>
          <p:cNvPr id="14" name="CuadroTexto 13">
            <a:extLst>
              <a:ext uri="{FF2B5EF4-FFF2-40B4-BE49-F238E27FC236}">
                <a16:creationId xmlns:a16="http://schemas.microsoft.com/office/drawing/2014/main" id="{2BD1BBBA-6246-EA4E-A666-9DB8F83B0510}"/>
              </a:ext>
            </a:extLst>
          </p:cNvPr>
          <p:cNvSpPr txBox="1"/>
          <p:nvPr/>
        </p:nvSpPr>
        <p:spPr>
          <a:xfrm>
            <a:off x="7148674" y="3610350"/>
            <a:ext cx="1547218" cy="307777"/>
          </a:xfrm>
          <a:prstGeom prst="rect">
            <a:avLst/>
          </a:prstGeom>
          <a:noFill/>
        </p:spPr>
        <p:txBody>
          <a:bodyPr wrap="none" rtlCol="0">
            <a:spAutoFit/>
          </a:bodyPr>
          <a:lstStyle/>
          <a:p>
            <a:r>
              <a:rPr lang="en-US" dirty="0"/>
              <a:t>Forgery localized</a:t>
            </a:r>
          </a:p>
        </p:txBody>
      </p:sp>
      <p:pic>
        <p:nvPicPr>
          <p:cNvPr id="10" name="Imagen 9" descr="Imagen que contiene pasto, campo, papalote, vuelo&#10;&#10;Descripción generada automáticamente">
            <a:extLst>
              <a:ext uri="{FF2B5EF4-FFF2-40B4-BE49-F238E27FC236}">
                <a16:creationId xmlns:a16="http://schemas.microsoft.com/office/drawing/2014/main" id="{CB52342C-1C41-7F48-9D95-D802733679E8}"/>
              </a:ext>
            </a:extLst>
          </p:cNvPr>
          <p:cNvPicPr>
            <a:picLocks noChangeAspect="1"/>
          </p:cNvPicPr>
          <p:nvPr/>
        </p:nvPicPr>
        <p:blipFill>
          <a:blip r:embed="rId6"/>
          <a:stretch>
            <a:fillRect/>
          </a:stretch>
        </p:blipFill>
        <p:spPr>
          <a:xfrm>
            <a:off x="171157" y="2071099"/>
            <a:ext cx="2088590" cy="1413619"/>
          </a:xfrm>
          <a:prstGeom prst="rect">
            <a:avLst/>
          </a:prstGeom>
        </p:spPr>
      </p:pic>
      <p:sp>
        <p:nvSpPr>
          <p:cNvPr id="17" name="CuadroTexto 16">
            <a:extLst>
              <a:ext uri="{FF2B5EF4-FFF2-40B4-BE49-F238E27FC236}">
                <a16:creationId xmlns:a16="http://schemas.microsoft.com/office/drawing/2014/main" id="{028099ED-0454-CF46-8F7B-01E442C52E19}"/>
              </a:ext>
            </a:extLst>
          </p:cNvPr>
          <p:cNvSpPr txBox="1"/>
          <p:nvPr/>
        </p:nvSpPr>
        <p:spPr>
          <a:xfrm>
            <a:off x="2800199" y="3610351"/>
            <a:ext cx="1228221" cy="307777"/>
          </a:xfrm>
          <a:prstGeom prst="rect">
            <a:avLst/>
          </a:prstGeom>
          <a:noFill/>
        </p:spPr>
        <p:txBody>
          <a:bodyPr wrap="none" rtlCol="0">
            <a:spAutoFit/>
          </a:bodyPr>
          <a:lstStyle/>
          <a:p>
            <a:r>
              <a:rPr lang="en-US" dirty="0"/>
              <a:t>Forged video</a:t>
            </a:r>
          </a:p>
        </p:txBody>
      </p:sp>
    </p:spTree>
    <p:extLst>
      <p:ext uri="{BB962C8B-B14F-4D97-AF65-F5344CB8AC3E}">
        <p14:creationId xmlns:p14="http://schemas.microsoft.com/office/powerpoint/2010/main" val="33477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3" name="Rectángulo 12">
            <a:extLst>
              <a:ext uri="{FF2B5EF4-FFF2-40B4-BE49-F238E27FC236}">
                <a16:creationId xmlns:a16="http://schemas.microsoft.com/office/drawing/2014/main" id="{DF93C01C-CDD8-5DB9-FB57-56BFA969E4D3}"/>
              </a:ext>
            </a:extLst>
          </p:cNvPr>
          <p:cNvSpPr/>
          <p:nvPr/>
        </p:nvSpPr>
        <p:spPr>
          <a:xfrm>
            <a:off x="1727295" y="3382837"/>
            <a:ext cx="1921933"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Tamper detection</a:t>
            </a:r>
          </a:p>
        </p:txBody>
      </p:sp>
      <p:pic>
        <p:nvPicPr>
          <p:cNvPr id="7" name="Imagen 6">
            <a:extLst>
              <a:ext uri="{FF2B5EF4-FFF2-40B4-BE49-F238E27FC236}">
                <a16:creationId xmlns:a16="http://schemas.microsoft.com/office/drawing/2014/main" id="{C8555068-DF1B-BBF8-724B-5EFA29E62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8" y="2947207"/>
            <a:ext cx="3224016" cy="1760260"/>
          </a:xfrm>
          <a:prstGeom prst="rect">
            <a:avLst/>
          </a:prstGeom>
        </p:spPr>
      </p:pic>
      <p:sp>
        <p:nvSpPr>
          <p:cNvPr id="12" name="Rectángulo 11">
            <a:extLst>
              <a:ext uri="{FF2B5EF4-FFF2-40B4-BE49-F238E27FC236}">
                <a16:creationId xmlns:a16="http://schemas.microsoft.com/office/drawing/2014/main" id="{25FBD050-A4A6-1B6D-4E87-6576CDDF47F9}"/>
              </a:ext>
            </a:extLst>
          </p:cNvPr>
          <p:cNvSpPr/>
          <p:nvPr/>
        </p:nvSpPr>
        <p:spPr>
          <a:xfrm>
            <a:off x="2066563" y="3195147"/>
            <a:ext cx="1891794" cy="8139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FF0000"/>
                </a:solidFill>
                <a:latin typeface="Arial"/>
                <a:cs typeface="Arial"/>
              </a:rPr>
              <a:t>DISSIMILAR</a:t>
            </a:r>
            <a:r>
              <a:rPr lang="en-US" sz="1600" b="1" dirty="0" err="1">
                <a:solidFill>
                  <a:srgbClr val="000078"/>
                </a:solidFill>
                <a:latin typeface="Arial"/>
                <a:cs typeface="Arial"/>
              </a:rPr>
              <a:t>ities</a:t>
            </a:r>
            <a:endParaRPr lang="en-US" sz="1600" b="1" dirty="0">
              <a:solidFill>
                <a:srgbClr val="000078"/>
              </a:solidFill>
              <a:latin typeface="Arial"/>
              <a:cs typeface="Arial"/>
            </a:endParaRPr>
          </a:p>
          <a:p>
            <a:pPr algn="ctr"/>
            <a:r>
              <a:rPr lang="en-US" sz="1600" b="1" dirty="0">
                <a:solidFill>
                  <a:srgbClr val="000078"/>
                </a:solidFill>
                <a:latin typeface="Arial"/>
                <a:cs typeface="Arial"/>
              </a:rPr>
              <a:t>Found!</a:t>
            </a:r>
          </a:p>
        </p:txBody>
      </p:sp>
      <p:sp>
        <p:nvSpPr>
          <p:cNvPr id="15" name="Cara sonriente 14">
            <a:extLst>
              <a:ext uri="{FF2B5EF4-FFF2-40B4-BE49-F238E27FC236}">
                <a16:creationId xmlns:a16="http://schemas.microsoft.com/office/drawing/2014/main" id="{D8C5D7F1-CB06-54D2-B725-9FBBB1C4FA70}"/>
              </a:ext>
            </a:extLst>
          </p:cNvPr>
          <p:cNvSpPr/>
          <p:nvPr/>
        </p:nvSpPr>
        <p:spPr>
          <a:xfrm>
            <a:off x="2718386" y="4076612"/>
            <a:ext cx="588147" cy="532081"/>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izquierda 16">
            <a:extLst>
              <a:ext uri="{FF2B5EF4-FFF2-40B4-BE49-F238E27FC236}">
                <a16:creationId xmlns:a16="http://schemas.microsoft.com/office/drawing/2014/main" id="{AA66110E-7AF8-A0CF-0872-2BEA5CFC3217}"/>
              </a:ext>
            </a:extLst>
          </p:cNvPr>
          <p:cNvSpPr/>
          <p:nvPr/>
        </p:nvSpPr>
        <p:spPr>
          <a:xfrm rot="18899378" flipV="1">
            <a:off x="1168658" y="3323752"/>
            <a:ext cx="782522" cy="221011"/>
          </a:xfrm>
          <a:prstGeom prst="lef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izquierda 17">
            <a:extLst>
              <a:ext uri="{FF2B5EF4-FFF2-40B4-BE49-F238E27FC236}">
                <a16:creationId xmlns:a16="http://schemas.microsoft.com/office/drawing/2014/main" id="{E6D73457-6A47-8779-B90B-7845E62B4102}"/>
              </a:ext>
            </a:extLst>
          </p:cNvPr>
          <p:cNvSpPr/>
          <p:nvPr/>
        </p:nvSpPr>
        <p:spPr>
          <a:xfrm rot="3833995" flipV="1">
            <a:off x="1502845" y="4193209"/>
            <a:ext cx="782522" cy="221011"/>
          </a:xfrm>
          <a:prstGeom prst="lef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47CAB9F9-19CF-A39C-C5BA-EC7A414A153C}"/>
              </a:ext>
            </a:extLst>
          </p:cNvPr>
          <p:cNvSpPr/>
          <p:nvPr/>
        </p:nvSpPr>
        <p:spPr>
          <a:xfrm>
            <a:off x="1727296" y="1588730"/>
            <a:ext cx="1921933"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Original image</a:t>
            </a:r>
          </a:p>
        </p:txBody>
      </p:sp>
      <p:sp>
        <p:nvSpPr>
          <p:cNvPr id="9" name="Rectángulo 8">
            <a:extLst>
              <a:ext uri="{FF2B5EF4-FFF2-40B4-BE49-F238E27FC236}">
                <a16:creationId xmlns:a16="http://schemas.microsoft.com/office/drawing/2014/main" id="{BE58D098-3EBE-0075-EDFE-593E96DF45CE}"/>
              </a:ext>
            </a:extLst>
          </p:cNvPr>
          <p:cNvSpPr/>
          <p:nvPr/>
        </p:nvSpPr>
        <p:spPr>
          <a:xfrm>
            <a:off x="5088368" y="1530474"/>
            <a:ext cx="1921933"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Tampered image</a:t>
            </a:r>
          </a:p>
        </p:txBody>
      </p:sp>
      <p:sp>
        <p:nvSpPr>
          <p:cNvPr id="14" name="Rectángulo 13">
            <a:extLst>
              <a:ext uri="{FF2B5EF4-FFF2-40B4-BE49-F238E27FC236}">
                <a16:creationId xmlns:a16="http://schemas.microsoft.com/office/drawing/2014/main" id="{58DE87BF-D323-49D7-311D-E8A9FB974E7B}"/>
              </a:ext>
            </a:extLst>
          </p:cNvPr>
          <p:cNvSpPr/>
          <p:nvPr/>
        </p:nvSpPr>
        <p:spPr>
          <a:xfrm>
            <a:off x="5088367" y="3320354"/>
            <a:ext cx="1921933"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Tamper mask</a:t>
            </a:r>
          </a:p>
        </p:txBody>
      </p:sp>
      <p:sp>
        <p:nvSpPr>
          <p:cNvPr id="10" name="Shape 567">
            <a:extLst>
              <a:ext uri="{FF2B5EF4-FFF2-40B4-BE49-F238E27FC236}">
                <a16:creationId xmlns:a16="http://schemas.microsoft.com/office/drawing/2014/main" id="{D4AA1AD5-5DEB-C9E6-30F1-AB6480695835}"/>
              </a:ext>
            </a:extLst>
          </p:cNvPr>
          <p:cNvSpPr txBox="1">
            <a:spLocks/>
          </p:cNvSpPr>
          <p:nvPr/>
        </p:nvSpPr>
        <p:spPr>
          <a:xfrm>
            <a:off x="8394193" y="408192"/>
            <a:ext cx="466344" cy="199200"/>
          </a:xfrm>
          <a:prstGeom prst="rect">
            <a:avLst/>
          </a:prstGeom>
        </p:spPr>
        <p:txBody>
          <a:bodyPr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rgbClr val="000000"/>
              </a:buClr>
              <a:buSzPct val="25000"/>
              <a:buFont typeface="Arial"/>
              <a:buNone/>
            </a:pPr>
            <a:fld id="{00000000-1234-1234-1234-123412341234}" type="slidenum">
              <a:rPr lang="en-US" smtClean="0">
                <a:solidFill>
                  <a:srgbClr val="000078"/>
                </a:solidFill>
              </a:rPr>
              <a:pPr algn="r">
                <a:buClr>
                  <a:srgbClr val="000000"/>
                </a:buClr>
                <a:buSzPct val="25000"/>
                <a:buFont typeface="Arial"/>
                <a:buNone/>
              </a:pPr>
              <a:t>53</a:t>
            </a:fld>
            <a:endParaRPr lang="en-US" dirty="0">
              <a:solidFill>
                <a:srgbClr val="000078"/>
              </a:solidFill>
            </a:endParaRPr>
          </a:p>
        </p:txBody>
      </p:sp>
      <p:sp>
        <p:nvSpPr>
          <p:cNvPr id="11" name="Shape 102">
            <a:extLst>
              <a:ext uri="{FF2B5EF4-FFF2-40B4-BE49-F238E27FC236}">
                <a16:creationId xmlns:a16="http://schemas.microsoft.com/office/drawing/2014/main" id="{155C4C86-5FAE-EC5A-DB76-BC38914CFD95}"/>
              </a:ext>
            </a:extLst>
          </p:cNvPr>
          <p:cNvSpPr/>
          <p:nvPr/>
        </p:nvSpPr>
        <p:spPr>
          <a:xfrm>
            <a:off x="790881" y="675639"/>
            <a:ext cx="8678664"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78"/>
              </a:buClr>
              <a:buSzPct val="25000"/>
              <a:buFont typeface="Arial"/>
              <a:buNone/>
            </a:pPr>
            <a:r>
              <a:rPr lang="en-US" sz="2400" b="1" i="0" u="none" strike="noStrike" cap="none" dirty="0">
                <a:solidFill>
                  <a:srgbClr val="000078"/>
                </a:solidFill>
                <a:latin typeface="Arial"/>
                <a:ea typeface="Arial"/>
                <a:cs typeface="Arial"/>
                <a:sym typeface="Arial"/>
              </a:rPr>
              <a:t>DISSIMILAR – Fake news detection</a:t>
            </a:r>
          </a:p>
        </p:txBody>
      </p:sp>
      <p:pic>
        <p:nvPicPr>
          <p:cNvPr id="2" name="Marcador de contenido 3">
            <a:extLst>
              <a:ext uri="{FF2B5EF4-FFF2-40B4-BE49-F238E27FC236}">
                <a16:creationId xmlns:a16="http://schemas.microsoft.com/office/drawing/2014/main" id="{75C94E92-E2D9-6515-0B3A-43AAA3F54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8" y="1205550"/>
            <a:ext cx="3208671" cy="1604336"/>
          </a:xfrm>
          <a:prstGeom prst="rect">
            <a:avLst/>
          </a:prstGeom>
          <a:noFill/>
          <a:ln>
            <a:noFill/>
          </a:ln>
        </p:spPr>
      </p:pic>
      <p:pic>
        <p:nvPicPr>
          <p:cNvPr id="5" name="Imagen 4">
            <a:extLst>
              <a:ext uri="{FF2B5EF4-FFF2-40B4-BE49-F238E27FC236}">
                <a16:creationId xmlns:a16="http://schemas.microsoft.com/office/drawing/2014/main" id="{602CA2C1-257A-2EFF-69DB-FF162BE45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999" y="1194453"/>
            <a:ext cx="3208672" cy="1604336"/>
          </a:xfrm>
          <a:prstGeom prst="rect">
            <a:avLst/>
          </a:prstGeom>
        </p:spPr>
      </p:pic>
      <p:pic>
        <p:nvPicPr>
          <p:cNvPr id="6" name="Imagen 5">
            <a:extLst>
              <a:ext uri="{FF2B5EF4-FFF2-40B4-BE49-F238E27FC236}">
                <a16:creationId xmlns:a16="http://schemas.microsoft.com/office/drawing/2014/main" id="{20DC0076-1DBE-DDEE-0AC2-BB870E734F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4999" y="2929158"/>
            <a:ext cx="3224016" cy="1778309"/>
          </a:xfrm>
          <a:prstGeom prst="rect">
            <a:avLst/>
          </a:prstGeom>
        </p:spPr>
      </p:pic>
    </p:spTree>
    <p:extLst>
      <p:ext uri="{BB962C8B-B14F-4D97-AF65-F5344CB8AC3E}">
        <p14:creationId xmlns:p14="http://schemas.microsoft.com/office/powerpoint/2010/main" val="355658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Network flow watermarking</a:t>
            </a:r>
            <a:endParaRPr lang="en-US" sz="12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Watermarking</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54</a:t>
            </a:fld>
            <a:endParaRPr lang="en-US"/>
          </a:p>
        </p:txBody>
      </p:sp>
      <p:sp>
        <p:nvSpPr>
          <p:cNvPr id="6" name="Rectángulo 5">
            <a:extLst>
              <a:ext uri="{FF2B5EF4-FFF2-40B4-BE49-F238E27FC236}">
                <a16:creationId xmlns:a16="http://schemas.microsoft.com/office/drawing/2014/main" id="{95E32A27-786B-3A4D-9617-D10087DAA4AF}"/>
              </a:ext>
            </a:extLst>
          </p:cNvPr>
          <p:cNvSpPr/>
          <p:nvPr/>
        </p:nvSpPr>
        <p:spPr>
          <a:xfrm>
            <a:off x="4434349" y="1324857"/>
            <a:ext cx="4438582" cy="3554819"/>
          </a:xfrm>
          <a:prstGeom prst="rect">
            <a:avLst/>
          </a:prstGeom>
        </p:spPr>
        <p:txBody>
          <a:bodyPr wrap="square">
            <a:spAutoFit/>
          </a:bodyPr>
          <a:lstStyle/>
          <a:p>
            <a:pPr marL="285750" indent="-285750">
              <a:buFont typeface="Arial" panose="020B0604020202020204" pitchFamily="34" charset="0"/>
              <a:buChar char="•"/>
            </a:pPr>
            <a:r>
              <a:rPr lang="en-US" sz="1500" dirty="0">
                <a:solidFill>
                  <a:srgbClr val="000078"/>
                </a:solidFill>
              </a:rPr>
              <a:t>Data can be hidden in the network traffic by altering the timing, the size or the rate of the packets.</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dirty="0">
                <a:solidFill>
                  <a:srgbClr val="000078"/>
                </a:solidFill>
              </a:rPr>
              <a:t>The embedded watermark can be extracted at another location on the Internet.</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b="1" dirty="0">
                <a:solidFill>
                  <a:srgbClr val="FF0000"/>
                </a:solidFill>
              </a:rPr>
              <a:t>Legitimate purposes: Tracing network attacks, locating the master of a botnet or diagnosing some networking problems.</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b="1" dirty="0">
                <a:solidFill>
                  <a:srgbClr val="FF0000"/>
                </a:solidFill>
              </a:rPr>
              <a:t>Illegitimate purposes: security and privacy attacks, tracing VoIP calls, co-residence attacks in cloud environments, compromising some platforms.</a:t>
            </a:r>
            <a:endParaRPr lang="en-US" sz="1600" b="1" dirty="0">
              <a:solidFill>
                <a:srgbClr val="FF0000"/>
              </a:solidFill>
            </a:endParaRPr>
          </a:p>
        </p:txBody>
      </p:sp>
      <p:pic>
        <p:nvPicPr>
          <p:cNvPr id="6146" name="Picture 2" descr="network traffic diagram | Data visualization, Visualisation, Traffic">
            <a:extLst>
              <a:ext uri="{FF2B5EF4-FFF2-40B4-BE49-F238E27FC236}">
                <a16:creationId xmlns:a16="http://schemas.microsoft.com/office/drawing/2014/main" id="{E60D0632-80CA-EA4F-B38B-DF101EEF2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44" y="1663411"/>
            <a:ext cx="4241977" cy="28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Network steganography</a:t>
            </a:r>
          </a:p>
          <a:p>
            <a:pPr marL="0" indent="0"/>
            <a:endParaRPr lang="en-US" sz="1800" b="1" dirty="0"/>
          </a:p>
          <a:p>
            <a:pPr marL="0" indent="0"/>
            <a:endParaRPr lang="en-US" sz="1800" b="1" dirty="0"/>
          </a:p>
          <a:p>
            <a:pPr marL="0" indent="0"/>
            <a:endParaRPr lang="en-US" sz="16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Steganography</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55</a:t>
            </a:fld>
            <a:endParaRPr lang="en-US"/>
          </a:p>
        </p:txBody>
      </p:sp>
      <p:sp>
        <p:nvSpPr>
          <p:cNvPr id="6" name="Rectángulo 5">
            <a:extLst>
              <a:ext uri="{FF2B5EF4-FFF2-40B4-BE49-F238E27FC236}">
                <a16:creationId xmlns:a16="http://schemas.microsoft.com/office/drawing/2014/main" id="{B8A7616B-2639-8E45-8F6A-C898AAC7257B}"/>
              </a:ext>
            </a:extLst>
          </p:cNvPr>
          <p:cNvSpPr/>
          <p:nvPr/>
        </p:nvSpPr>
        <p:spPr>
          <a:xfrm>
            <a:off x="5102942" y="1324857"/>
            <a:ext cx="3769989" cy="3554819"/>
          </a:xfrm>
          <a:prstGeom prst="rect">
            <a:avLst/>
          </a:prstGeom>
        </p:spPr>
        <p:txBody>
          <a:bodyPr wrap="square">
            <a:spAutoFit/>
          </a:bodyPr>
          <a:lstStyle/>
          <a:p>
            <a:pPr marL="285750" indent="-285750">
              <a:buFont typeface="Arial" panose="020B0604020202020204" pitchFamily="34" charset="0"/>
              <a:buChar char="•"/>
            </a:pPr>
            <a:r>
              <a:rPr lang="en-US" sz="1500" dirty="0">
                <a:solidFill>
                  <a:srgbClr val="000078"/>
                </a:solidFill>
              </a:rPr>
              <a:t>The network protocols provide different opportunities for steganography.</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dirty="0">
                <a:solidFill>
                  <a:srgbClr val="000078"/>
                </a:solidFill>
              </a:rPr>
              <a:t>Steganographic methods have been proposed at almost any network layer from the application to the physical layer.</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b="1" dirty="0">
                <a:solidFill>
                  <a:srgbClr val="FF0000"/>
                </a:solidFill>
              </a:rPr>
              <a:t>Schemes are based on the modification of the PDU (packets), either the in header or in the payload, the modification of the time relation between PDUs (similarly to network flow watermarking) or hybrid.</a:t>
            </a:r>
          </a:p>
        </p:txBody>
      </p:sp>
      <p:pic>
        <p:nvPicPr>
          <p:cNvPr id="7172" name="Picture 4" descr="1.6 Encapsulation | TCP/IP Illustrated, Vol. 1: The Protocols  (Addison-Wesley Professional Computing Series)">
            <a:extLst>
              <a:ext uri="{FF2B5EF4-FFF2-40B4-BE49-F238E27FC236}">
                <a16:creationId xmlns:a16="http://schemas.microsoft.com/office/drawing/2014/main" id="{733114F6-D2B8-1A42-8318-8F63E329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48" y="1635964"/>
            <a:ext cx="4256729" cy="31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Voice over IP (VoIP) steganography</a:t>
            </a:r>
          </a:p>
          <a:p>
            <a:pPr marL="0" indent="0"/>
            <a:endParaRPr lang="en-US" sz="1800" b="1" dirty="0"/>
          </a:p>
          <a:p>
            <a:pPr marL="0" indent="0"/>
            <a:endParaRPr lang="en-US" sz="1800" b="1" dirty="0"/>
          </a:p>
          <a:p>
            <a:pPr marL="0" indent="0"/>
            <a:endParaRPr lang="en-US" sz="16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Steganography</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56</a:t>
            </a:fld>
            <a:endParaRPr lang="en-US"/>
          </a:p>
        </p:txBody>
      </p:sp>
      <p:pic>
        <p:nvPicPr>
          <p:cNvPr id="9220" name="Picture 4" descr="DIAGRAM] Typical Voip Telephone Wiring Diagram FULL Version HD Quality  Wiring Diagram - DIAGRAMLAWYERQ.HOST-ERIA.IT">
            <a:extLst>
              <a:ext uri="{FF2B5EF4-FFF2-40B4-BE49-F238E27FC236}">
                <a16:creationId xmlns:a16="http://schemas.microsoft.com/office/drawing/2014/main" id="{937F0288-1309-CC44-B603-425896F1C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24" y="1635964"/>
            <a:ext cx="4537657" cy="320654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B8A7616B-2639-8E45-8F6A-C898AAC7257B}"/>
              </a:ext>
            </a:extLst>
          </p:cNvPr>
          <p:cNvSpPr/>
          <p:nvPr/>
        </p:nvSpPr>
        <p:spPr>
          <a:xfrm>
            <a:off x="4109884" y="1577242"/>
            <a:ext cx="4763047" cy="3185487"/>
          </a:xfrm>
          <a:prstGeom prst="rect">
            <a:avLst/>
          </a:prstGeom>
        </p:spPr>
        <p:txBody>
          <a:bodyPr wrap="square">
            <a:spAutoFit/>
          </a:bodyPr>
          <a:lstStyle/>
          <a:p>
            <a:pPr marL="285750" indent="-285750">
              <a:buFont typeface="Arial" panose="020B0604020202020204" pitchFamily="34" charset="0"/>
              <a:buChar char="•"/>
            </a:pPr>
            <a:r>
              <a:rPr lang="en-US" sz="1500" dirty="0">
                <a:solidFill>
                  <a:srgbClr val="000078"/>
                </a:solidFill>
              </a:rPr>
              <a:t>Most voice calls are now carried out over the Internet Protocol (VoIP). </a:t>
            </a:r>
          </a:p>
          <a:p>
            <a:pPr marL="285750" indent="-285750">
              <a:buFont typeface="Arial" panose="020B0604020202020204" pitchFamily="34" charset="0"/>
              <a:buChar char="•"/>
            </a:pPr>
            <a:endParaRPr lang="en-US" sz="1200" b="1" dirty="0">
              <a:solidFill>
                <a:srgbClr val="000078"/>
              </a:solidFill>
            </a:endParaRPr>
          </a:p>
          <a:p>
            <a:pPr marL="285750" indent="-285750">
              <a:buFont typeface="Arial" panose="020B0604020202020204" pitchFamily="34" charset="0"/>
              <a:buChar char="•"/>
            </a:pPr>
            <a:r>
              <a:rPr lang="en-US" sz="1500" b="1" dirty="0">
                <a:solidFill>
                  <a:srgbClr val="FF0000"/>
                </a:solidFill>
              </a:rPr>
              <a:t>VoIP steganography makes it possible to create a covert channel over a voice call.</a:t>
            </a:r>
          </a:p>
          <a:p>
            <a:pPr marL="285750" indent="-285750">
              <a:buFont typeface="Arial" panose="020B0604020202020204" pitchFamily="34" charset="0"/>
              <a:buChar char="•"/>
            </a:pPr>
            <a:endParaRPr lang="en-US" sz="1200" b="1" dirty="0">
              <a:solidFill>
                <a:srgbClr val="FF0000"/>
              </a:solidFill>
            </a:endParaRPr>
          </a:p>
          <a:p>
            <a:pPr marL="285750" indent="-285750">
              <a:buFont typeface="Arial" panose="020B0604020202020204" pitchFamily="34" charset="0"/>
              <a:buChar char="•"/>
            </a:pPr>
            <a:r>
              <a:rPr lang="en-US" sz="1500" b="1" dirty="0">
                <a:solidFill>
                  <a:srgbClr val="000078"/>
                </a:solidFill>
              </a:rPr>
              <a:t>Speech compression is very efficient (from 64/128 kbps to 2-6 kbps).</a:t>
            </a:r>
          </a:p>
          <a:p>
            <a:pPr marL="285750" indent="-285750">
              <a:buFont typeface="Arial" panose="020B0604020202020204" pitchFamily="34" charset="0"/>
              <a:buChar char="•"/>
            </a:pPr>
            <a:endParaRPr lang="en-US" sz="1200" dirty="0">
              <a:solidFill>
                <a:srgbClr val="000078"/>
              </a:solidFill>
            </a:endParaRPr>
          </a:p>
          <a:p>
            <a:pPr marL="285750" indent="-285750">
              <a:buFont typeface="Arial" panose="020B0604020202020204" pitchFamily="34" charset="0"/>
              <a:buChar char="•"/>
            </a:pPr>
            <a:r>
              <a:rPr lang="en-US" sz="1500" dirty="0">
                <a:solidFill>
                  <a:srgbClr val="000078"/>
                </a:solidFill>
              </a:rPr>
              <a:t>The covert channel allows even sending a </a:t>
            </a:r>
            <a:r>
              <a:rPr lang="en-US" sz="1500" b="1" dirty="0">
                <a:solidFill>
                  <a:srgbClr val="FF0000"/>
                </a:solidFill>
              </a:rPr>
              <a:t>secret voice message </a:t>
            </a:r>
            <a:r>
              <a:rPr lang="en-US" sz="1500" dirty="0">
                <a:solidFill>
                  <a:srgbClr val="000078"/>
                </a:solidFill>
              </a:rPr>
              <a:t>hidden in an “innocent” VoIP call.</a:t>
            </a:r>
          </a:p>
          <a:p>
            <a:pPr marL="285750" indent="-285750">
              <a:buFont typeface="Arial" panose="020B0604020202020204" pitchFamily="34" charset="0"/>
              <a:buChar char="•"/>
            </a:pPr>
            <a:endParaRPr lang="en-US" sz="1200" dirty="0">
              <a:solidFill>
                <a:srgbClr val="000078"/>
              </a:solidFill>
            </a:endParaRPr>
          </a:p>
          <a:p>
            <a:pPr marL="285750" indent="-285750">
              <a:buFont typeface="Arial" panose="020B0604020202020204" pitchFamily="34" charset="0"/>
              <a:buChar char="•"/>
            </a:pPr>
            <a:r>
              <a:rPr lang="en-US" sz="1500" dirty="0">
                <a:solidFill>
                  <a:srgbClr val="000078"/>
                </a:solidFill>
              </a:rPr>
              <a:t>This is an </a:t>
            </a:r>
            <a:r>
              <a:rPr lang="en-US" sz="1500" b="1" dirty="0">
                <a:solidFill>
                  <a:srgbClr val="FF0000"/>
                </a:solidFill>
              </a:rPr>
              <a:t>extreme example </a:t>
            </a:r>
            <a:r>
              <a:rPr lang="en-US" sz="1500" dirty="0">
                <a:solidFill>
                  <a:srgbClr val="000078"/>
                </a:solidFill>
              </a:rPr>
              <a:t>of current trends in steganography.</a:t>
            </a:r>
          </a:p>
        </p:txBody>
      </p:sp>
    </p:spTree>
    <p:extLst>
      <p:ext uri="{BB962C8B-B14F-4D97-AF65-F5344CB8AC3E}">
        <p14:creationId xmlns:p14="http://schemas.microsoft.com/office/powerpoint/2010/main" val="3649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Steganography for criminals and terrorists – </a:t>
            </a:r>
            <a:r>
              <a:rPr lang="en-US" sz="1800" b="1" dirty="0">
                <a:solidFill>
                  <a:srgbClr val="FF0000"/>
                </a:solidFill>
              </a:rPr>
              <a:t>A serious threat!</a:t>
            </a:r>
          </a:p>
          <a:p>
            <a:pPr marL="0" indent="0"/>
            <a:endParaRPr lang="en-US" sz="1800" b="1" dirty="0"/>
          </a:p>
          <a:p>
            <a:pPr marL="0" indent="0"/>
            <a:endParaRPr lang="en-US" sz="1800" b="1" dirty="0"/>
          </a:p>
          <a:p>
            <a:pPr marL="0" indent="0"/>
            <a:endParaRPr lang="en-US" sz="16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Steganography</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57</a:t>
            </a:fld>
            <a:endParaRPr lang="en-US"/>
          </a:p>
        </p:txBody>
      </p:sp>
      <p:sp>
        <p:nvSpPr>
          <p:cNvPr id="6" name="Rectángulo 5">
            <a:extLst>
              <a:ext uri="{FF2B5EF4-FFF2-40B4-BE49-F238E27FC236}">
                <a16:creationId xmlns:a16="http://schemas.microsoft.com/office/drawing/2014/main" id="{B8A7616B-2639-8E45-8F6A-C898AAC7257B}"/>
              </a:ext>
            </a:extLst>
          </p:cNvPr>
          <p:cNvSpPr/>
          <p:nvPr/>
        </p:nvSpPr>
        <p:spPr>
          <a:xfrm>
            <a:off x="4109884" y="1577242"/>
            <a:ext cx="4860496" cy="3323987"/>
          </a:xfrm>
          <a:prstGeom prst="rect">
            <a:avLst/>
          </a:prstGeom>
        </p:spPr>
        <p:txBody>
          <a:bodyPr wrap="square">
            <a:spAutoFit/>
          </a:bodyPr>
          <a:lstStyle/>
          <a:p>
            <a:pPr marL="285750" indent="-285750">
              <a:buFont typeface="Arial" panose="020B0604020202020204" pitchFamily="34" charset="0"/>
              <a:buChar char="•"/>
            </a:pPr>
            <a:r>
              <a:rPr lang="en-US" sz="1500" dirty="0">
                <a:solidFill>
                  <a:srgbClr val="000078"/>
                </a:solidFill>
              </a:rPr>
              <a:t>Illegal images (e.g. child pornography or stolen photos of celebrities) can be exchanged by criminals using steganography.</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dirty="0">
                <a:solidFill>
                  <a:srgbClr val="000078"/>
                </a:solidFill>
              </a:rPr>
              <a:t>Valuable documents can be stolen and transmitted covertly (espionage, intellectual property theft or industrial secrets theft).</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dirty="0">
                <a:solidFill>
                  <a:srgbClr val="000078"/>
                </a:solidFill>
              </a:rPr>
              <a:t>Secret communications between criminals and terrorists through steganography has been discovered.</a:t>
            </a:r>
          </a:p>
          <a:p>
            <a:pPr marL="285750" indent="-285750">
              <a:buFont typeface="Arial" panose="020B0604020202020204" pitchFamily="34" charset="0"/>
              <a:buChar char="•"/>
            </a:pPr>
            <a:endParaRPr lang="en-US" sz="1500" dirty="0">
              <a:solidFill>
                <a:srgbClr val="000078"/>
              </a:solidFill>
            </a:endParaRPr>
          </a:p>
          <a:p>
            <a:pPr marL="285750" indent="-285750">
              <a:buFont typeface="Arial" panose="020B0604020202020204" pitchFamily="34" charset="0"/>
              <a:buChar char="•"/>
            </a:pPr>
            <a:r>
              <a:rPr lang="en-US" sz="1500" b="1" dirty="0">
                <a:solidFill>
                  <a:srgbClr val="FF0000"/>
                </a:solidFill>
              </a:rPr>
              <a:t>Standard IDS/IPS, firewalls and content filter tools are evaded!!!</a:t>
            </a:r>
          </a:p>
        </p:txBody>
      </p:sp>
      <p:pic>
        <p:nvPicPr>
          <p:cNvPr id="7" name="Picture 129" descr="gioconda">
            <a:extLst>
              <a:ext uri="{FF2B5EF4-FFF2-40B4-BE49-F238E27FC236}">
                <a16:creationId xmlns:a16="http://schemas.microsoft.com/office/drawing/2014/main" id="{A577C575-6943-E34A-B9B8-188D7BDC79C6}"/>
              </a:ext>
            </a:extLst>
          </p:cNvPr>
          <p:cNvPicPr>
            <a:picLocks noChangeAspect="1" noChangeArrowheads="1"/>
          </p:cNvPicPr>
          <p:nvPr/>
        </p:nvPicPr>
        <p:blipFill>
          <a:blip r:embed="rId3"/>
          <a:srcRect/>
          <a:stretch>
            <a:fillRect/>
          </a:stretch>
        </p:blipFill>
        <p:spPr bwMode="auto">
          <a:xfrm>
            <a:off x="1125799" y="1737897"/>
            <a:ext cx="2516537" cy="2840625"/>
          </a:xfrm>
          <a:prstGeom prst="rect">
            <a:avLst/>
          </a:prstGeom>
          <a:noFill/>
          <a:ln w="9525">
            <a:noFill/>
            <a:miter lim="800000"/>
            <a:headEnd/>
            <a:tailEnd/>
          </a:ln>
        </p:spPr>
      </p:pic>
      <p:pic>
        <p:nvPicPr>
          <p:cNvPr id="11268" name="Picture 4">
            <a:extLst>
              <a:ext uri="{FF2B5EF4-FFF2-40B4-BE49-F238E27FC236}">
                <a16:creationId xmlns:a16="http://schemas.microsoft.com/office/drawing/2014/main" id="{96FDBBDD-1F6F-B840-A4C9-3E9135CB4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65" y="1923335"/>
            <a:ext cx="2469748" cy="246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208 1.11111E-6 L -0.42709 1.11111E-6 " pathEditMode="relative" ptsTypes="AA">
                                      <p:cBhvr>
                                        <p:cTn id="10" dur="2000" fill="hold"/>
                                        <p:tgtEl>
                                          <p:spTgt spid="1126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268"/>
                                        </p:tgtEl>
                                      </p:cBhvr>
                                    </p:animEffect>
                                    <p:set>
                                      <p:cBhvr>
                                        <p:cTn id="15" dur="1" fill="hold">
                                          <p:stCondLst>
                                            <p:cond delay="499"/>
                                          </p:stCondLst>
                                        </p:cTn>
                                        <p:tgtEl>
                                          <p:spTgt spid="1126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6" name="Rectángulo 5">
            <a:extLst>
              <a:ext uri="{FF2B5EF4-FFF2-40B4-BE49-F238E27FC236}">
                <a16:creationId xmlns:a16="http://schemas.microsoft.com/office/drawing/2014/main" id="{B8A7616B-2639-8E45-8F6A-C898AAC7257B}"/>
              </a:ext>
            </a:extLst>
          </p:cNvPr>
          <p:cNvSpPr/>
          <p:nvPr/>
        </p:nvSpPr>
        <p:spPr>
          <a:xfrm>
            <a:off x="4109884" y="1577242"/>
            <a:ext cx="4860496" cy="3293209"/>
          </a:xfrm>
          <a:prstGeom prst="rect">
            <a:avLst/>
          </a:prstGeom>
        </p:spPr>
        <p:txBody>
          <a:bodyPr wrap="square">
            <a:spAutoFit/>
          </a:bodyPr>
          <a:lstStyle/>
          <a:p>
            <a:pPr marL="285750" indent="-285750">
              <a:buFont typeface="Arial" panose="020B0604020202020204" pitchFamily="34" charset="0"/>
              <a:buChar char="•"/>
            </a:pPr>
            <a:r>
              <a:rPr lang="en-US" sz="1600" b="1" dirty="0">
                <a:solidFill>
                  <a:srgbClr val="FF0000"/>
                </a:solidFill>
              </a:rPr>
              <a:t>Malware can be hidden using steganography, making it possible to distribute it covertly: </a:t>
            </a:r>
            <a:r>
              <a:rPr lang="en-US" sz="1600" dirty="0">
                <a:solidFill>
                  <a:srgbClr val="000078"/>
                </a:solidFill>
              </a:rPr>
              <a:t>e.g. using digital media as the secret carrier, creating a covert channel over network traffic, hiding control commands in HTML tags, hiding JavaScript code by modifying the color space of PNG images…</a:t>
            </a:r>
          </a:p>
          <a:p>
            <a:pPr marL="285750" indent="-285750">
              <a:buFont typeface="Arial" panose="020B0604020202020204" pitchFamily="34" charset="0"/>
              <a:buChar char="•"/>
            </a:pPr>
            <a:endParaRPr lang="en-US" sz="1600" dirty="0">
              <a:solidFill>
                <a:srgbClr val="000078"/>
              </a:solidFill>
            </a:endParaRPr>
          </a:p>
          <a:p>
            <a:pPr marL="285750" indent="-285750">
              <a:buFont typeface="Arial" panose="020B0604020202020204" pitchFamily="34" charset="0"/>
              <a:buChar char="•"/>
            </a:pPr>
            <a:r>
              <a:rPr lang="en-US" sz="1600" dirty="0">
                <a:solidFill>
                  <a:srgbClr val="000078"/>
                </a:solidFill>
              </a:rPr>
              <a:t>Different malware like ransomware, trojans or worms can be distributed in this way.</a:t>
            </a:r>
          </a:p>
          <a:p>
            <a:pPr marL="285750" indent="-285750">
              <a:buFont typeface="Arial" panose="020B0604020202020204" pitchFamily="34" charset="0"/>
              <a:buChar char="•"/>
            </a:pPr>
            <a:endParaRPr lang="en-US" sz="1600" dirty="0">
              <a:solidFill>
                <a:srgbClr val="000078"/>
              </a:solidFill>
            </a:endParaRPr>
          </a:p>
          <a:p>
            <a:pPr marL="285750" indent="-285750">
              <a:buFont typeface="Arial" panose="020B0604020202020204" pitchFamily="34" charset="0"/>
              <a:buChar char="•"/>
            </a:pPr>
            <a:r>
              <a:rPr lang="en-US" sz="1600" dirty="0">
                <a:solidFill>
                  <a:srgbClr val="000078"/>
                </a:solidFill>
              </a:rPr>
              <a:t>It is also possible to run exploits or steal users’ data.</a:t>
            </a:r>
            <a:endParaRPr lang="en-US" sz="1500" b="1" dirty="0">
              <a:solidFill>
                <a:srgbClr val="FF0000"/>
              </a:solidFill>
            </a:endParaRPr>
          </a:p>
        </p:txBody>
      </p:sp>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501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r>
              <a:rPr lang="en-US" sz="1800" b="1" dirty="0"/>
              <a:t>Steganography for malware injection </a:t>
            </a:r>
            <a:r>
              <a:rPr lang="en-US" sz="1800" b="1" dirty="0">
                <a:solidFill>
                  <a:srgbClr val="FF0000"/>
                </a:solidFill>
              </a:rPr>
              <a:t>(</a:t>
            </a:r>
            <a:r>
              <a:rPr lang="en-US" sz="1800" b="1" dirty="0" err="1">
                <a:solidFill>
                  <a:srgbClr val="FF0000"/>
                </a:solidFill>
              </a:rPr>
              <a:t>Stegomalware</a:t>
            </a:r>
            <a:r>
              <a:rPr lang="en-US" sz="1800" b="1" dirty="0">
                <a:solidFill>
                  <a:srgbClr val="FF0000"/>
                </a:solidFill>
              </a:rPr>
              <a:t>)</a:t>
            </a:r>
          </a:p>
          <a:p>
            <a:pPr marL="0" indent="0"/>
            <a:endParaRPr lang="en-US" sz="1800" b="1" dirty="0"/>
          </a:p>
          <a:p>
            <a:pPr marL="0" indent="0"/>
            <a:endParaRPr lang="en-US" sz="1800" b="1" dirty="0"/>
          </a:p>
          <a:p>
            <a:pPr marL="0" indent="0"/>
            <a:endParaRPr lang="en-US" sz="1600" dirty="0"/>
          </a:p>
          <a:p>
            <a:pPr marL="0" indent="0"/>
            <a:endParaRPr lang="en-US" sz="1700" b="1" dirty="0"/>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b="1" i="0" u="none" strike="noStrike" cap="none" dirty="0">
                <a:solidFill>
                  <a:srgbClr val="000078"/>
                </a:solidFill>
                <a:latin typeface="Arial"/>
                <a:ea typeface="Arial"/>
                <a:cs typeface="Arial"/>
                <a:sym typeface="Arial"/>
              </a:rPr>
              <a:t>4. Emerging Applications – Steganography</a:t>
            </a:r>
            <a:endParaRPr lang="en-US" sz="2200"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58</a:t>
            </a:fld>
            <a:endParaRPr lang="en-US"/>
          </a:p>
        </p:txBody>
      </p:sp>
      <p:pic>
        <p:nvPicPr>
          <p:cNvPr id="7" name="Picture 129" descr="gioconda">
            <a:extLst>
              <a:ext uri="{FF2B5EF4-FFF2-40B4-BE49-F238E27FC236}">
                <a16:creationId xmlns:a16="http://schemas.microsoft.com/office/drawing/2014/main" id="{A577C575-6943-E34A-B9B8-188D7BDC79C6}"/>
              </a:ext>
            </a:extLst>
          </p:cNvPr>
          <p:cNvPicPr>
            <a:picLocks noChangeAspect="1" noChangeArrowheads="1"/>
          </p:cNvPicPr>
          <p:nvPr/>
        </p:nvPicPr>
        <p:blipFill>
          <a:blip r:embed="rId3"/>
          <a:srcRect/>
          <a:stretch>
            <a:fillRect/>
          </a:stretch>
        </p:blipFill>
        <p:spPr bwMode="auto">
          <a:xfrm>
            <a:off x="1125799" y="1737897"/>
            <a:ext cx="2516537" cy="2840625"/>
          </a:xfrm>
          <a:prstGeom prst="rect">
            <a:avLst/>
          </a:prstGeom>
          <a:noFill/>
          <a:ln w="9525">
            <a:noFill/>
            <a:miter lim="800000"/>
            <a:headEnd/>
            <a:tailEnd/>
          </a:ln>
        </p:spPr>
      </p:pic>
      <p:pic>
        <p:nvPicPr>
          <p:cNvPr id="13322" name="Picture 10">
            <a:extLst>
              <a:ext uri="{FF2B5EF4-FFF2-40B4-BE49-F238E27FC236}">
                <a16:creationId xmlns:a16="http://schemas.microsoft.com/office/drawing/2014/main" id="{9A198C94-65EF-C941-BE86-B120531FE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472" y="2327794"/>
            <a:ext cx="2710827" cy="190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22 0.00617 L -0.41771 0.00617 " pathEditMode="relative" ptsTypes="AA">
                                      <p:cBhvr>
                                        <p:cTn id="10" dur="2000" fill="hold"/>
                                        <p:tgtEl>
                                          <p:spTgt spid="1332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322"/>
                                        </p:tgtEl>
                                      </p:cBhvr>
                                    </p:animEffect>
                                    <p:set>
                                      <p:cBhvr>
                                        <p:cTn id="15" dur="1" fill="hold">
                                          <p:stCondLst>
                                            <p:cond delay="499"/>
                                          </p:stCondLst>
                                        </p:cTn>
                                        <p:tgtEl>
                                          <p:spTgt spid="133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134100" y="883025"/>
            <a:ext cx="7752300" cy="25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Summary</a:t>
            </a:r>
            <a:endParaRPr lang="en-US" dirty="0"/>
          </a:p>
        </p:txBody>
      </p:sp>
      <p:sp>
        <p:nvSpPr>
          <p:cNvPr id="67" name="Google Shape;67;p8"/>
          <p:cNvSpPr/>
          <p:nvPr/>
        </p:nvSpPr>
        <p:spPr>
          <a:xfrm>
            <a:off x="220300" y="3574325"/>
            <a:ext cx="9138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a:solidFill>
                <a:srgbClr val="FFFFFF"/>
              </a:solidFill>
              <a:latin typeface="Calibri"/>
              <a:ea typeface="Calibri"/>
              <a:cs typeface="Calibri"/>
              <a:sym typeface="Calibri"/>
            </a:endParaRPr>
          </a:p>
        </p:txBody>
      </p:sp>
      <p:sp>
        <p:nvSpPr>
          <p:cNvPr id="68" name="Google Shape;68;p8"/>
          <p:cNvSpPr/>
          <p:nvPr/>
        </p:nvSpPr>
        <p:spPr>
          <a:xfrm>
            <a:off x="1210252" y="357432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1283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4568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400" dirty="0"/>
              <a:t>CYBERCAT – Strategic goals</a:t>
            </a:r>
            <a:endParaRPr lang="en-US" sz="2400" b="1" i="0" u="none" strike="noStrike" cap="none" dirty="0">
              <a:solidFill>
                <a:srgbClr val="000078"/>
              </a:solidFill>
              <a:latin typeface="Arial"/>
              <a:ea typeface="Arial"/>
              <a:cs typeface="Arial"/>
              <a:sym typeface="Arial"/>
            </a:endParaRPr>
          </a:p>
        </p:txBody>
      </p:sp>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2475" y="1174784"/>
            <a:ext cx="7978333" cy="3531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endParaRPr lang="en-US" sz="1800" b="1" dirty="0"/>
          </a:p>
          <a:p>
            <a:pPr marL="0" indent="0"/>
            <a:endParaRPr lang="en-US" sz="1800" b="1" dirty="0"/>
          </a:p>
          <a:p>
            <a:pPr marL="0" indent="0"/>
            <a:endParaRPr lang="en-US" sz="1700" b="1" dirty="0"/>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6</a:t>
            </a:fld>
            <a:endParaRPr lang="en-US"/>
          </a:p>
        </p:txBody>
      </p:sp>
      <p:sp>
        <p:nvSpPr>
          <p:cNvPr id="3" name="Google Shape;246;p28">
            <a:extLst>
              <a:ext uri="{FF2B5EF4-FFF2-40B4-BE49-F238E27FC236}">
                <a16:creationId xmlns:a16="http://schemas.microsoft.com/office/drawing/2014/main" id="{169E9EF2-663B-1AC0-4220-D09AC526179E}"/>
              </a:ext>
            </a:extLst>
          </p:cNvPr>
          <p:cNvSpPr txBox="1">
            <a:spLocks/>
          </p:cNvSpPr>
          <p:nvPr/>
        </p:nvSpPr>
        <p:spPr>
          <a:xfrm>
            <a:off x="924875" y="1327184"/>
            <a:ext cx="7978333" cy="3531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285750" indent="-285750">
              <a:buFont typeface="Arial" panose="020B0604020202020204" pitchFamily="34" charset="0"/>
              <a:buChar char="•"/>
            </a:pPr>
            <a:r>
              <a:rPr lang="en-US" sz="1500" b="1" dirty="0"/>
              <a:t>Improve the coordination among the different research groups CRISES (URV), ISG (UPC), MAK (UPC), KISON (UOC), C&amp;G (</a:t>
            </a:r>
            <a:r>
              <a:rPr lang="en-US" sz="1500" b="1" dirty="0" err="1"/>
              <a:t>UdL</a:t>
            </a:r>
            <a:r>
              <a:rPr lang="en-US" sz="1500" b="1" dirty="0"/>
              <a:t>), SENDA (UAB) and WICOM (UPF). </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Strengthen and implement a unified high-level research domain in cybersecurity and information privacy within Catalonia.</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Simultaneous consolidation of media presence and enhancement of international outreach  </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Formalization and enhancement of collaboration in PhD programs.</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b="1" dirty="0"/>
              <a:t>Increase in competitiveness to facilitate joint applications for future high-level research programs, both national and European.</a:t>
            </a:r>
          </a:p>
          <a:p>
            <a:pPr marL="285750" indent="-285750">
              <a:buFont typeface="Arial" panose="020B0604020202020204" pitchFamily="34" charset="0"/>
              <a:buChar char="•"/>
            </a:pPr>
            <a:endParaRPr lang="en-US" sz="1600" b="1" dirty="0"/>
          </a:p>
          <a:p>
            <a:pPr marL="0" indent="0"/>
            <a:endParaRPr lang="en-US" sz="1800" b="1" dirty="0"/>
          </a:p>
          <a:p>
            <a:pPr marL="0" indent="0"/>
            <a:endParaRPr lang="en-US" sz="1800" b="1" dirty="0"/>
          </a:p>
          <a:p>
            <a:pPr marL="0" indent="0"/>
            <a:endParaRPr lang="en-US" sz="1700" b="1" dirty="0"/>
          </a:p>
        </p:txBody>
      </p:sp>
    </p:spTree>
    <p:extLst>
      <p:ext uri="{BB962C8B-B14F-4D97-AF65-F5344CB8AC3E}">
        <p14:creationId xmlns:p14="http://schemas.microsoft.com/office/powerpoint/2010/main" val="19779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1" name="Google Shape;246;p28">
            <a:extLst>
              <a:ext uri="{FF2B5EF4-FFF2-40B4-BE49-F238E27FC236}">
                <a16:creationId xmlns:a16="http://schemas.microsoft.com/office/drawing/2014/main" id="{8135D530-FA34-444C-A244-35F3EB8FAE1B}"/>
              </a:ext>
            </a:extLst>
          </p:cNvPr>
          <p:cNvSpPr txBox="1">
            <a:spLocks/>
          </p:cNvSpPr>
          <p:nvPr/>
        </p:nvSpPr>
        <p:spPr>
          <a:xfrm>
            <a:off x="774000" y="1134000"/>
            <a:ext cx="8100456" cy="3740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1pPr>
            <a:lvl2pPr marL="914400" marR="0" lvl="1"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2pPr>
            <a:lvl3pPr marL="1371600" marR="0" lvl="2"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3pPr>
            <a:lvl4pPr marL="1828800" marR="0" lvl="3"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4pPr>
            <a:lvl5pPr marL="2286000" marR="0" lvl="4"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5pPr>
            <a:lvl6pPr marL="2743200" marR="0" lvl="5"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6pPr>
            <a:lvl7pPr marL="3200400" marR="0" lvl="6"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7pPr>
            <a:lvl8pPr marL="3657600" marR="0" lvl="7"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8pPr>
            <a:lvl9pPr marL="4114800" marR="0" lvl="8" indent="-228600" algn="l" rtl="0">
              <a:lnSpc>
                <a:spcPct val="115000"/>
              </a:lnSpc>
              <a:spcBef>
                <a:spcPts val="0"/>
              </a:spcBef>
              <a:spcAft>
                <a:spcPts val="0"/>
              </a:spcAft>
              <a:buClr>
                <a:srgbClr val="000078"/>
              </a:buClr>
              <a:buSzPts val="1400"/>
              <a:buFont typeface="Arial"/>
              <a:buNone/>
              <a:defRPr sz="1400" b="0" i="0" u="none" strike="noStrike" cap="none">
                <a:solidFill>
                  <a:srgbClr val="000078"/>
                </a:solidFill>
                <a:latin typeface="Arial"/>
                <a:ea typeface="Arial"/>
                <a:cs typeface="Arial"/>
                <a:sym typeface="Arial"/>
              </a:defRPr>
            </a:lvl9pPr>
          </a:lstStyle>
          <a:p>
            <a:pPr marL="0" indent="0"/>
            <a:endParaRPr lang="en-US" sz="1200" dirty="0"/>
          </a:p>
          <a:p>
            <a:pPr marL="285750" indent="-285750">
              <a:buFont typeface="Arial" panose="020B0604020202020204" pitchFamily="34" charset="0"/>
              <a:buChar char="•"/>
            </a:pPr>
            <a:r>
              <a:rPr lang="en-US" sz="1500" dirty="0"/>
              <a:t>Data hiding encompasses a collection techniques, including digital watermarking and  steganography, that make it possible to embed secret information into different carriers. </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An overview of traditional data hiding applications has been provided.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properties required for watermarking and steganography have been introduced.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current trends and some emerging applications, both for good and evil, have been briefly outlined. </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b="1" dirty="0">
                <a:solidFill>
                  <a:srgbClr val="FF0000"/>
                </a:solidFill>
              </a:rPr>
              <a:t>Raise awareness about data hiding and its emerging application areas and threats to technical and non-technical audiences.</a:t>
            </a:r>
            <a:endParaRPr lang="en-US" sz="1700" b="1" dirty="0">
              <a:solidFill>
                <a:srgbClr val="FF0000"/>
              </a:solidFill>
            </a:endParaRPr>
          </a:p>
        </p:txBody>
      </p:sp>
      <p:sp>
        <p:nvSpPr>
          <p:cNvPr id="245" name="Google Shape;245;p28"/>
          <p:cNvSpPr txBox="1">
            <a:spLocks noGrp="1"/>
          </p:cNvSpPr>
          <p:nvPr>
            <p:ph type="title"/>
          </p:nvPr>
        </p:nvSpPr>
        <p:spPr>
          <a:xfrm>
            <a:off x="772475" y="648025"/>
            <a:ext cx="8100456" cy="501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200" dirty="0"/>
              <a:t>5</a:t>
            </a:r>
            <a:r>
              <a:rPr lang="en-US" sz="2200" b="1" i="0" u="none" strike="noStrike" cap="none" dirty="0">
                <a:solidFill>
                  <a:srgbClr val="000078"/>
                </a:solidFill>
                <a:latin typeface="Arial"/>
                <a:ea typeface="Arial"/>
                <a:cs typeface="Arial"/>
                <a:sym typeface="Arial"/>
              </a:rPr>
              <a:t>. </a:t>
            </a:r>
            <a:r>
              <a:rPr lang="en-US" sz="2200" dirty="0"/>
              <a:t>Summary</a:t>
            </a:r>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E2FCBA91-C71D-6B49-8D2E-BCD546DD834F}"/>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60</a:t>
            </a:fld>
            <a:endParaRPr lang="en-US"/>
          </a:p>
        </p:txBody>
      </p:sp>
    </p:spTree>
    <p:extLst>
      <p:ext uri="{BB962C8B-B14F-4D97-AF65-F5344CB8AC3E}">
        <p14:creationId xmlns:p14="http://schemas.microsoft.com/office/powerpoint/2010/main" val="33231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Rectángulo 1">
            <a:extLst>
              <a:ext uri="{FF2B5EF4-FFF2-40B4-BE49-F238E27FC236}">
                <a16:creationId xmlns:a16="http://schemas.microsoft.com/office/drawing/2014/main" id="{B3BA9E2A-BF82-D246-3BEA-71BD1EC76884}"/>
              </a:ext>
            </a:extLst>
          </p:cNvPr>
          <p:cNvSpPr/>
          <p:nvPr/>
        </p:nvSpPr>
        <p:spPr>
          <a:xfrm>
            <a:off x="5252937" y="1863864"/>
            <a:ext cx="3424136" cy="707886"/>
          </a:xfrm>
          <a:prstGeom prst="rect">
            <a:avLst/>
          </a:prstGeom>
        </p:spPr>
        <p:txBody>
          <a:bodyPr wrap="square">
            <a:spAutoFit/>
          </a:bodyPr>
          <a:lstStyle/>
          <a:p>
            <a:pPr lvl="0">
              <a:buClr>
                <a:srgbClr val="000078"/>
              </a:buClr>
              <a:buSzPct val="25000"/>
            </a:pPr>
            <a:r>
              <a:rPr lang="en-US" sz="4000" b="1" dirty="0">
                <a:solidFill>
                  <a:schemeClr val="bg1"/>
                </a:solidFill>
              </a:rPr>
              <a:t>Thank you!!!</a:t>
            </a:r>
          </a:p>
        </p:txBody>
      </p:sp>
      <p:pic>
        <p:nvPicPr>
          <p:cNvPr id="3" name="Imagen 2" descr="Imagen que contiene exterior, calle, decorado, piso&#10;&#10;Descripción generada automáticamente">
            <a:extLst>
              <a:ext uri="{FF2B5EF4-FFF2-40B4-BE49-F238E27FC236}">
                <a16:creationId xmlns:a16="http://schemas.microsoft.com/office/drawing/2014/main" id="{F043CA19-1BE9-CD43-38FC-7058F4CBFFFF}"/>
              </a:ext>
            </a:extLst>
          </p:cNvPr>
          <p:cNvPicPr>
            <a:picLocks noChangeAspect="1"/>
          </p:cNvPicPr>
          <p:nvPr/>
        </p:nvPicPr>
        <p:blipFill>
          <a:blip r:embed="rId3"/>
          <a:stretch>
            <a:fillRect/>
          </a:stretch>
        </p:blipFill>
        <p:spPr>
          <a:xfrm>
            <a:off x="1648038" y="1080059"/>
            <a:ext cx="3424136" cy="2285610"/>
          </a:xfrm>
          <a:prstGeom prst="rect">
            <a:avLst/>
          </a:prstGeom>
        </p:spPr>
      </p:pic>
      <p:pic>
        <p:nvPicPr>
          <p:cNvPr id="4" name="Picture 2" descr="by">
            <a:extLst>
              <a:ext uri="{FF2B5EF4-FFF2-40B4-BE49-F238E27FC236}">
                <a16:creationId xmlns:a16="http://schemas.microsoft.com/office/drawing/2014/main" id="{E6F8A25F-51FF-29F3-7497-8F517A2CA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652" y="3461432"/>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E44C1BA-4AAE-56D4-CDBB-C0BDD0E3866E}"/>
              </a:ext>
            </a:extLst>
          </p:cNvPr>
          <p:cNvSpPr/>
          <p:nvPr/>
        </p:nvSpPr>
        <p:spPr>
          <a:xfrm>
            <a:off x="2829252" y="3504393"/>
            <a:ext cx="2242922" cy="307777"/>
          </a:xfrm>
          <a:prstGeom prst="rect">
            <a:avLst/>
          </a:prstGeom>
        </p:spPr>
        <p:txBody>
          <a:bodyPr wrap="none">
            <a:spAutoFit/>
          </a:bodyPr>
          <a:lstStyle/>
          <a:p>
            <a:r>
              <a:rPr lang="es-ES" dirty="0" err="1">
                <a:solidFill>
                  <a:schemeClr val="bg1"/>
                </a:solidFill>
              </a:rPr>
              <a:t>Véronique</a:t>
            </a:r>
            <a:r>
              <a:rPr lang="es-ES" dirty="0">
                <a:solidFill>
                  <a:schemeClr val="bg1"/>
                </a:solidFill>
              </a:rPr>
              <a:t> </a:t>
            </a:r>
            <a:r>
              <a:rPr lang="es-ES" dirty="0" err="1">
                <a:solidFill>
                  <a:schemeClr val="bg1"/>
                </a:solidFill>
              </a:rPr>
              <a:t>Debord-Lazaro</a:t>
            </a:r>
            <a:endParaRPr lang="es-E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Shape 567">
            <a:extLst>
              <a:ext uri="{FF2B5EF4-FFF2-40B4-BE49-F238E27FC236}">
                <a16:creationId xmlns:a16="http://schemas.microsoft.com/office/drawing/2014/main" id="{DAAD3FBF-0588-B5ED-7E34-DB92634AA6D6}"/>
              </a:ext>
            </a:extLst>
          </p:cNvPr>
          <p:cNvSpPr txBox="1">
            <a:spLocks/>
          </p:cNvSpPr>
          <p:nvPr/>
        </p:nvSpPr>
        <p:spPr>
          <a:xfrm>
            <a:off x="8394193" y="408192"/>
            <a:ext cx="466344" cy="199200"/>
          </a:xfrm>
          <a:prstGeom prst="rect">
            <a:avLst/>
          </a:prstGeom>
        </p:spPr>
        <p:txBody>
          <a:bodyPr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rgbClr val="000000"/>
              </a:buClr>
              <a:buSzPct val="25000"/>
              <a:buFont typeface="Arial"/>
              <a:buNone/>
            </a:pPr>
            <a:fld id="{00000000-1234-1234-1234-123412341234}" type="slidenum">
              <a:rPr lang="en-US" smtClean="0">
                <a:solidFill>
                  <a:srgbClr val="000078"/>
                </a:solidFill>
              </a:rPr>
              <a:pPr algn="r">
                <a:buClr>
                  <a:srgbClr val="000000"/>
                </a:buClr>
                <a:buSzPct val="25000"/>
                <a:buFont typeface="Arial"/>
                <a:buNone/>
              </a:pPr>
              <a:t>7</a:t>
            </a:fld>
            <a:endParaRPr lang="en-US" dirty="0">
              <a:solidFill>
                <a:srgbClr val="000078"/>
              </a:solidFill>
            </a:endParaRPr>
          </a:p>
        </p:txBody>
      </p:sp>
      <p:sp>
        <p:nvSpPr>
          <p:cNvPr id="5" name="Google Shape;222;p24">
            <a:extLst>
              <a:ext uri="{FF2B5EF4-FFF2-40B4-BE49-F238E27FC236}">
                <a16:creationId xmlns:a16="http://schemas.microsoft.com/office/drawing/2014/main" id="{5F747465-0293-FF50-C744-D6EC7EAE0AD5}"/>
              </a:ext>
            </a:extLst>
          </p:cNvPr>
          <p:cNvSpPr txBox="1"/>
          <p:nvPr/>
        </p:nvSpPr>
        <p:spPr>
          <a:xfrm>
            <a:off x="867525" y="1490475"/>
            <a:ext cx="1890900" cy="159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8"/>
                </a:solidFill>
                <a:latin typeface="Arial"/>
                <a:ea typeface="Arial"/>
                <a:cs typeface="Arial"/>
                <a:sym typeface="Arial"/>
              </a:rPr>
              <a:t>Outline</a:t>
            </a:r>
            <a:endParaRPr lang="en-US" dirty="0"/>
          </a:p>
        </p:txBody>
      </p:sp>
      <p:sp>
        <p:nvSpPr>
          <p:cNvPr id="6" name="Google Shape;221;p24">
            <a:extLst>
              <a:ext uri="{FF2B5EF4-FFF2-40B4-BE49-F238E27FC236}">
                <a16:creationId xmlns:a16="http://schemas.microsoft.com/office/drawing/2014/main" id="{7E17ACBE-3539-0F12-A4B4-6BB6ED96916A}"/>
              </a:ext>
            </a:extLst>
          </p:cNvPr>
          <p:cNvSpPr txBox="1"/>
          <p:nvPr/>
        </p:nvSpPr>
        <p:spPr>
          <a:xfrm>
            <a:off x="2035724" y="1575850"/>
            <a:ext cx="6879676" cy="1917158"/>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rgbClr val="000078"/>
              </a:buClr>
              <a:buSzPct val="100000"/>
              <a:buFont typeface="Arial"/>
              <a:buAutoNum type="arabicPeriod"/>
            </a:pPr>
            <a:r>
              <a:rPr lang="en-US" sz="1800" b="1" i="0" u="none" strike="noStrike" cap="none" dirty="0">
                <a:solidFill>
                  <a:srgbClr val="000078"/>
                </a:solidFill>
                <a:latin typeface="Arial"/>
                <a:ea typeface="Arial"/>
                <a:cs typeface="Arial"/>
                <a:sym typeface="Arial"/>
              </a:rPr>
              <a:t>Introduction </a:t>
            </a:r>
          </a:p>
          <a:p>
            <a:pPr marL="457200" marR="0" lvl="0" indent="-228600" algn="l" rtl="0">
              <a:lnSpc>
                <a:spcPct val="115000"/>
              </a:lnSpc>
              <a:spcBef>
                <a:spcPts val="0"/>
              </a:spcBef>
              <a:spcAft>
                <a:spcPts val="0"/>
              </a:spcAft>
              <a:buClr>
                <a:srgbClr val="000078"/>
              </a:buClr>
              <a:buSzPct val="100000"/>
              <a:buFont typeface="Arial"/>
              <a:buAutoNum type="arabicPeriod"/>
            </a:pPr>
            <a:r>
              <a:rPr lang="en-US" sz="1800" b="1" dirty="0">
                <a:solidFill>
                  <a:srgbClr val="000078"/>
                </a:solidFill>
              </a:rPr>
              <a:t>Traditional applications of data hiding</a:t>
            </a:r>
          </a:p>
          <a:p>
            <a:pPr marL="457200" marR="0" lvl="0" indent="-228600" algn="l" rtl="0">
              <a:lnSpc>
                <a:spcPct val="115000"/>
              </a:lnSpc>
              <a:spcBef>
                <a:spcPts val="0"/>
              </a:spcBef>
              <a:spcAft>
                <a:spcPts val="0"/>
              </a:spcAft>
              <a:buClr>
                <a:srgbClr val="000078"/>
              </a:buClr>
              <a:buSzPct val="100000"/>
              <a:buFont typeface="Arial"/>
              <a:buAutoNum type="arabicPeriod"/>
            </a:pPr>
            <a:r>
              <a:rPr lang="en-US" sz="1800" b="1" i="0" u="none" strike="noStrike" cap="none" dirty="0">
                <a:solidFill>
                  <a:srgbClr val="000078"/>
                </a:solidFill>
                <a:latin typeface="Arial"/>
                <a:ea typeface="Arial"/>
                <a:cs typeface="Arial"/>
                <a:sym typeface="Arial"/>
              </a:rPr>
              <a:t>Properties </a:t>
            </a:r>
            <a:r>
              <a:rPr lang="en-US" sz="1800" b="1" dirty="0">
                <a:solidFill>
                  <a:srgbClr val="000078"/>
                </a:solidFill>
              </a:rPr>
              <a:t>of data hiding</a:t>
            </a:r>
          </a:p>
          <a:p>
            <a:pPr marL="457200" marR="0" lvl="0" indent="-228600" algn="l" rtl="0">
              <a:lnSpc>
                <a:spcPct val="115000"/>
              </a:lnSpc>
              <a:spcBef>
                <a:spcPts val="0"/>
              </a:spcBef>
              <a:spcAft>
                <a:spcPts val="0"/>
              </a:spcAft>
              <a:buClr>
                <a:srgbClr val="000078"/>
              </a:buClr>
              <a:buSzPct val="100000"/>
              <a:buFont typeface="Arial"/>
              <a:buAutoNum type="arabicPeriod"/>
            </a:pPr>
            <a:r>
              <a:rPr lang="en-US" sz="1800" b="1" i="0" u="none" strike="noStrike" cap="none" dirty="0">
                <a:solidFill>
                  <a:srgbClr val="000078"/>
                </a:solidFill>
                <a:latin typeface="Arial"/>
                <a:ea typeface="Arial"/>
                <a:cs typeface="Arial"/>
                <a:sym typeface="Arial"/>
              </a:rPr>
              <a:t>Emerging data hiding applications (for good and evil)</a:t>
            </a:r>
          </a:p>
          <a:p>
            <a:pPr marL="457200" marR="0" lvl="0" indent="-228600" algn="l" rtl="0">
              <a:lnSpc>
                <a:spcPct val="115000"/>
              </a:lnSpc>
              <a:spcBef>
                <a:spcPts val="0"/>
              </a:spcBef>
              <a:spcAft>
                <a:spcPts val="0"/>
              </a:spcAft>
              <a:buClr>
                <a:srgbClr val="000078"/>
              </a:buClr>
              <a:buSzPct val="100000"/>
              <a:buFont typeface="Arial"/>
              <a:buAutoNum type="arabicPeriod"/>
            </a:pPr>
            <a:r>
              <a:rPr lang="en-US" sz="1800" b="1" dirty="0">
                <a:solidFill>
                  <a:srgbClr val="000078"/>
                </a:solidFill>
              </a:rPr>
              <a:t>Summary</a:t>
            </a:r>
            <a:endParaRPr lang="en-US" sz="1800" b="1" i="0" u="none" strike="noStrike" cap="none" dirty="0">
              <a:solidFill>
                <a:srgbClr val="00007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134100" y="883025"/>
            <a:ext cx="7752300" cy="25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Introduction</a:t>
            </a:r>
            <a:endParaRPr lang="en-US" dirty="0"/>
          </a:p>
        </p:txBody>
      </p:sp>
      <p:sp>
        <p:nvSpPr>
          <p:cNvPr id="67" name="Google Shape;67;p8"/>
          <p:cNvSpPr/>
          <p:nvPr/>
        </p:nvSpPr>
        <p:spPr>
          <a:xfrm>
            <a:off x="220300" y="3574325"/>
            <a:ext cx="9138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a:solidFill>
                <a:srgbClr val="FFFFFF"/>
              </a:solidFill>
              <a:latin typeface="Calibri"/>
              <a:ea typeface="Calibri"/>
              <a:cs typeface="Calibri"/>
              <a:sym typeface="Calibri"/>
            </a:endParaRPr>
          </a:p>
        </p:txBody>
      </p:sp>
      <p:sp>
        <p:nvSpPr>
          <p:cNvPr id="68" name="Google Shape;68;p8"/>
          <p:cNvSpPr/>
          <p:nvPr/>
        </p:nvSpPr>
        <p:spPr>
          <a:xfrm>
            <a:off x="1210252" y="3574325"/>
            <a:ext cx="7676100" cy="441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772475" y="648025"/>
            <a:ext cx="8100456" cy="781200"/>
          </a:xfrm>
          <a:prstGeom prst="rect">
            <a:avLst/>
          </a:prstGeom>
          <a:noFill/>
          <a:ln>
            <a:noFill/>
          </a:ln>
        </p:spPr>
        <p:txBody>
          <a:bodyPr spcFirstLastPara="1" wrap="square" lIns="91425" tIns="91425" rIns="91425" bIns="91425" anchor="t" anchorCtr="0">
            <a:noAutofit/>
          </a:bodyPr>
          <a:lstStyle/>
          <a:p>
            <a:pPr lvl="0">
              <a:buClr>
                <a:schemeClr val="dk1"/>
              </a:buClr>
            </a:pPr>
            <a:r>
              <a:rPr lang="en-US" sz="2400" b="1" i="0" u="none" strike="noStrike" cap="none" dirty="0">
                <a:solidFill>
                  <a:srgbClr val="000078"/>
                </a:solidFill>
                <a:latin typeface="Arial"/>
                <a:ea typeface="Arial"/>
                <a:cs typeface="Arial"/>
                <a:sym typeface="Arial"/>
              </a:rPr>
              <a:t>1. Introduction </a:t>
            </a:r>
            <a:r>
              <a:rPr lang="en-US" sz="2400" dirty="0"/>
              <a:t>–</a:t>
            </a:r>
            <a:r>
              <a:rPr lang="en-US" sz="2400" b="1" i="0" u="none" strike="noStrike" cap="none" dirty="0">
                <a:solidFill>
                  <a:srgbClr val="000078"/>
                </a:solidFill>
                <a:latin typeface="Arial"/>
                <a:ea typeface="Arial"/>
                <a:cs typeface="Arial"/>
                <a:sym typeface="Arial"/>
              </a:rPr>
              <a:t> What is data hiding?   </a:t>
            </a:r>
            <a:endParaRPr lang="en-US" dirty="0"/>
          </a:p>
          <a:p>
            <a:pPr marL="0" marR="0" lvl="0" indent="0" algn="l" rtl="0">
              <a:lnSpc>
                <a:spcPct val="100000"/>
              </a:lnSpc>
              <a:spcBef>
                <a:spcPts val="0"/>
              </a:spcBef>
              <a:spcAft>
                <a:spcPts val="0"/>
              </a:spcAft>
              <a:buClr>
                <a:srgbClr val="000078"/>
              </a:buClr>
              <a:buSzPts val="1400"/>
              <a:buFont typeface="Arial"/>
              <a:buNone/>
            </a:pPr>
            <a:endParaRPr lang="en-US" sz="2400" b="1" i="0" u="none" strike="noStrike" cap="none" dirty="0">
              <a:solidFill>
                <a:srgbClr val="000078"/>
              </a:solidFill>
              <a:latin typeface="Arial"/>
              <a:ea typeface="Arial"/>
              <a:cs typeface="Arial"/>
              <a:sym typeface="Arial"/>
            </a:endParaRPr>
          </a:p>
        </p:txBody>
      </p:sp>
      <p:sp>
        <p:nvSpPr>
          <p:cNvPr id="4" name="CuadroTexto 3">
            <a:extLst>
              <a:ext uri="{FF2B5EF4-FFF2-40B4-BE49-F238E27FC236}">
                <a16:creationId xmlns:a16="http://schemas.microsoft.com/office/drawing/2014/main" id="{031B4BEB-1921-6C48-AE76-C22D36C8AA4B}"/>
              </a:ext>
            </a:extLst>
          </p:cNvPr>
          <p:cNvSpPr txBox="1"/>
          <p:nvPr/>
        </p:nvSpPr>
        <p:spPr>
          <a:xfrm>
            <a:off x="8750808" y="4890587"/>
            <a:ext cx="393192" cy="307777"/>
          </a:xfrm>
          <a:prstGeom prst="rect">
            <a:avLst/>
          </a:prstGeom>
          <a:noFill/>
        </p:spPr>
        <p:txBody>
          <a:bodyPr wrap="square" rtlCol="0">
            <a:spAutoFit/>
          </a:bodyPr>
          <a:lstStyle/>
          <a:p>
            <a:fld id="{57D9F380-E151-1B48-833C-66DB150D6FFD}" type="slidenum">
              <a:rPr lang="en-US" smtClean="0">
                <a:solidFill>
                  <a:srgbClr val="000078"/>
                </a:solidFill>
              </a:rPr>
              <a:t>9</a:t>
            </a:fld>
            <a:endParaRPr lang="en-US"/>
          </a:p>
        </p:txBody>
      </p:sp>
      <p:sp>
        <p:nvSpPr>
          <p:cNvPr id="2" name="Rectángulo 1">
            <a:extLst>
              <a:ext uri="{FF2B5EF4-FFF2-40B4-BE49-F238E27FC236}">
                <a16:creationId xmlns:a16="http://schemas.microsoft.com/office/drawing/2014/main" id="{30171019-8301-1243-97EA-C820659E78BD}"/>
              </a:ext>
            </a:extLst>
          </p:cNvPr>
          <p:cNvSpPr/>
          <p:nvPr/>
        </p:nvSpPr>
        <p:spPr>
          <a:xfrm>
            <a:off x="2873828" y="1259917"/>
            <a:ext cx="2595155"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 &amp; Privacy Primitives</a:t>
            </a:r>
          </a:p>
        </p:txBody>
      </p:sp>
      <p:sp>
        <p:nvSpPr>
          <p:cNvPr id="6" name="Rectángulo 5">
            <a:extLst>
              <a:ext uri="{FF2B5EF4-FFF2-40B4-BE49-F238E27FC236}">
                <a16:creationId xmlns:a16="http://schemas.microsoft.com/office/drawing/2014/main" id="{93235EE3-7B76-0043-81B7-8B1A004676DC}"/>
              </a:ext>
            </a:extLst>
          </p:cNvPr>
          <p:cNvSpPr/>
          <p:nvPr/>
        </p:nvSpPr>
        <p:spPr>
          <a:xfrm>
            <a:off x="315686" y="1933678"/>
            <a:ext cx="1528354" cy="430649"/>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Cryptographic</a:t>
            </a:r>
          </a:p>
          <a:p>
            <a:pPr algn="ctr"/>
            <a:r>
              <a:rPr lang="en-US" dirty="0"/>
              <a:t>Primitives</a:t>
            </a:r>
          </a:p>
        </p:txBody>
      </p:sp>
      <p:sp>
        <p:nvSpPr>
          <p:cNvPr id="9" name="Rectángulo 8">
            <a:extLst>
              <a:ext uri="{FF2B5EF4-FFF2-40B4-BE49-F238E27FC236}">
                <a16:creationId xmlns:a16="http://schemas.microsoft.com/office/drawing/2014/main" id="{DFEBD398-A633-9A4A-9E13-42E3699C1F42}"/>
              </a:ext>
            </a:extLst>
          </p:cNvPr>
          <p:cNvSpPr/>
          <p:nvPr/>
        </p:nvSpPr>
        <p:spPr>
          <a:xfrm>
            <a:off x="315686" y="2627892"/>
            <a:ext cx="1528354"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Unkeyed</a:t>
            </a:r>
          </a:p>
        </p:txBody>
      </p:sp>
      <p:sp>
        <p:nvSpPr>
          <p:cNvPr id="10" name="Rectángulo 9">
            <a:extLst>
              <a:ext uri="{FF2B5EF4-FFF2-40B4-BE49-F238E27FC236}">
                <a16:creationId xmlns:a16="http://schemas.microsoft.com/office/drawing/2014/main" id="{39D50E7B-18C3-9047-B1BB-3B58F0018059}"/>
              </a:ext>
            </a:extLst>
          </p:cNvPr>
          <p:cNvSpPr/>
          <p:nvPr/>
        </p:nvSpPr>
        <p:spPr>
          <a:xfrm>
            <a:off x="2050869" y="2618525"/>
            <a:ext cx="1528354"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 key</a:t>
            </a:r>
          </a:p>
        </p:txBody>
      </p:sp>
      <p:sp>
        <p:nvSpPr>
          <p:cNvPr id="11" name="Rectángulo 10">
            <a:extLst>
              <a:ext uri="{FF2B5EF4-FFF2-40B4-BE49-F238E27FC236}">
                <a16:creationId xmlns:a16="http://schemas.microsoft.com/office/drawing/2014/main" id="{3A5925D0-426C-A345-B8EB-02537D85A604}"/>
              </a:ext>
            </a:extLst>
          </p:cNvPr>
          <p:cNvSpPr/>
          <p:nvPr/>
        </p:nvSpPr>
        <p:spPr>
          <a:xfrm>
            <a:off x="3805646" y="2610352"/>
            <a:ext cx="1528354" cy="338615"/>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key</a:t>
            </a:r>
          </a:p>
        </p:txBody>
      </p:sp>
      <p:sp>
        <p:nvSpPr>
          <p:cNvPr id="12" name="Rectángulo 11">
            <a:extLst>
              <a:ext uri="{FF2B5EF4-FFF2-40B4-BE49-F238E27FC236}">
                <a16:creationId xmlns:a16="http://schemas.microsoft.com/office/drawing/2014/main" id="{A14184FF-0CB6-F349-BEA9-5E55CD177E8E}"/>
              </a:ext>
            </a:extLst>
          </p:cNvPr>
          <p:cNvSpPr/>
          <p:nvPr/>
        </p:nvSpPr>
        <p:spPr>
          <a:xfrm>
            <a:off x="315686" y="3135011"/>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Arbitrary length hash functions</a:t>
            </a:r>
          </a:p>
        </p:txBody>
      </p:sp>
      <p:sp>
        <p:nvSpPr>
          <p:cNvPr id="15" name="Rectángulo 14">
            <a:extLst>
              <a:ext uri="{FF2B5EF4-FFF2-40B4-BE49-F238E27FC236}">
                <a16:creationId xmlns:a16="http://schemas.microsoft.com/office/drawing/2014/main" id="{BA98DDCB-2F14-C44D-B3DF-F3B34929BF66}"/>
              </a:ext>
            </a:extLst>
          </p:cNvPr>
          <p:cNvSpPr/>
          <p:nvPr/>
        </p:nvSpPr>
        <p:spPr>
          <a:xfrm>
            <a:off x="2060666" y="3149718"/>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One-way</a:t>
            </a:r>
          </a:p>
          <a:p>
            <a:pPr algn="ctr"/>
            <a:r>
              <a:rPr lang="en-US" dirty="0"/>
              <a:t>permutations</a:t>
            </a:r>
          </a:p>
        </p:txBody>
      </p:sp>
      <p:sp>
        <p:nvSpPr>
          <p:cNvPr id="16" name="Rectángulo 15">
            <a:extLst>
              <a:ext uri="{FF2B5EF4-FFF2-40B4-BE49-F238E27FC236}">
                <a16:creationId xmlns:a16="http://schemas.microsoft.com/office/drawing/2014/main" id="{F77A0B3E-E18E-0541-9D9C-39A9B3F09620}"/>
              </a:ext>
            </a:extLst>
          </p:cNvPr>
          <p:cNvSpPr/>
          <p:nvPr/>
        </p:nvSpPr>
        <p:spPr>
          <a:xfrm>
            <a:off x="3805646" y="3155005"/>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a:t>
            </a:r>
          </a:p>
          <a:p>
            <a:pPr algn="ctr"/>
            <a:r>
              <a:rPr lang="en-US" dirty="0"/>
              <a:t>sequences</a:t>
            </a:r>
          </a:p>
        </p:txBody>
      </p:sp>
      <p:sp>
        <p:nvSpPr>
          <p:cNvPr id="17" name="Rectángulo 16">
            <a:extLst>
              <a:ext uri="{FF2B5EF4-FFF2-40B4-BE49-F238E27FC236}">
                <a16:creationId xmlns:a16="http://schemas.microsoft.com/office/drawing/2014/main" id="{42539472-87D9-3142-BADD-10FA022FCF56}"/>
              </a:ext>
            </a:extLst>
          </p:cNvPr>
          <p:cNvSpPr/>
          <p:nvPr/>
        </p:nvSpPr>
        <p:spPr>
          <a:xfrm>
            <a:off x="315686" y="3724012"/>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Symmetric-key</a:t>
            </a:r>
          </a:p>
          <a:p>
            <a:pPr algn="ctr"/>
            <a:r>
              <a:rPr lang="en-US" dirty="0"/>
              <a:t>ciphers</a:t>
            </a:r>
          </a:p>
        </p:txBody>
      </p:sp>
      <p:sp>
        <p:nvSpPr>
          <p:cNvPr id="18" name="Rectángulo 17">
            <a:extLst>
              <a:ext uri="{FF2B5EF4-FFF2-40B4-BE49-F238E27FC236}">
                <a16:creationId xmlns:a16="http://schemas.microsoft.com/office/drawing/2014/main" id="{5E92FDC7-D978-C34A-89FE-6588EF3C9BBD}"/>
              </a:ext>
            </a:extLst>
          </p:cNvPr>
          <p:cNvSpPr/>
          <p:nvPr/>
        </p:nvSpPr>
        <p:spPr>
          <a:xfrm>
            <a:off x="2050869" y="3733341"/>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Arbitrary length</a:t>
            </a:r>
          </a:p>
          <a:p>
            <a:pPr algn="ctr"/>
            <a:r>
              <a:rPr lang="en-US" dirty="0"/>
              <a:t>hash functions</a:t>
            </a:r>
          </a:p>
        </p:txBody>
      </p:sp>
      <p:sp>
        <p:nvSpPr>
          <p:cNvPr id="19" name="Rectángulo 18">
            <a:extLst>
              <a:ext uri="{FF2B5EF4-FFF2-40B4-BE49-F238E27FC236}">
                <a16:creationId xmlns:a16="http://schemas.microsoft.com/office/drawing/2014/main" id="{388A0D37-6463-2344-BF0F-8AE5F2A80449}"/>
              </a:ext>
            </a:extLst>
          </p:cNvPr>
          <p:cNvSpPr/>
          <p:nvPr/>
        </p:nvSpPr>
        <p:spPr>
          <a:xfrm>
            <a:off x="3812178" y="3730937"/>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Signatures</a:t>
            </a:r>
          </a:p>
        </p:txBody>
      </p:sp>
      <p:sp>
        <p:nvSpPr>
          <p:cNvPr id="20" name="Rectángulo 19">
            <a:extLst>
              <a:ext uri="{FF2B5EF4-FFF2-40B4-BE49-F238E27FC236}">
                <a16:creationId xmlns:a16="http://schemas.microsoft.com/office/drawing/2014/main" id="{AB3F8403-4B75-9441-A23F-6522B4A62209}"/>
              </a:ext>
            </a:extLst>
          </p:cNvPr>
          <p:cNvSpPr/>
          <p:nvPr/>
        </p:nvSpPr>
        <p:spPr>
          <a:xfrm>
            <a:off x="5514705" y="3724013"/>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Pseudo-random</a:t>
            </a:r>
          </a:p>
          <a:p>
            <a:pPr algn="ctr"/>
            <a:r>
              <a:rPr lang="en-US" dirty="0"/>
              <a:t>sequences</a:t>
            </a:r>
          </a:p>
        </p:txBody>
      </p:sp>
      <p:sp>
        <p:nvSpPr>
          <p:cNvPr id="21" name="Rectángulo 20">
            <a:extLst>
              <a:ext uri="{FF2B5EF4-FFF2-40B4-BE49-F238E27FC236}">
                <a16:creationId xmlns:a16="http://schemas.microsoft.com/office/drawing/2014/main" id="{9DDFE2FE-F731-CE4C-A72F-D88BFF495181}"/>
              </a:ext>
            </a:extLst>
          </p:cNvPr>
          <p:cNvSpPr/>
          <p:nvPr/>
        </p:nvSpPr>
        <p:spPr>
          <a:xfrm>
            <a:off x="7217232" y="3730937"/>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Identification</a:t>
            </a:r>
          </a:p>
          <a:p>
            <a:pPr algn="ctr"/>
            <a:r>
              <a:rPr lang="en-US" dirty="0"/>
              <a:t>primitives</a:t>
            </a:r>
          </a:p>
        </p:txBody>
      </p:sp>
      <p:sp>
        <p:nvSpPr>
          <p:cNvPr id="24" name="Rectángulo 23">
            <a:extLst>
              <a:ext uri="{FF2B5EF4-FFF2-40B4-BE49-F238E27FC236}">
                <a16:creationId xmlns:a16="http://schemas.microsoft.com/office/drawing/2014/main" id="{4CE93735-A310-5A43-B1C2-796ACB05BAB1}"/>
              </a:ext>
            </a:extLst>
          </p:cNvPr>
          <p:cNvSpPr/>
          <p:nvPr/>
        </p:nvSpPr>
        <p:spPr>
          <a:xfrm>
            <a:off x="315686" y="4313013"/>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Public-key</a:t>
            </a:r>
          </a:p>
          <a:p>
            <a:pPr algn="ctr"/>
            <a:r>
              <a:rPr lang="en-US" dirty="0"/>
              <a:t>ciphers</a:t>
            </a:r>
          </a:p>
        </p:txBody>
      </p:sp>
      <p:sp>
        <p:nvSpPr>
          <p:cNvPr id="25" name="Rectángulo 24">
            <a:extLst>
              <a:ext uri="{FF2B5EF4-FFF2-40B4-BE49-F238E27FC236}">
                <a16:creationId xmlns:a16="http://schemas.microsoft.com/office/drawing/2014/main" id="{6ADFD38F-A827-2743-B624-F2DB10D843DB}"/>
              </a:ext>
            </a:extLst>
          </p:cNvPr>
          <p:cNvSpPr/>
          <p:nvPr/>
        </p:nvSpPr>
        <p:spPr>
          <a:xfrm>
            <a:off x="2050869" y="4315449"/>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Signatures</a:t>
            </a:r>
          </a:p>
        </p:txBody>
      </p:sp>
      <p:sp>
        <p:nvSpPr>
          <p:cNvPr id="26" name="Rectángulo 25">
            <a:extLst>
              <a:ext uri="{FF2B5EF4-FFF2-40B4-BE49-F238E27FC236}">
                <a16:creationId xmlns:a16="http://schemas.microsoft.com/office/drawing/2014/main" id="{7E4B708A-FC90-3E45-A496-89EB318D9785}"/>
              </a:ext>
            </a:extLst>
          </p:cNvPr>
          <p:cNvSpPr/>
          <p:nvPr/>
        </p:nvSpPr>
        <p:spPr>
          <a:xfrm>
            <a:off x="3812178" y="4306869"/>
            <a:ext cx="1528354" cy="451173"/>
          </a:xfrm>
          <a:prstGeom prst="rect">
            <a:avLst/>
          </a:prstGeom>
          <a:solidFill>
            <a:srgbClr val="000D7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Identification </a:t>
            </a:r>
          </a:p>
          <a:p>
            <a:pPr algn="ctr"/>
            <a:r>
              <a:rPr lang="en-US" dirty="0"/>
              <a:t>primitives</a:t>
            </a:r>
          </a:p>
        </p:txBody>
      </p:sp>
      <p:cxnSp>
        <p:nvCxnSpPr>
          <p:cNvPr id="5" name="Conector recto de flecha 4">
            <a:extLst>
              <a:ext uri="{FF2B5EF4-FFF2-40B4-BE49-F238E27FC236}">
                <a16:creationId xmlns:a16="http://schemas.microsoft.com/office/drawing/2014/main" id="{3618DDF4-C857-6241-ACC3-3DC13C8A5364}"/>
              </a:ext>
            </a:extLst>
          </p:cNvPr>
          <p:cNvCxnSpPr>
            <a:stCxn id="2" idx="2"/>
          </p:cNvCxnSpPr>
          <p:nvPr/>
        </p:nvCxnSpPr>
        <p:spPr>
          <a:xfrm flipH="1">
            <a:off x="1844040" y="1598532"/>
            <a:ext cx="2327366" cy="33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EE1D908-2332-724B-8E63-83977DC0F60F}"/>
              </a:ext>
            </a:extLst>
          </p:cNvPr>
          <p:cNvCxnSpPr>
            <a:cxnSpLocks/>
            <a:stCxn id="6" idx="2"/>
            <a:endCxn id="9" idx="0"/>
          </p:cNvCxnSpPr>
          <p:nvPr/>
        </p:nvCxnSpPr>
        <p:spPr>
          <a:xfrm>
            <a:off x="1079863" y="2364327"/>
            <a:ext cx="0" cy="2635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8E7DB0C8-4AC6-B04C-9AB1-5590BB0A7207}"/>
              </a:ext>
            </a:extLst>
          </p:cNvPr>
          <p:cNvCxnSpPr>
            <a:cxnSpLocks/>
            <a:stCxn id="6" idx="2"/>
          </p:cNvCxnSpPr>
          <p:nvPr/>
        </p:nvCxnSpPr>
        <p:spPr>
          <a:xfrm>
            <a:off x="1079863" y="2364327"/>
            <a:ext cx="980803" cy="2611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2BE36AA-EB35-6541-B94E-A1BC8CFECA76}"/>
              </a:ext>
            </a:extLst>
          </p:cNvPr>
          <p:cNvCxnSpPr>
            <a:cxnSpLocks/>
            <a:stCxn id="6" idx="2"/>
          </p:cNvCxnSpPr>
          <p:nvPr/>
        </p:nvCxnSpPr>
        <p:spPr>
          <a:xfrm>
            <a:off x="1079863" y="2364327"/>
            <a:ext cx="2723606" cy="2342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A928B2C-2BD9-B341-B595-E0FA92E7A4DA}"/>
              </a:ext>
            </a:extLst>
          </p:cNvPr>
          <p:cNvCxnSpPr>
            <a:cxnSpLocks/>
            <a:stCxn id="9" idx="2"/>
            <a:endCxn id="12" idx="0"/>
          </p:cNvCxnSpPr>
          <p:nvPr/>
        </p:nvCxnSpPr>
        <p:spPr>
          <a:xfrm>
            <a:off x="1079863" y="2966507"/>
            <a:ext cx="0" cy="1685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45540802-1AC6-664D-9DEF-6CB9C7E2F9E6}"/>
              </a:ext>
            </a:extLst>
          </p:cNvPr>
          <p:cNvCxnSpPr>
            <a:cxnSpLocks/>
            <a:stCxn id="9" idx="2"/>
          </p:cNvCxnSpPr>
          <p:nvPr/>
        </p:nvCxnSpPr>
        <p:spPr>
          <a:xfrm>
            <a:off x="1079863" y="2966507"/>
            <a:ext cx="2723606" cy="180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85D272E2-BAC7-814D-9009-E02C9AA8F44D}"/>
              </a:ext>
            </a:extLst>
          </p:cNvPr>
          <p:cNvCxnSpPr>
            <a:cxnSpLocks/>
            <a:stCxn id="9" idx="2"/>
          </p:cNvCxnSpPr>
          <p:nvPr/>
        </p:nvCxnSpPr>
        <p:spPr>
          <a:xfrm>
            <a:off x="1079863" y="2966507"/>
            <a:ext cx="1008016" cy="2103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F6C825B9-DEEC-3F42-8326-588E20AC1C45}"/>
              </a:ext>
            </a:extLst>
          </p:cNvPr>
          <p:cNvCxnSpPr>
            <a:cxnSpLocks/>
            <a:endCxn id="18" idx="0"/>
          </p:cNvCxnSpPr>
          <p:nvPr/>
        </p:nvCxnSpPr>
        <p:spPr>
          <a:xfrm>
            <a:off x="2815046" y="2982699"/>
            <a:ext cx="0" cy="7506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A1F4234C-DF80-A544-AE0A-F5C10BB1F0E1}"/>
              </a:ext>
            </a:extLst>
          </p:cNvPr>
          <p:cNvCxnSpPr>
            <a:cxnSpLocks/>
            <a:stCxn id="10" idx="2"/>
          </p:cNvCxnSpPr>
          <p:nvPr/>
        </p:nvCxnSpPr>
        <p:spPr>
          <a:xfrm flipH="1">
            <a:off x="1824446" y="2957140"/>
            <a:ext cx="990600" cy="7668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07314521-DA71-1B47-85D4-E5200174F728}"/>
              </a:ext>
            </a:extLst>
          </p:cNvPr>
          <p:cNvCxnSpPr>
            <a:cxnSpLocks/>
            <a:stCxn id="10" idx="2"/>
          </p:cNvCxnSpPr>
          <p:nvPr/>
        </p:nvCxnSpPr>
        <p:spPr>
          <a:xfrm>
            <a:off x="2815046" y="2957140"/>
            <a:ext cx="975359" cy="7782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108ECD99-F78B-5645-872D-50C3BB28036D}"/>
              </a:ext>
            </a:extLst>
          </p:cNvPr>
          <p:cNvCxnSpPr>
            <a:cxnSpLocks/>
            <a:stCxn id="10" idx="2"/>
          </p:cNvCxnSpPr>
          <p:nvPr/>
        </p:nvCxnSpPr>
        <p:spPr>
          <a:xfrm>
            <a:off x="2815046" y="2957140"/>
            <a:ext cx="2712723" cy="7668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0B3051DC-F059-5C4E-BA17-90941E38DB90}"/>
              </a:ext>
            </a:extLst>
          </p:cNvPr>
          <p:cNvCxnSpPr>
            <a:cxnSpLocks/>
            <a:stCxn id="10" idx="2"/>
          </p:cNvCxnSpPr>
          <p:nvPr/>
        </p:nvCxnSpPr>
        <p:spPr>
          <a:xfrm>
            <a:off x="2815046" y="2957140"/>
            <a:ext cx="4402186" cy="7571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a16="http://schemas.microsoft.com/office/drawing/2014/main" id="{6B0E920D-9812-1044-B532-3A24A8DE251F}"/>
              </a:ext>
            </a:extLst>
          </p:cNvPr>
          <p:cNvCxnSpPr>
            <a:cxnSpLocks/>
          </p:cNvCxnSpPr>
          <p:nvPr/>
        </p:nvCxnSpPr>
        <p:spPr>
          <a:xfrm flipH="1">
            <a:off x="4548048" y="2950391"/>
            <a:ext cx="1" cy="13668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a:extLst>
              <a:ext uri="{FF2B5EF4-FFF2-40B4-BE49-F238E27FC236}">
                <a16:creationId xmlns:a16="http://schemas.microsoft.com/office/drawing/2014/main" id="{2B53B3C4-669D-A84D-B494-D4A3953D6EE0}"/>
              </a:ext>
            </a:extLst>
          </p:cNvPr>
          <p:cNvCxnSpPr>
            <a:cxnSpLocks/>
            <a:stCxn id="11" idx="2"/>
          </p:cNvCxnSpPr>
          <p:nvPr/>
        </p:nvCxnSpPr>
        <p:spPr>
          <a:xfrm flipH="1">
            <a:off x="3579223" y="2948967"/>
            <a:ext cx="990600" cy="13664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2CE0600B-BC44-D942-B7AD-F9A629482D10}"/>
              </a:ext>
            </a:extLst>
          </p:cNvPr>
          <p:cNvCxnSpPr>
            <a:cxnSpLocks/>
            <a:stCxn id="11" idx="2"/>
          </p:cNvCxnSpPr>
          <p:nvPr/>
        </p:nvCxnSpPr>
        <p:spPr>
          <a:xfrm flipH="1">
            <a:off x="1847305" y="2948967"/>
            <a:ext cx="2722518" cy="13732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7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6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1"/>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7"/>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4" grpId="0" animBg="1"/>
      <p:bldP spid="25" grpId="0" animBg="1"/>
      <p:bldP spid="26" grpId="0" animBg="1"/>
    </p:bldLst>
  </p:timing>
</p:sld>
</file>

<file path=ppt/theme/theme1.xml><?xml version="1.0" encoding="utf-8"?>
<a:theme xmlns:a="http://schemas.openxmlformats.org/drawingml/2006/main" name="UOC">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30B97023DE870C42869739D9CF59B717" ma:contentTypeVersion="18" ma:contentTypeDescription="새 문서를 만듭니다." ma:contentTypeScope="" ma:versionID="301865f41fa37ab4b0862bd45fa328e9">
  <xsd:schema xmlns:xsd="http://www.w3.org/2001/XMLSchema" xmlns:xs="http://www.w3.org/2001/XMLSchema" xmlns:p="http://schemas.microsoft.com/office/2006/metadata/properties" xmlns:ns2="a299acc5-eb73-46ef-828f-1d75a04bf2fc" xmlns:ns3="478e5f00-7c1a-4d40-804d-edd8db21e1f3" targetNamespace="http://schemas.microsoft.com/office/2006/metadata/properties" ma:root="true" ma:fieldsID="9e2a822fbb907dad94330f59601b05d6" ns2:_="" ns3:_="">
    <xsd:import namespace="a299acc5-eb73-46ef-828f-1d75a04bf2fc"/>
    <xsd:import namespace="478e5f00-7c1a-4d40-804d-edd8db21e1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9acc5-eb73-46ef-828f-1d75a04bf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이미지 태그" ma:readOnly="false" ma:fieldId="{5cf76f15-5ced-4ddc-b409-7134ff3c332f}" ma:taxonomyMulti="true" ma:sspId="7ff54aef-ecd8-4eac-80ff-db30800a26e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e5f00-7c1a-4d40-804d-edd8db21e1f3" elementFormDefault="qualified">
    <xsd:import namespace="http://schemas.microsoft.com/office/2006/documentManagement/types"/>
    <xsd:import namespace="http://schemas.microsoft.com/office/infopath/2007/PartnerControls"/>
    <xsd:element name="SharedWithUsers" ma:index="15"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세부 정보 공유" ma:internalName="SharedWithDetails" ma:readOnly="true">
      <xsd:simpleType>
        <xsd:restriction base="dms:Note">
          <xsd:maxLength value="255"/>
        </xsd:restriction>
      </xsd:simpleType>
    </xsd:element>
    <xsd:element name="TaxCatchAll" ma:index="20" nillable="true" ma:displayName="Taxonomy Catch All Column" ma:hidden="true" ma:list="{48006e64-d07f-4145-9751-7974851383fd}" ma:internalName="TaxCatchAll" ma:showField="CatchAllData" ma:web="478e5f00-7c1a-4d40-804d-edd8db21e1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C12F49-C388-4566-ACA5-BDB7565E4AD8}"/>
</file>

<file path=customXml/itemProps2.xml><?xml version="1.0" encoding="utf-8"?>
<ds:datastoreItem xmlns:ds="http://schemas.openxmlformats.org/officeDocument/2006/customXml" ds:itemID="{698519AB-C7C6-497A-B87E-40A691A55245}"/>
</file>

<file path=docProps/app.xml><?xml version="1.0" encoding="utf-8"?>
<Properties xmlns="http://schemas.openxmlformats.org/officeDocument/2006/extended-properties" xmlns:vt="http://schemas.openxmlformats.org/officeDocument/2006/docPropsVTypes">
  <Template>{A5F9DCCB-44A4-E647-9B23-DB367B0F0EA3}tf10001060</Template>
  <TotalTime>28077</TotalTime>
  <Words>3034</Words>
  <Application>Microsoft Macintosh PowerPoint</Application>
  <PresentationFormat>Presentación en pantalla (16:9)</PresentationFormat>
  <Paragraphs>605</Paragraphs>
  <Slides>61</Slides>
  <Notes>61</Notes>
  <HiddenSlides>5</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61</vt:i4>
      </vt:variant>
    </vt:vector>
  </HeadingPairs>
  <TitlesOfParts>
    <vt:vector size="66" baseType="lpstr">
      <vt:lpstr>Andale Mono</vt:lpstr>
      <vt:lpstr>Arial</vt:lpstr>
      <vt:lpstr>Calibri</vt:lpstr>
      <vt:lpstr>Georgia</vt:lpstr>
      <vt:lpstr>UOC</vt:lpstr>
      <vt:lpstr>Presentación de PowerPoint</vt:lpstr>
      <vt:lpstr>CYBERCAT – CENTER FOR CYBERSECURITY RESEARCH OF CATALONIA (CYBER.CAT) </vt:lpstr>
      <vt:lpstr>CYBERCAT – Members </vt:lpstr>
      <vt:lpstr>CYBERCAT – Indicators 2014-2018 </vt:lpstr>
      <vt:lpstr>CYBERCAT – Mission and ambition</vt:lpstr>
      <vt:lpstr>CYBERCAT – Strategic goals</vt:lpstr>
      <vt:lpstr>Presentación de PowerPoint</vt:lpstr>
      <vt:lpstr>Introduction</vt:lpstr>
      <vt:lpstr>1. Introduction – What is data hiding?    </vt:lpstr>
      <vt:lpstr>1. Introduction – What is data hiding?    </vt:lpstr>
      <vt:lpstr>1. Introduction – What is data hiding?    </vt:lpstr>
      <vt:lpstr>1. Introduction – What is data hiding?    </vt:lpstr>
      <vt:lpstr>1. Introduction – What is data hiding?     </vt:lpstr>
      <vt:lpstr>1. Introduction – What is data hiding?     </vt:lpstr>
      <vt:lpstr>1. Introduction – Data hiding: embedding</vt:lpstr>
      <vt:lpstr>1. Introduction – Data hiding: extraction/detection</vt:lpstr>
      <vt:lpstr>1. Introduction – Steganography vs Cryptography   </vt:lpstr>
      <vt:lpstr>Traditional Applications of Data Hiding</vt:lpstr>
      <vt:lpstr>2. Traditional applications of data hiding – Watermarking  </vt:lpstr>
      <vt:lpstr>2. Traditional applications of data hiding – Watermarking </vt:lpstr>
      <vt:lpstr>2. Traditional applications of data hiding – Watermarking </vt:lpstr>
      <vt:lpstr>2. Traditional applications of data hiding – Watermarking </vt:lpstr>
      <vt:lpstr>2. Traditional applications of data hiding – Watermarking</vt:lpstr>
      <vt:lpstr>2. Traditional applications of data hiding – Watermarking</vt:lpstr>
      <vt:lpstr>2. Traditional applications of data hiding – Watermarking</vt:lpstr>
      <vt:lpstr>2. Traditional applications of data hiding – Steganography  </vt:lpstr>
      <vt:lpstr>2. Traditional applications of data hiding – Steganography  </vt:lpstr>
      <vt:lpstr>Properties of Data Hiding Schemes</vt:lpstr>
      <vt:lpstr>3. Properties of data hiding schemes – Watermarking </vt:lpstr>
      <vt:lpstr>3. Properties of data hiding schemes – Watermarking </vt:lpstr>
      <vt:lpstr>3. Properties of data hiding schemes – Watermarking </vt:lpstr>
      <vt:lpstr>3. Properties of data hiding schemes – Watermarking </vt:lpstr>
      <vt:lpstr>3. Properties of data hiding schemes – Watermarking </vt:lpstr>
      <vt:lpstr>3. Properties of data hiding schemes – Watermarking </vt:lpstr>
      <vt:lpstr>3. Properties of data hiding schemes – Watermarking </vt:lpstr>
      <vt:lpstr>3. Properties of data hiding schemes – Watermarking </vt:lpstr>
      <vt:lpstr>3. Properties of data hiding schemes – Watermarking </vt:lpstr>
      <vt:lpstr>3. Properties of data hiding schemes – Steganography </vt:lpstr>
      <vt:lpstr>3. Properties of data hiding schemes – Steganography</vt:lpstr>
      <vt:lpstr>3. Properties of data hiding schemes – Steganography </vt:lpstr>
      <vt:lpstr>3. Properties of data hiding schemes – Comparison </vt:lpstr>
      <vt:lpstr>3. Properties of data hiding schemes – Trade-off </vt:lpstr>
      <vt:lpstr>Emergin Data Hiding Applications (for Good and Evil)</vt:lpstr>
      <vt:lpstr>4. Emerging Applications – Watermarking </vt:lpstr>
      <vt:lpstr>4. Emerging Applications – Watermarking </vt:lpstr>
      <vt:lpstr>4. Emerging Applications – Watermarking </vt:lpstr>
      <vt:lpstr>4. Emerging Applications – Watermarking </vt:lpstr>
      <vt:lpstr>4. Emerging Applications – Watermarking </vt:lpstr>
      <vt:lpstr>4. Emerging Applications – Watermarking </vt:lpstr>
      <vt:lpstr>4. Emerging Applications – Watermarking </vt:lpstr>
      <vt:lpstr>4. Emerging Applications – Watermarking </vt:lpstr>
      <vt:lpstr>4. Emerging Applications – Watermarking </vt:lpstr>
      <vt:lpstr>Presentación de PowerPoint</vt:lpstr>
      <vt:lpstr>4. Emerging Applications – Watermarking </vt:lpstr>
      <vt:lpstr>4. Emerging Applications – Steganography </vt:lpstr>
      <vt:lpstr>4. Emerging Applications – Steganography </vt:lpstr>
      <vt:lpstr>4. Emerging Applications – Steganography </vt:lpstr>
      <vt:lpstr>4. Emerging Applications – Steganography </vt:lpstr>
      <vt:lpstr>Summary</vt:lpstr>
      <vt:lpstr>5. Summary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DISSIMILAR: Detection of fake newS on SocIal MedIa pLAtfoRms </dc:title>
  <cp:lastModifiedBy>David Megias Jimenez</cp:lastModifiedBy>
  <cp:revision>144</cp:revision>
  <dcterms:modified xsi:type="dcterms:W3CDTF">2024-06-14T15:18:37Z</dcterms:modified>
</cp:coreProperties>
</file>